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8288000" cy="10287000"/>
  <p:notesSz cx="6858000" cy="9144000"/>
  <p:embeddedFontLst>
    <p:embeddedFont>
      <p:font typeface="Lato Bold" panose="020B0604020202020204" charset="0"/>
      <p:regular r:id="rId63"/>
    </p:embeddedFont>
    <p:embeddedFont>
      <p:font typeface="Calibri (MS)" panose="020B0604020202020204" charset="0"/>
      <p:regular r:id="rId64"/>
    </p:embeddedFont>
    <p:embeddedFont>
      <p:font typeface="Arial" panose="020B0604020202020204" pitchFamily="34" charset="0"/>
      <p:regular r:id="rId65"/>
    </p:embeddedFont>
    <p:embeddedFont>
      <p:font typeface="Calibri (MS) Bold" panose="020B0604020202020204" charset="0"/>
      <p:regular r:id="rId66"/>
    </p:embeddedFont>
    <p:embeddedFont>
      <p:font typeface="Lato" panose="020B0604020202020204" charset="0"/>
      <p:regular r:id="rId67"/>
      <p:bold r:id="rId68"/>
      <p:italic r:id="rId69"/>
      <p:boldItalic r:id="rId70"/>
    </p:embeddedFont>
    <p:embeddedFont>
      <p:font typeface="Calibri (MS) Bold Italics" panose="020B0604020202020204" charset="0"/>
      <p:regular r:id="rId71"/>
    </p:embeddedFont>
    <p:embeddedFont>
      <p:font typeface="Arial Bold" panose="020B0704020202020204" pitchFamily="34" charset="0"/>
      <p:regular r:id="rId72"/>
      <p:bold r:id="rId73"/>
    </p:embeddedFont>
    <p:embeddedFont>
      <p:font typeface="Calibri" panose="020F050202020403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Instead of: "You never pay attention! Stop daydreaming and focus."</a:t>
            </a:r>
          </a:p>
          <a:p>
            <a:r>
              <a:rPr lang="en-US"/>
              <a:t> Say: "I see you’re distracted. Is there something I can do to help you stay engaged?"</a:t>
            </a:r>
          </a:p>
          <a:p>
            <a:endParaRPr lang="en-US"/>
          </a:p>
          <a:p>
            <a:r>
              <a:rPr lang="en-US"/>
              <a:t>Instead of: "Your homework is always incomplete. You just don’t care!"</a:t>
            </a:r>
          </a:p>
          <a:p>
            <a:r>
              <a:rPr lang="en-US"/>
              <a:t> Say: "I've noticed your homework hasn’t been fully completed. Is there a reason for that? Let’s find a way to fix it."</a:t>
            </a:r>
          </a:p>
          <a:p>
            <a:endParaRPr lang="en-US"/>
          </a:p>
          <a:p>
            <a:r>
              <a:rPr lang="en-US"/>
              <a:t>Instead of: "If you keep talking, I’ll send you out!"</a:t>
            </a:r>
          </a:p>
          <a:p>
            <a:r>
              <a:rPr lang="en-US"/>
              <a:t> Say: "I need you to listen while I’m explaining this. We can talk more after class if you have questions."</a:t>
            </a:r>
          </a:p>
          <a:p>
            <a:endParaRPr lang="en-US"/>
          </a:p>
          <a:p>
            <a:r>
              <a:rPr lang="en-US"/>
              <a:t>Instead of: "Stop complaining! That’s just the way it is."</a:t>
            </a:r>
          </a:p>
          <a:p>
            <a:r>
              <a:rPr lang="en-US"/>
              <a:t> Say: "I hear that this is frustrating for you. Let’s talk about what we can do to make it better."</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example:</a:t>
            </a:r>
          </a:p>
          <a:p>
            <a:r>
              <a:rPr lang="en-US"/>
              <a:t> ✅ A teacher giving clear instructions and listening to students is practicing good communication.</a:t>
            </a:r>
          </a:p>
          <a:p>
            <a:r>
              <a:rPr lang="en-US"/>
              <a:t> ✅ A teacher who also encourages students, gives constructive feedback, and makes them feel valued is using positive communication.</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Respect in the classroom is fundamental to creating a positive and inclusive learning environment. </a:t>
            </a:r>
          </a:p>
          <a:p>
            <a:r>
              <a:rPr lang="en-US"/>
              <a:t>It involves recognizing and valuing each student's thoughts and ideas, allowing them to feel heard and valued.</a:t>
            </a:r>
          </a:p>
          <a:p>
            <a:r>
              <a:rPr lang="en-US"/>
              <a:t> This is achieved through active listening, where teachers genuinely engage with what students are saying without judgment or interruption. By fostering a culture of respect, teachers empower students to express themselves openly, contributing to a deeper connection and more meaningful learning experiences.</a:t>
            </a:r>
          </a:p>
          <a:p>
            <a:r>
              <a:rPr lang="en-US"/>
              <a:t>Example: A teacher listens attentively to a student's idea, offering feedback or asking questions to further explore their thoughts, rather than simply dismissing it or jumping to conclusions.</a:t>
            </a:r>
          </a:p>
          <a:p>
            <a:r>
              <a:rPr lang="en-US"/>
              <a:t>Discussion Question: How does showing respect through active listening and valuing students' voices influence their motivation to participate and engage in class discussions?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Moramo iskomunicirati da su svi zadovoljni. Kako ćete to učiniti i kako ćete uključiti učenike u donošenje odluke i kako ćete ju iskomunicirati. </a:t>
            </a:r>
          </a:p>
          <a:p>
            <a:r>
              <a:rPr lang="en-US"/>
              <a:t>asking participants to reflect on the different approaches that were suggested. Does this work for you?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want to take a couple of minutes to talk about the importance of empathy in building strong, meaningful relationships with our students, especially in diverse classrooms. Empathy—being able to understand and share the feelings of others—plays a crucial role in how we connect with our students.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 classroom filled with students from different backgrounds, cultures, and experiences, empathy helps us see things from their perspective. When we listen with empathy, we can better understand their emotions and struggles, both academically and personally. This allows us to respond in a way that supports not just their learning, but also their emotional well-being.</a:t>
            </a:r>
          </a:p>
          <a:p>
            <a:r>
              <a:rPr lang="en-US"/>
              <a:t>When students feel heard and understood, they’re more likely to engage in the classroom. Empathetic listening helps us build trust with our students, creating a safe space where they feel comfortable sharing their thoughts, asking questions, and even making mistakes—because they know we genuinely care about their success.</a:t>
            </a:r>
          </a:p>
          <a:p>
            <a:r>
              <a:rPr lang="en-US"/>
              <a:t>Empathy also helps us tailor our teaching to meet the needs of individual students. Some students may need more encouragement, while others might need extra academic support. By understanding their unique challenges, we can provide the right kind of help, which can lead to better academic outcomes.</a:t>
            </a:r>
          </a:p>
          <a:p>
            <a:r>
              <a:rPr lang="en-US"/>
              <a:t>In short, when we approach our students with empathy, we create a supportive learning environment where every student feels valued and respected. This not only helps them succeed in their studies but also fosters a sense of belonging, which is essential for their overall growth.</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 like to ask everyone to take a moment for a personal reflection. Think about a time when someone showed you empathy and how it made a difference in your life.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is empathy? Why is it important? I will give you a small definition, just to round it up, I am sure we are all quite familiar with the term, but, still: empathy is when we put ourselves in someone else’s shoes to understand how they feel. It helps us build strong connections with others by showing we care about their experiences. Here's a helpful video that explains it further, I really like Brene Brown, and I hope you will like it too:)</a:t>
            </a:r>
          </a:p>
          <a:p>
            <a:r>
              <a:rPr lang="en-US"/>
              <a:t>Empathy in the classroom is important because it helps build trust and positive relationships with students. It allows teachers to understand different viewpoints and experiences. This support helps students grow emotionally and academically.</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Ideally, of course it is often not possible, but let’s do a little utopia:)Let’s take a moment to talk about this visual on empathy and how it applies to our role as teachers. The visual highlights four key aspects of empathy that are essential for creating a supportive and effective learning environment.</a:t>
            </a:r>
          </a:p>
          <a:p>
            <a:r>
              <a:rPr lang="en-US"/>
              <a:t>First, empathy means seeing the students’ world. This involves stepping into their shoes and understanding their individual experiences. Each student comes to us with a unique background, and by making the effort to see the world through their eyes, we gain insight into their challenges, motivations, and strengths.</a:t>
            </a:r>
          </a:p>
          <a:p>
            <a:r>
              <a:rPr lang="en-US"/>
              <a:t>Next is understanding their feelings. Empathy goes beyond just noticing when a student is upset or struggling; it’s about really grasping why they feel that way. By acknowledging their emotions—whether it’s frustration, anxiety, or excitement—we validate their experiences and show them that their feelings matter.</a:t>
            </a:r>
          </a:p>
          <a:p>
            <a:r>
              <a:rPr lang="en-US"/>
              <a:t>The third aspect is appreciating them as human beings. It’s important to remember that our students are not just learners; they are individuals with complex emotions, dreams, and challenges. Appreciating them means valuing them as people, not just for their academic performance. When students feel respected and valued, they are more likely to engage with us and their learning.</a:t>
            </a:r>
          </a:p>
          <a:p>
            <a:r>
              <a:rPr lang="en-US"/>
              <a:t>Finally, empathy is about communicating your understanding. It’s not enough to simply understand a student’s world and feelings—we need to let them know that we understand. Whether it’s through a kind word, a gesture of support, or adapting our teaching to better meet their needs, this communication builds trust and deepens the teacher-student relationship.</a:t>
            </a:r>
          </a:p>
          <a:p>
            <a:r>
              <a:rPr lang="en-US"/>
              <a:t>When we incorporate these four elements of empathy into our teaching, we create a classroom where students feel seen, heard, and supported. This, in turn, fosters a positive learning environment where they are more likely to thrive both academically and emotionally.</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make a little pool just to hear what you think, please, do try to pick one benefit you find the most important. </a:t>
            </a:r>
          </a:p>
          <a:p>
            <a:r>
              <a:rPr lang="en-US"/>
              <a:t>. As we explore the benefits of empathy in education, it’s clear that empathy is a crucial tool for improving many aspects of the classroom environment.</a:t>
            </a:r>
          </a:p>
          <a:p>
            <a:r>
              <a:rPr lang="en-US"/>
              <a:t>First, let’s talk about how empathy leads to improved student-teacher relationships. When teachers show empathy, it fosters mutual respect and understanding. Students are more likely to trust their teachers, which builds a strong foundation for effective communication. When a student feels understood, they are more comfortable sharing their challenges, leading to better academic and emotional support.</a:t>
            </a:r>
          </a:p>
          <a:p>
            <a:r>
              <a:rPr lang="en-US"/>
              <a:t>Empathy also enhances learning. When students feel supported emotionally, they are more willing to engage in learning. A student who feels that their teacher cares about their well-being is more likely to participate actively in lessons, ask questions, and take risks with their learning. Empathy helps create a positive environment where students are encouraged to grow and explore.</a:t>
            </a:r>
          </a:p>
          <a:p>
            <a:r>
              <a:rPr lang="en-US"/>
              <a:t>Another key benefit is culturally responsive teaching. In today’s diverse classrooms, empathy is essential for recognising and valuing the different cultural backgrounds of students. When teachers practise empathy, they are more aware of the unique experiences of their students and can adapt their teaching to respect these differences. This not only helps individual students but also enriches the classroom as a whole, creating a more inclusive environment.</a:t>
            </a:r>
          </a:p>
          <a:p>
            <a:r>
              <a:rPr lang="en-US"/>
              <a:t>Empathy can also lead to reduced behavioural issues. Many conflicts in the classroom arise from misunderstandings or students feeling like their emotions are not being acknowledged. By understanding students’ feelings, teachers can often prevent these problems from escalating. When students feel that their emotions are respected, they are more likely to behave positively and stay engaged in their work.</a:t>
            </a:r>
          </a:p>
          <a:p>
            <a:r>
              <a:rPr lang="en-US"/>
              <a:t>Finally, empathy provides vital emotional support. Classrooms can sometimes be overwhelming for students, especially when they’re dealing with stress, anxiety, or personal problems. Empathy creates a safe space where students feel comfortable expressing their emotions. This support can make a huge difference in their overall well-being and performance.</a:t>
            </a:r>
          </a:p>
          <a:p>
            <a:r>
              <a:rPr lang="en-US"/>
              <a:t>Now, we’re going to take a short poll. I’ll ask you to reflect on these benefits and consider which one you think is the most important. The options are:</a:t>
            </a:r>
          </a:p>
          <a:p>
            <a:r>
              <a:rPr lang="en-US"/>
              <a:t>Student-Teacher Relationships</a:t>
            </a:r>
          </a:p>
          <a:p>
            <a:r>
              <a:rPr lang="en-US"/>
              <a:t>Enhanced Learning</a:t>
            </a:r>
          </a:p>
          <a:p>
            <a:r>
              <a:rPr lang="en-US"/>
              <a:t>Culturally Responsive Teaching</a:t>
            </a:r>
          </a:p>
          <a:p>
            <a:r>
              <a:rPr lang="en-US"/>
              <a:t>Reduced Behavioural Issues</a:t>
            </a:r>
          </a:p>
          <a:p>
            <a:r>
              <a:rPr lang="en-US"/>
              <a:t>Emotional Support</a:t>
            </a:r>
          </a:p>
          <a:p>
            <a:r>
              <a:rPr lang="en-US"/>
              <a:t>Once you’ve chosen, we’ll briefly discuss the results and why you made your choice.</a:t>
            </a:r>
          </a:p>
          <a:p>
            <a:r>
              <a:rPr lang="en-US"/>
              <a:t>Let’s take a few minutes for the poll.</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we’ll be focusing on the critical role of empathy in diverse classrooms. A "diverse classroom" in school means a class where students come from different backgrounds, cultures, and have different abilities, so everyone learns from each other’s unique experiences and perspectives.</a:t>
            </a:r>
          </a:p>
          <a:p>
            <a:r>
              <a:rPr lang="en-US"/>
              <a:t>Empathy is essential for creating an inclusive environment where all students, regardless of their background, feel understood and supported.</a:t>
            </a:r>
          </a:p>
          <a:p>
            <a:r>
              <a:rPr lang="en-US"/>
              <a:t>Firstly, empathy helps teachers with understanding different perspectives. In diverse classrooms, students come from a wide range of cultural, social, and personal experiences. Empathy allows teachers to put themselves in the shoes of their students, helping them see situations from the students’ viewpoints. This understanding is key to addressing individual needs and fostering a more supportive learning environment.</a:t>
            </a:r>
          </a:p>
          <a:p>
            <a:r>
              <a:rPr lang="en-US"/>
              <a:t>Empathy also contributes to creating a culturally inclusive environment. When teachers practise empathy, they’re able to create a classroom that respects and values all cultures. This means embracing diversity and making sure that all students feel that their backgrounds are acknowledged and appreciated. A classroom that celebrates cultural differences can help students feel more confident, engaged, and willing to participate.</a:t>
            </a:r>
          </a:p>
          <a:p>
            <a:r>
              <a:rPr lang="en-US"/>
              <a:t>One of the most important benefits of empathy is how it enables tailored support. By understanding each student’s unique experiences and challenges, teachers can provide the specific help that students need. Whether it’s academic support or emotional encouragement, empathy helps teachers identify and respond to individual needs in a way that makes a real difference.</a:t>
            </a:r>
          </a:p>
          <a:p>
            <a:r>
              <a:rPr lang="en-US"/>
              <a:t>Empathy also plays a crucial role in reducing bias. Every teacher comes into the classroom with their own experiences and unconscious biases. But by practising empathy, teachers are encouraged to reflect on these biases and question how they might affect their interactions with students. Empathy helps us see past stereotypes and treat each student as an individual, rather than making assumptions based on background or appearance.</a:t>
            </a:r>
          </a:p>
          <a:p>
            <a:r>
              <a:rPr lang="en-US"/>
              <a:t>Finally, empathy promotes equity in the classroom. It ensures that all students, regardless of their background, feel valued and included. Empathy helps teachers give every student the attention and care they need to succeed, creating a fairer and more equitable learning environment where all students have the chance to thrive.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just wanted to give some small ideas on how we can make our classrooms more engaging and welcoming for all students using different teaching methods. One of the best methods I want to focus on today is role-playing.</a:t>
            </a:r>
          </a:p>
          <a:p>
            <a:endParaRPr lang="en-US"/>
          </a:p>
          <a:p>
            <a:r>
              <a:rPr lang="en-US"/>
              <a:t>Role-playing is a great way to help students and ourselves to see things from different points of view, which can help them understand each other. For example, in a role-play, students can act out real-life situations, like flipped classroom - let them be a teacher, just to see how it feels. This can make them think about the world around them. By acting like someone else, they can learn in a fun and interactive way.</a:t>
            </a:r>
          </a:p>
          <a:p>
            <a:r>
              <a:rPr lang="en-US"/>
              <a:t>Role-playing also gives students a safe place to practise speaking and listening. It helps them work together, build confidence, and improve their social skills. Plus, it can be used for students of all levels, making it a good strategy for a diverse classroom.</a:t>
            </a:r>
          </a:p>
          <a:p>
            <a:r>
              <a:rPr lang="en-US"/>
              <a:t>Here’s an example: Let’s say you’re teaching about different jobs. You could divide the class into small groups, and each group could act out a different role—like a doctor, a teacher, or a scientist. After reading a short description of each job, they would act out a situation related to that role. This helps students understand what each job is like while practising their speaking and listening.</a:t>
            </a:r>
          </a:p>
          <a:p>
            <a:r>
              <a:rPr lang="en-US"/>
              <a:t>While role-playing is our main focus today, I’ll briefly mention a few other strategies that can help make our classrooms more inclusive:</a:t>
            </a:r>
          </a:p>
          <a:p>
            <a:r>
              <a:rPr lang="en-US"/>
              <a:t>Group work is another great way for students to share ideas and learn from each other.</a:t>
            </a:r>
          </a:p>
          <a:p>
            <a:endParaRPr lang="en-US"/>
          </a:p>
          <a:p>
            <a:r>
              <a:rPr lang="en-US"/>
              <a:t>Visual aids like pictures or videos can help explain things more clearly, especially for students who learn best by seeing things.</a:t>
            </a:r>
          </a:p>
          <a:p>
            <a:endParaRPr lang="en-US"/>
          </a:p>
          <a:p>
            <a:r>
              <a:rPr lang="en-US"/>
              <a:t>Peer teaching is when students help teach each other. This lets them explain things in their own words, which helps them understand better.</a:t>
            </a:r>
          </a:p>
          <a:p>
            <a:r>
              <a:rPr lang="en-US"/>
              <a:t>However, there are also other strategies we can use to promote empathy:</a:t>
            </a:r>
          </a:p>
          <a:p>
            <a:r>
              <a:rPr lang="en-US"/>
              <a:t>Personalised Learning: This means adjusting lessons to meet each student’s individual needs, helping them feel understood and supported.</a:t>
            </a:r>
          </a:p>
          <a:p>
            <a:endParaRPr lang="en-US"/>
          </a:p>
          <a:p>
            <a:r>
              <a:rPr lang="en-US"/>
              <a:t>Open Dialogue: Encouraging students to share their own experiences and perspectives creates a space for understanding and respect.</a:t>
            </a:r>
          </a:p>
          <a:p>
            <a:endParaRPr lang="en-US"/>
          </a:p>
          <a:p>
            <a:r>
              <a:rPr lang="en-US"/>
              <a:t>Collaborative Learning: Group activities allow students to work together, promoting mutual understanding and cooperation.</a:t>
            </a:r>
          </a:p>
          <a:p>
            <a:endParaRPr lang="en-US"/>
          </a:p>
          <a:p>
            <a:r>
              <a:rPr lang="en-US"/>
              <a:t>Feedback and Reflection: Offering thoughtful, empathetic feedback helps students grow and learn from their experiences.</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Topic i like to talk about is meeting their academic needs with empathy. We all know that very often academic struggles aren’t always about a lack of effort or ability. We’re all in this together, and sometimes, it’s important to remember that emotional factors can affect a student’s learning. Understanding this can help us support them better.</a:t>
            </a:r>
          </a:p>
          <a:p>
            <a:r>
              <a:rPr lang="en-US"/>
              <a:t>The first step is to think about the reasons behind academic struggles. Before jumping into addressing performance, we need to consider if emotional factors—like stress, anxiety, or personal issues—are playing a role. For instance, if a student starts falling behind suddenly, it might be due to something going on outside the classroom. By recognising these factors, we can approach the situation with empathy.</a:t>
            </a:r>
          </a:p>
          <a:p>
            <a:r>
              <a:rPr lang="en-US"/>
              <a:t>It’s also important to take a personalised approach. Every student is different, and their struggles may have different causes. Tailoring our response to meet the student’s specific needs shows that we see them as an individual. For example, saying something like, “Let’s figure out a plan that works for you,” can make all the difference.</a:t>
            </a:r>
          </a:p>
          <a:p>
            <a:r>
              <a:rPr lang="en-US"/>
              <a:t>Positive reinforcement is another key strategy. It’s easy to focus on areas where a student can improve, but before we do that, let’s make sure we highlight their strengths. By acknowledging what they’re doing well, we can boost their confidence and motivate them to keep trying. This makes them feel more capable and less discouraged by their challenges.</a:t>
            </a:r>
          </a:p>
          <a:p>
            <a:r>
              <a:rPr lang="en-US"/>
              <a:t>Collaborative problem-solving is a great way to address academic needs with empathy. Instead of simply telling students what they need to do, let’s involve them in the process. Ask questions like, “How do you think we can tackle this together?” This gives students a voice in their learning and encourages them to take responsibility for their progress. It also shows that we value their ideas and opinions.</a:t>
            </a:r>
          </a:p>
          <a:p>
            <a:r>
              <a:rPr lang="en-US"/>
              <a:t>Now, we’ll move into a group brainstorm activity. I’d like you to break into small groups and discuss strategies to support a student who is failing academically due to personal challenges. Think about how you can respond empathetically, taking both their emotional and academic needs into account. Once you’ve had your discussion, share your group’s ideas in the chat.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teachers, we carry the responsibility of shaping young minds, but let’s pause for a moment and remind ourselves of something important: every student is unique. Howard Gardner’s Theory of Multiple Intelligences teaches us that intelligence isn’t one-size-fits-all. Some students are great with numbers, while others shine in art, music, or even in how they interact with people. Some learn best by moving, building, or exploring, while others prefer reading or reflecting quietly.</a:t>
            </a:r>
          </a:p>
          <a:p>
            <a:r>
              <a:rPr lang="en-US"/>
              <a:t>Because of this, we cannot demand the same things from every student in the exact same way. If we’re too harsh or rigid, we risk discouraging them and making learning feel like a burden. Instead, we should meet them where they are. Let’s find ways to recognize their strengths and gently guide them through areas where they struggle.</a:t>
            </a:r>
          </a:p>
          <a:p>
            <a:r>
              <a:rPr lang="en-US"/>
              <a:t>Our job isn’t just to deliver content; it’s to nurture their confidence and curiosity. When we approach teaching with empathy, we create a space where every child feels valued and capable, no matter their intelligence type. After all, our ultimate goal is to help them grow—not just academically, but as whole, happy individuals.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https://www.menti.com/alrw48rj7vpo?source=qr-page </a:t>
            </a:r>
          </a:p>
          <a:p>
            <a:r>
              <a:rPr lang="en-US"/>
              <a:t>Summarize the Key Traits:</a:t>
            </a:r>
          </a:p>
          <a:p>
            <a:r>
              <a:rPr lang="en-US"/>
              <a:t>As participants share their answers aloud, list the key traits on the board or virtual space (like a shared document or whiteboard).</a:t>
            </a:r>
          </a:p>
          <a:p>
            <a:r>
              <a:rPr lang="en-US"/>
              <a:t>Organize them into categories if possible, for example:</a:t>
            </a:r>
          </a:p>
          <a:p>
            <a:r>
              <a:rPr lang="en-US"/>
              <a:t>Listening Skills (e.g., attentiveness, empathy)</a:t>
            </a:r>
          </a:p>
          <a:p>
            <a:r>
              <a:rPr lang="en-US"/>
              <a:t>Clarity (e.g., clear explanations, simple language)</a:t>
            </a:r>
          </a:p>
          <a:p>
            <a:r>
              <a:rPr lang="en-US"/>
              <a:t>Respect (e.g., nonjudgmental, valuing everyone’s opinion)</a:t>
            </a:r>
          </a:p>
          <a:p>
            <a:r>
              <a:rPr lang="en-US"/>
              <a:t>Positive Tone (e.g., encouraging, warm, calm)</a:t>
            </a:r>
          </a:p>
          <a:p>
            <a:r>
              <a:rPr lang="en-US"/>
              <a:t>3. Highlight Common Themes:</a:t>
            </a:r>
          </a:p>
          <a:p>
            <a:r>
              <a:rPr lang="en-US"/>
              <a:t>Point out any commonalities in the traits mentioned. For example, you might notice that many participants emphasized active listening or positive body language.</a:t>
            </a:r>
          </a:p>
          <a:p>
            <a:r>
              <a:rPr lang="en-US"/>
              <a:t>Discuss why these traits are particularly important in building effective communication. For instance, you could explain how active listening fosters trust and engagement, or how a positive tone can make difficult conversations easier.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P1. When we’re talking with our students, how often do we catch ourselves checking our phones or looking at our computer screens? Imagine how that might make the speaker, or in this case, the student, feel.</a:t>
            </a:r>
          </a:p>
          <a:p>
            <a:r>
              <a:rPr lang="en-US"/>
              <a:t>P2. "Nonverbal cues play a huge role in understanding emotions. Sometimes, a student might say 'I’m fine,' but their body language suggests otherwise. Have any of you experienced a situation like this? What signs do you look for when you feel something might be off with a student, even if they aren’t saying anything?"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P3. "Think about a time when a student was really excited about something. How did you respond? Did your response mirror their excitement or was it more neutral? How did they react to that?"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P4 "When we want to encourage a student to open up, asking the right questions can make all the difference. Have you ever asked an open-ended question like, ‘What’s been going on?’ or ‘Do you want to talk about it?’ and had a student open up more than you expected? What made them feel comfortable enough to share?"</a:t>
            </a:r>
          </a:p>
          <a:p>
            <a:r>
              <a:rPr lang="en-US"/>
              <a:t>P5 "Sometimes, validation doesn’t need to be a big gesture. Small affirmations can really show a student that we understand them. Think about a time when you said something like ‘That makes sense,’ or ‘I’d feel the same way.’ How did the student respond? How did that small validation impact the conversation?"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P6 "When we’re interacting with students, adjusting our response to match their emotional state is key. For example, if a student is sad, telling them to ‘Cheer up’ can come off as dismissive. Instead, a gentle response can make all the difference. Think of a time when a student seemed upset, how did you adjust your response to acknowledge their emotions?"</a:t>
            </a:r>
          </a:p>
          <a:p>
            <a:r>
              <a:rPr lang="en-US"/>
              <a:t>P7 "Empathy is not just about what students say but also about interpreting their unspoken emotions. Sometimes, the words they don’t say are just as important as the words they do. Have you ever had a moment when you sensed something was bothering a student without them explicitly saying it? How did you respond to show you cared?"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How did it feel to be listened to without interruption?</a:t>
            </a:r>
          </a:p>
          <a:p>
            <a:r>
              <a:rPr lang="en-US"/>
              <a:t> ✅ What was challenging about responding empathetically?</a:t>
            </a:r>
          </a:p>
          <a:p>
            <a:r>
              <a:rPr lang="en-US"/>
              <a:t> ✅ How did different responses impact the conversation?</a:t>
            </a:r>
          </a:p>
          <a:p>
            <a:r>
              <a:rPr lang="en-US"/>
              <a:t> ✅ How can you apply this in real-life interactions?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How did it feel to listen empathetically in this scenario?</a:t>
            </a:r>
          </a:p>
          <a:p>
            <a:r>
              <a:rPr lang="en-US"/>
              <a:t> ✅ What responses seemed to help Mia feel understood?</a:t>
            </a:r>
          </a:p>
          <a:p>
            <a:r>
              <a:rPr lang="en-US"/>
              <a:t> ✅ Did you feel an urge to reassure or solve the problem immediately? How did you handle that?</a:t>
            </a:r>
          </a:p>
          <a:p>
            <a:r>
              <a:rPr lang="en-US"/>
              <a:t> ✅ If you were Mia, how would you want someone to respond to you?</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example:</a:t>
            </a:r>
          </a:p>
          <a:p>
            <a:r>
              <a:rPr lang="en-US"/>
              <a:t> ✅ A teacher giving clear instructions and listening to students is practicing good communication.</a:t>
            </a:r>
          </a:p>
          <a:p>
            <a:r>
              <a:rPr lang="en-US"/>
              <a:t> ✅ A teacher who also encourages students, gives constructive feedback, and makes them feel valued is using positive communication.</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humans, we are inherently social beings with a deep need for connection. We seek</a:t>
            </a:r>
          </a:p>
          <a:p>
            <a:r>
              <a:rPr lang="en-US"/>
              <a:t>acceptance, appreciation, and belonging. During moments of happiness and success, we</a:t>
            </a:r>
          </a:p>
          <a:p>
            <a:r>
              <a:rPr lang="en-US"/>
              <a:t>naturally want to share our joy with others. Conversely, in times of pain or difficulty, we yearn</a:t>
            </a:r>
          </a:p>
          <a:p>
            <a:r>
              <a:rPr lang="en-US"/>
              <a:t>for comfort and support.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approach shows that you not only hear the concern but also empathize with its cause,</a:t>
            </a:r>
          </a:p>
          <a:p>
            <a:r>
              <a:rPr lang="en-US"/>
              <a:t>which is far more impactful than jumping straight to reassurance or advice. Validation lays the</a:t>
            </a:r>
          </a:p>
          <a:p>
            <a:r>
              <a:rPr lang="en-US"/>
              <a:t>foundation for meaningful communication and deeper connection.</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&amp; Reflect (5 minutes)</a:t>
            </a:r>
          </a:p>
          <a:p>
            <a:endParaRPr lang="en-US"/>
          </a:p>
          <a:p>
            <a:r>
              <a:rPr lang="en-US"/>
              <a:t>Read a few responses aloud and discuss:</a:t>
            </a:r>
          </a:p>
          <a:p>
            <a:endParaRPr lang="en-US"/>
          </a:p>
          <a:p>
            <a:r>
              <a:rPr lang="en-US"/>
              <a:t>Which responses felt validating and supportive?</a:t>
            </a:r>
          </a:p>
          <a:p>
            <a:r>
              <a:rPr lang="en-US"/>
              <a:t>What could make a response more effective?</a:t>
            </a:r>
          </a:p>
          <a:p>
            <a:endParaRPr lang="en-US"/>
          </a:p>
          <a:p>
            <a:r>
              <a:rPr lang="en-US"/>
              <a:t>Highlight key elements of empathic listening:</a:t>
            </a:r>
          </a:p>
          <a:p>
            <a:endParaRPr lang="en-US"/>
          </a:p>
          <a:p>
            <a:r>
              <a:rPr lang="en-US"/>
              <a:t>Acknowledging feelings</a:t>
            </a:r>
          </a:p>
          <a:p>
            <a:r>
              <a:rPr lang="en-US"/>
              <a:t>Avoiding dismissive comments</a:t>
            </a:r>
          </a:p>
          <a:p>
            <a:r>
              <a:rPr lang="en-US"/>
              <a:t>Offering support without solving the problem immediatel</a:t>
            </a:r>
          </a:p>
          <a:p>
            <a:r>
              <a:rPr lang="en-US"/>
              <a:t>This approach shows that you not only hear the concern but also empathize with its cause, which is far more impactful than jumping straight to reassurance or advice. Validation lays the foundation for meaningful communication and deeper connection.</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&amp; Reflect (5 minutes)</a:t>
            </a:r>
          </a:p>
          <a:p>
            <a:endParaRPr lang="en-US"/>
          </a:p>
          <a:p>
            <a:r>
              <a:rPr lang="en-US"/>
              <a:t>Read a few responses aloud and discuss:</a:t>
            </a:r>
          </a:p>
          <a:p>
            <a:endParaRPr lang="en-US"/>
          </a:p>
          <a:p>
            <a:r>
              <a:rPr lang="en-US"/>
              <a:t>Which responses felt validating and supportive?</a:t>
            </a:r>
          </a:p>
          <a:p>
            <a:r>
              <a:rPr lang="en-US"/>
              <a:t>What could make a response more effective?</a:t>
            </a:r>
          </a:p>
          <a:p>
            <a:endParaRPr lang="en-US"/>
          </a:p>
          <a:p>
            <a:r>
              <a:rPr lang="en-US"/>
              <a:t>Highlight key elements of empathic listening:</a:t>
            </a:r>
          </a:p>
          <a:p>
            <a:endParaRPr lang="en-US"/>
          </a:p>
          <a:p>
            <a:r>
              <a:rPr lang="en-US"/>
              <a:t>Acknowledging feelings</a:t>
            </a:r>
          </a:p>
          <a:p>
            <a:r>
              <a:rPr lang="en-US"/>
              <a:t>Avoiding dismissive comments</a:t>
            </a:r>
          </a:p>
          <a:p>
            <a:r>
              <a:rPr lang="en-US"/>
              <a:t>Offering support without solving the problem immediatel</a:t>
            </a:r>
          </a:p>
          <a:p>
            <a:r>
              <a:rPr lang="en-US"/>
              <a:t>This approach shows that you not only hear the concern but also empathize with its cause, which is far more impactful than jumping straight to reassurance or advice. Validation lays the foundation for meaningful communication and deeper connection.</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&amp; Reflect (5 minutes)</a:t>
            </a:r>
          </a:p>
          <a:p>
            <a:endParaRPr lang="en-US"/>
          </a:p>
          <a:p>
            <a:r>
              <a:rPr lang="en-US"/>
              <a:t>Read a few responses aloud and discuss:</a:t>
            </a:r>
          </a:p>
          <a:p>
            <a:endParaRPr lang="en-US"/>
          </a:p>
          <a:p>
            <a:r>
              <a:rPr lang="en-US"/>
              <a:t>Which responses felt validating and supportive?</a:t>
            </a:r>
          </a:p>
          <a:p>
            <a:r>
              <a:rPr lang="en-US"/>
              <a:t>What could make a response more effective?</a:t>
            </a:r>
          </a:p>
          <a:p>
            <a:endParaRPr lang="en-US"/>
          </a:p>
          <a:p>
            <a:r>
              <a:rPr lang="en-US"/>
              <a:t>Highlight key elements of empathic listening:</a:t>
            </a:r>
          </a:p>
          <a:p>
            <a:endParaRPr lang="en-US"/>
          </a:p>
          <a:p>
            <a:r>
              <a:rPr lang="en-US"/>
              <a:t>Acknowledging feelings</a:t>
            </a:r>
          </a:p>
          <a:p>
            <a:r>
              <a:rPr lang="en-US"/>
              <a:t>Avoiding dismissive comments</a:t>
            </a:r>
          </a:p>
          <a:p>
            <a:r>
              <a:rPr lang="en-US"/>
              <a:t>Offering support without solving the problem immediatel</a:t>
            </a:r>
          </a:p>
          <a:p>
            <a:r>
              <a:rPr lang="en-US"/>
              <a:t>This approach shows that you not only hear the concern but also empathize with its cause, which is far more impactful than jumping straight to reassurance or advice. Validation lays the foundation for meaningful communication and deeper connection.</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&amp; Reflect (5 minutes)</a:t>
            </a:r>
          </a:p>
          <a:p>
            <a:endParaRPr lang="en-US"/>
          </a:p>
          <a:p>
            <a:r>
              <a:rPr lang="en-US"/>
              <a:t>Read a few responses aloud and discuss:</a:t>
            </a:r>
          </a:p>
          <a:p>
            <a:endParaRPr lang="en-US"/>
          </a:p>
          <a:p>
            <a:r>
              <a:rPr lang="en-US"/>
              <a:t>Which responses felt validating and supportive?</a:t>
            </a:r>
          </a:p>
          <a:p>
            <a:r>
              <a:rPr lang="en-US"/>
              <a:t>What could make a response more effective?</a:t>
            </a:r>
          </a:p>
          <a:p>
            <a:endParaRPr lang="en-US"/>
          </a:p>
          <a:p>
            <a:r>
              <a:rPr lang="en-US"/>
              <a:t>Highlight key elements of empathic listening:</a:t>
            </a:r>
          </a:p>
          <a:p>
            <a:endParaRPr lang="en-US"/>
          </a:p>
          <a:p>
            <a:r>
              <a:rPr lang="en-US"/>
              <a:t>Acknowledging feelings</a:t>
            </a:r>
          </a:p>
          <a:p>
            <a:r>
              <a:rPr lang="en-US"/>
              <a:t>Avoiding dismissive comments</a:t>
            </a:r>
          </a:p>
          <a:p>
            <a:r>
              <a:rPr lang="en-US"/>
              <a:t>Offering support without solving the problem immediatel</a:t>
            </a:r>
          </a:p>
          <a:p>
            <a:r>
              <a:rPr lang="en-US"/>
              <a:t>This approach shows that you not only hear the concern but also empathize with its cause, which is far more impactful than jumping straight to reassurance or advice. Validation lays the foundation for meaningful communication and deeper connection.</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&amp; Reflect (5 minutes)</a:t>
            </a:r>
          </a:p>
          <a:p>
            <a:endParaRPr lang="en-US"/>
          </a:p>
          <a:p>
            <a:r>
              <a:rPr lang="en-US"/>
              <a:t>Read a few responses aloud and discuss:</a:t>
            </a:r>
          </a:p>
          <a:p>
            <a:endParaRPr lang="en-US"/>
          </a:p>
          <a:p>
            <a:r>
              <a:rPr lang="en-US"/>
              <a:t>Which responses felt validating and supportive?</a:t>
            </a:r>
          </a:p>
          <a:p>
            <a:endParaRPr lang="en-US"/>
          </a:p>
          <a:p>
            <a:r>
              <a:rPr lang="en-US"/>
              <a:t>What could make a response more effective?</a:t>
            </a:r>
          </a:p>
          <a:p>
            <a:endParaRPr lang="en-US"/>
          </a:p>
          <a:p>
            <a:r>
              <a:rPr lang="en-US"/>
              <a:t>Highlight key elements of empathic listening:</a:t>
            </a:r>
          </a:p>
          <a:p>
            <a:endParaRPr lang="en-US"/>
          </a:p>
          <a:p>
            <a:r>
              <a:rPr lang="en-US"/>
              <a:t>Acknowledging feelings</a:t>
            </a:r>
          </a:p>
          <a:p>
            <a:endParaRPr lang="en-US"/>
          </a:p>
          <a:p>
            <a:r>
              <a:rPr lang="en-US"/>
              <a:t>Avoiding dismissive comments</a:t>
            </a:r>
          </a:p>
          <a:p>
            <a:endParaRPr lang="en-US"/>
          </a:p>
          <a:p>
            <a:r>
              <a:rPr lang="en-US"/>
              <a:t>Offering support without solving the problem immediately</a:t>
            </a:r>
          </a:p>
          <a:p>
            <a:endParaRPr lang="en-US"/>
          </a:p>
          <a:p>
            <a:r>
              <a:rPr lang="en-US"/>
              <a:t>Wrap-Up (3 minutes)</a:t>
            </a:r>
          </a:p>
          <a:p>
            <a:endParaRPr lang="en-US"/>
          </a:p>
          <a:p>
            <a:r>
              <a:rPr lang="en-US"/>
              <a:t>Summarize key takeaways:</a:t>
            </a:r>
          </a:p>
          <a:p>
            <a:endParaRPr lang="en-US"/>
          </a:p>
          <a:p>
            <a:r>
              <a:rPr lang="en-US"/>
              <a:t>“Empathic listening means creating a safe space where people feel heard and understood. Sometimes, simply acknowledging emotions is more powerful than offering immediate solutions.”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&amp; Reflect (5 minutes)</a:t>
            </a:r>
          </a:p>
          <a:p>
            <a:endParaRPr lang="en-US"/>
          </a:p>
          <a:p>
            <a:r>
              <a:rPr lang="en-US"/>
              <a:t>Read a few responses aloud and discuss:</a:t>
            </a:r>
          </a:p>
          <a:p>
            <a:endParaRPr lang="en-US"/>
          </a:p>
          <a:p>
            <a:r>
              <a:rPr lang="en-US"/>
              <a:t>Which responses felt validating and supportive?</a:t>
            </a:r>
          </a:p>
          <a:p>
            <a:endParaRPr lang="en-US"/>
          </a:p>
          <a:p>
            <a:r>
              <a:rPr lang="en-US"/>
              <a:t>What could make a response more effective?</a:t>
            </a:r>
          </a:p>
          <a:p>
            <a:endParaRPr lang="en-US"/>
          </a:p>
          <a:p>
            <a:r>
              <a:rPr lang="en-US"/>
              <a:t>Highlight key elements of empathic listening:</a:t>
            </a:r>
          </a:p>
          <a:p>
            <a:endParaRPr lang="en-US"/>
          </a:p>
          <a:p>
            <a:r>
              <a:rPr lang="en-US"/>
              <a:t>Acknowledging feelings</a:t>
            </a:r>
          </a:p>
          <a:p>
            <a:endParaRPr lang="en-US"/>
          </a:p>
          <a:p>
            <a:r>
              <a:rPr lang="en-US"/>
              <a:t>Avoiding dismissive comments</a:t>
            </a:r>
          </a:p>
          <a:p>
            <a:endParaRPr lang="en-US"/>
          </a:p>
          <a:p>
            <a:r>
              <a:rPr lang="en-US"/>
              <a:t>Offering support without solving the problem immediately</a:t>
            </a:r>
          </a:p>
          <a:p>
            <a:endParaRPr lang="en-US"/>
          </a:p>
          <a:p>
            <a:r>
              <a:rPr lang="en-US"/>
              <a:t>Wrap-Up (3 minutes)</a:t>
            </a:r>
          </a:p>
          <a:p>
            <a:endParaRPr lang="en-US"/>
          </a:p>
          <a:p>
            <a:r>
              <a:rPr lang="en-US"/>
              <a:t>Summarize key takeaways:</a:t>
            </a:r>
          </a:p>
          <a:p>
            <a:endParaRPr lang="en-US"/>
          </a:p>
          <a:p>
            <a:r>
              <a:rPr lang="en-US"/>
              <a:t>“Empathic listening means creating a safe space where people feel heard and understood. Sometimes, simply acknowledging emotions is more powerful than offering immediate solutions.”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&amp; Reflect (5 minutes)</a:t>
            </a:r>
          </a:p>
          <a:p>
            <a:endParaRPr lang="en-US"/>
          </a:p>
          <a:p>
            <a:r>
              <a:rPr lang="en-US"/>
              <a:t>Read a few responses aloud and discuss:</a:t>
            </a:r>
          </a:p>
          <a:p>
            <a:endParaRPr lang="en-US"/>
          </a:p>
          <a:p>
            <a:r>
              <a:rPr lang="en-US"/>
              <a:t>Which responses felt validating and supportive?</a:t>
            </a:r>
          </a:p>
          <a:p>
            <a:endParaRPr lang="en-US"/>
          </a:p>
          <a:p>
            <a:r>
              <a:rPr lang="en-US"/>
              <a:t>What could make a response more effective?</a:t>
            </a:r>
          </a:p>
          <a:p>
            <a:endParaRPr lang="en-US"/>
          </a:p>
          <a:p>
            <a:r>
              <a:rPr lang="en-US"/>
              <a:t>Highlight key elements of empathic listening:</a:t>
            </a:r>
          </a:p>
          <a:p>
            <a:endParaRPr lang="en-US"/>
          </a:p>
          <a:p>
            <a:r>
              <a:rPr lang="en-US"/>
              <a:t>Acknowledging feelings</a:t>
            </a:r>
          </a:p>
          <a:p>
            <a:endParaRPr lang="en-US"/>
          </a:p>
          <a:p>
            <a:r>
              <a:rPr lang="en-US"/>
              <a:t>Avoiding dismissive comments</a:t>
            </a:r>
          </a:p>
          <a:p>
            <a:endParaRPr lang="en-US"/>
          </a:p>
          <a:p>
            <a:r>
              <a:rPr lang="en-US"/>
              <a:t>Offering support without solving the problem immediately</a:t>
            </a:r>
          </a:p>
          <a:p>
            <a:endParaRPr lang="en-US"/>
          </a:p>
          <a:p>
            <a:r>
              <a:rPr lang="en-US"/>
              <a:t>Wrap-Up (3 minutes)</a:t>
            </a:r>
          </a:p>
          <a:p>
            <a:endParaRPr lang="en-US"/>
          </a:p>
          <a:p>
            <a:r>
              <a:rPr lang="en-US"/>
              <a:t>Summarize key takeaways:</a:t>
            </a:r>
          </a:p>
          <a:p>
            <a:endParaRPr lang="en-US"/>
          </a:p>
          <a:p>
            <a:r>
              <a:rPr lang="en-US"/>
              <a:t>“Empathic listening means creating a safe space where people feel heard and understood. Sometimes, simply acknowledging emotions is more powerful than offering immediate solutions.”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&amp; Reflect (5 minutes)</a:t>
            </a:r>
          </a:p>
          <a:p>
            <a:endParaRPr lang="en-US"/>
          </a:p>
          <a:p>
            <a:r>
              <a:rPr lang="en-US"/>
              <a:t>Read a few responses aloud and discuss:</a:t>
            </a:r>
          </a:p>
          <a:p>
            <a:endParaRPr lang="en-US"/>
          </a:p>
          <a:p>
            <a:r>
              <a:rPr lang="en-US"/>
              <a:t>Which responses felt validating and supportive?</a:t>
            </a:r>
          </a:p>
          <a:p>
            <a:endParaRPr lang="en-US"/>
          </a:p>
          <a:p>
            <a:r>
              <a:rPr lang="en-US"/>
              <a:t>What could make a response more effective?</a:t>
            </a:r>
          </a:p>
          <a:p>
            <a:endParaRPr lang="en-US"/>
          </a:p>
          <a:p>
            <a:r>
              <a:rPr lang="en-US"/>
              <a:t>Highlight key elements of empathic listening:</a:t>
            </a:r>
          </a:p>
          <a:p>
            <a:endParaRPr lang="en-US"/>
          </a:p>
          <a:p>
            <a:r>
              <a:rPr lang="en-US"/>
              <a:t>Acknowledging feelings</a:t>
            </a:r>
          </a:p>
          <a:p>
            <a:endParaRPr lang="en-US"/>
          </a:p>
          <a:p>
            <a:r>
              <a:rPr lang="en-US"/>
              <a:t>Avoiding dismissive comments</a:t>
            </a:r>
          </a:p>
          <a:p>
            <a:endParaRPr lang="en-US"/>
          </a:p>
          <a:p>
            <a:r>
              <a:rPr lang="en-US"/>
              <a:t>Offering support without solving the problem immediately</a:t>
            </a:r>
          </a:p>
          <a:p>
            <a:endParaRPr lang="en-US"/>
          </a:p>
          <a:p>
            <a:r>
              <a:rPr lang="en-US"/>
              <a:t>Wrap-Up (3 minutes)</a:t>
            </a:r>
          </a:p>
          <a:p>
            <a:endParaRPr lang="en-US"/>
          </a:p>
          <a:p>
            <a:r>
              <a:rPr lang="en-US"/>
              <a:t>Summarize key takeaways:</a:t>
            </a:r>
          </a:p>
          <a:p>
            <a:endParaRPr lang="en-US"/>
          </a:p>
          <a:p>
            <a:r>
              <a:rPr lang="en-US"/>
              <a:t>“Empathic listening means creating a safe space where people feel heard and understood. Sometimes, simply acknowledging emotions is more powerful than offering immediate solutions.”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Communication process is vital in terms of increasing your effectiveness in communicating. What we find is, that if you have a good understanding of communication process, and different parties involved, you will have increased the extent in which you communicate more effectively. </a:t>
            </a:r>
          </a:p>
          <a:p>
            <a:r>
              <a:rPr lang="en-US"/>
              <a:t>The communication process starts with the SENDER. </a:t>
            </a:r>
          </a:p>
          <a:p>
            <a:r>
              <a:rPr lang="en-US"/>
              <a:t>The person who is going to be transmitting some msg. If we are the sender, we need to determine what do we want to communicate, but not only that, but also HOW do we want t communicate this msg. </a:t>
            </a:r>
          </a:p>
          <a:p>
            <a:r>
              <a:rPr lang="en-US"/>
              <a:t>The MEANS thru which we will communicate the msg. This includes everything from face to face verbal or communication email, tekst, or other mediums. </a:t>
            </a:r>
          </a:p>
          <a:p>
            <a:r>
              <a:rPr lang="en-US"/>
              <a:t>The SENDER is in charge of ENCODING particular msg. ENCODING is not only determine what, but also HOW are you going to say something. Including non verbal communication. Things like body language, pace of our voice, eye contact, all that. </a:t>
            </a:r>
          </a:p>
          <a:p>
            <a:r>
              <a:rPr lang="en-US"/>
              <a:t>The goal is to communicate something as accurate as possible. In that you have to take into account the knowledge and background of the receiver of the communication. The goal is to be understood. That msg gets to receiver. </a:t>
            </a:r>
          </a:p>
          <a:p>
            <a:r>
              <a:rPr lang="en-US"/>
              <a:t>RECEIVER is in charge of decoding the msg. They are training to understand it. Listening to what that msg is trying to say and engage in understanding. </a:t>
            </a:r>
          </a:p>
          <a:p>
            <a:r>
              <a:rPr lang="en-US"/>
              <a:t>As a teacher you have to be very careful to use the language they understand. </a:t>
            </a:r>
          </a:p>
          <a:p>
            <a:endParaRPr lang="en-US"/>
          </a:p>
          <a:p>
            <a:r>
              <a:rPr lang="en-US"/>
              <a:t>The problem is sometimes that people hear the same msg in different way. That is because of the noise. So, not only characteristics of the receiver, but surroundings, like people, noise, mental state of the person… </a:t>
            </a:r>
          </a:p>
          <a:p>
            <a:r>
              <a:rPr lang="en-US"/>
              <a:t>Feedback is a crucial part of the communication channel, as it ensures that the message has been understood and allows for adjustments to be made if necessary. In the context of communication, feedback refers to the response or reaction that one person gives to another after receiving a message. It plays a vital role in making communication effective, as it helps clarify understanding and encourages continuous improvement. FEEDBACK takes both non verbal and verbal communication. Non verbal is 70 procesnt.</a:t>
            </a:r>
          </a:p>
          <a:p>
            <a:endParaRPr lang="en-US"/>
          </a:p>
          <a:p>
            <a:r>
              <a:rPr lang="en-US"/>
              <a:t>So if body and words are not inline, i will more likely read from your non verbal cues. </a:t>
            </a:r>
          </a:p>
          <a:p>
            <a:r>
              <a:rPr lang="en-US"/>
              <a:t>If you are in the classroom, you are asking from students to get feedback. That being said, you need to be very careful what sign do you send them. Feedback is there to see if students understand what you are saying.With asking for feedback you are making sure your msg was being understood correctly. </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Reflection:</a:t>
            </a:r>
          </a:p>
          <a:p>
            <a:r>
              <a:rPr lang="en-US"/>
              <a:t>How did the teacher’s validation affect Alex?</a:t>
            </a:r>
          </a:p>
          <a:p>
            <a:r>
              <a:rPr lang="en-US"/>
              <a:t>How did the follow-up question help to open up a productive conversation?</a:t>
            </a:r>
          </a:p>
          <a:p>
            <a:r>
              <a:rPr lang="en-US"/>
              <a:t>How did the teacher’s response make you feel (as Alex)</a:t>
            </a:r>
          </a:p>
          <a:p>
            <a:r>
              <a:rPr lang="en-US"/>
              <a:t>Step 1 - Validation:</a:t>
            </a:r>
          </a:p>
          <a:p>
            <a:r>
              <a:rPr lang="en-US"/>
              <a:t> Practice validating Alex’s feelings. Use a phrase similar to the one the teacher would say, like:</a:t>
            </a:r>
          </a:p>
          <a:p>
            <a:r>
              <a:rPr lang="en-US"/>
              <a:t> “I can see how disappointing this feels after all the effort you put in.”</a:t>
            </a:r>
          </a:p>
          <a:p>
            <a:r>
              <a:rPr lang="en-US"/>
              <a:t> Try to make the validation sound genuine and empathetic.</a:t>
            </a:r>
          </a:p>
          <a:p>
            <a:endParaRPr lang="en-US"/>
          </a:p>
          <a:p>
            <a:r>
              <a:rPr lang="en-US"/>
              <a:t>Step 2 - Follow-Up Question:</a:t>
            </a:r>
          </a:p>
          <a:p>
            <a:r>
              <a:rPr lang="en-US"/>
              <a:t> Next, follow up with a question that encourages Alex to explore the issue further. For example:</a:t>
            </a:r>
          </a:p>
          <a:p>
            <a:r>
              <a:rPr lang="en-US"/>
              <a:t> “Let’s talk about what might have made the test challenging for you. We can figure out a plan together.”</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would like to talk a bit also about promoting positive communication among our students. This means helping them talk to each other in kind and respectful ways. It’s about teaching them how to listen, share ideas, solve problems together, and respect different opinions. When students communicate well, they build stronger relationships and create a better classroom environment for everyone."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traits we need to help our students understand, so they can work well with others in school and in life.</a:t>
            </a:r>
          </a:p>
          <a:p>
            <a:r>
              <a:rPr lang="en-US"/>
              <a:t>First, a good friend or teammate is kind. They treat others with respect and care about their feelings. They don’t hurt others with words or actions.</a:t>
            </a:r>
          </a:p>
          <a:p>
            <a:r>
              <a:rPr lang="en-US"/>
              <a:t>Second, they are trustworthy. This means you can count on them to keep their promises and be honest. Trust is the foundation of any good friendship or team.</a:t>
            </a:r>
          </a:p>
          <a:p>
            <a:r>
              <a:rPr lang="en-US"/>
              <a:t>Third, a good teammate is helpful. They step in when someone needs support and work together to solve problems. They don’t leave others to struggle alone.</a:t>
            </a:r>
          </a:p>
          <a:p>
            <a:r>
              <a:rPr lang="en-US"/>
              <a:t>Fourth, they are good listeners. They pay attention when others are speaking and show that they value their ideas. Listening helps everyone feel included and respected.</a:t>
            </a:r>
          </a:p>
          <a:p>
            <a:r>
              <a:rPr lang="en-US"/>
              <a:t>Lastly, they are fair. They don’t try to take all the credit or make it all about themselves. They share and make sure everyone has a chance to contribute.</a:t>
            </a:r>
          </a:p>
          <a:p>
            <a:r>
              <a:rPr lang="en-US"/>
              <a:t>If we can teach our students these traits, they will not only be good friends or teammates but will also grow into kind, responsible people.</a:t>
            </a:r>
          </a:p>
          <a:p>
            <a:endParaRPr lang="en-US"/>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a great word in English: being lenient. It means showing understanding and not being too strict. As teachers, this doesn’t mean we ignore rules or let everything slide, but sometimes, we need to look at the bigger picture.</a:t>
            </a:r>
          </a:p>
          <a:p>
            <a:r>
              <a:rPr lang="en-US"/>
              <a:t>For example, if a student forgets their homework once because they were helping their family, we can choose to be patient instead of punishing them right away. When we are lenient, we show students that we care about their situation and that we are willing to listen and be fair.</a:t>
            </a:r>
          </a:p>
          <a:p>
            <a:r>
              <a:rPr lang="en-US"/>
              <a:t>Being lenient also helps build trust. Students will feel more comfortable coming to us with their problems, knowing we won’t judge them too harshly. It’s about finding the right balance—holding them accountable while still showing kindness and understanding.</a:t>
            </a:r>
          </a:p>
          <a:p>
            <a:r>
              <a:rPr lang="en-US"/>
              <a:t>Here are some realistic situations where a pupil might be a good classmate and person but is not obeying school rules:</a:t>
            </a:r>
          </a:p>
          <a:p>
            <a:r>
              <a:rPr lang="en-US"/>
              <a:t>Helping a Friend During a Test</a:t>
            </a:r>
          </a:p>
          <a:p>
            <a:r>
              <a:rPr lang="en-US"/>
              <a:t> The student shares answers with a struggling classmate during a test. Their intention is kind, but it breaks the rule against cheating.</a:t>
            </a:r>
          </a:p>
          <a:p>
            <a:endParaRPr lang="en-US"/>
          </a:p>
          <a:p>
            <a:r>
              <a:rPr lang="en-US"/>
              <a:t>Standing Up for a Friend</a:t>
            </a:r>
          </a:p>
          <a:p>
            <a:r>
              <a:rPr lang="en-US"/>
              <a:t> They interrupt a lesson or argue with a teacher to defend a friend who is being scolded, showing loyalty but disrespecting classroom procedures.</a:t>
            </a:r>
          </a:p>
          <a:p>
            <a:endParaRPr lang="en-US"/>
          </a:p>
          <a:p>
            <a:r>
              <a:rPr lang="en-US"/>
              <a:t>Sharing Food Against Rules</a:t>
            </a:r>
          </a:p>
          <a:p>
            <a:r>
              <a:rPr lang="en-US"/>
              <a:t> They share their snack with a classmate who forgot their lunch, even though the school has strict rules about food sharing due to allergies or other policies.</a:t>
            </a:r>
          </a:p>
          <a:p>
            <a:endParaRPr lang="en-US"/>
          </a:p>
          <a:p>
            <a:r>
              <a:rPr lang="en-US"/>
              <a:t>Skipping Class for a Friend</a:t>
            </a:r>
          </a:p>
          <a:p>
            <a:r>
              <a:rPr lang="en-US"/>
              <a:t> They skip part of a class to help a friend who is upset or needs someone to talk to, prioritizing compassion over attendance rules.</a:t>
            </a:r>
          </a:p>
          <a:p>
            <a:endParaRPr lang="en-US"/>
          </a:p>
          <a:p>
            <a:r>
              <a:rPr lang="en-US"/>
              <a:t>Talking in Class to Help</a:t>
            </a:r>
          </a:p>
          <a:p>
            <a:r>
              <a:rPr lang="en-US"/>
              <a:t> They whisper advice or explain something to a classmate during a lesson, disrupting the class but trying to support their peer.</a:t>
            </a:r>
          </a:p>
          <a:p>
            <a:endParaRPr lang="en-US"/>
          </a:p>
          <a:p>
            <a:r>
              <a:rPr lang="en-US"/>
              <a:t>Using a Phone to Help</a:t>
            </a:r>
          </a:p>
          <a:p>
            <a:r>
              <a:rPr lang="en-US"/>
              <a:t> They use their phone during school hours to look up information or help a friend, breaking the no-phone rule but with good intentions.</a:t>
            </a:r>
          </a:p>
          <a:p>
            <a:endParaRPr lang="en-US"/>
          </a:p>
          <a:p>
            <a:r>
              <a:rPr lang="en-US"/>
              <a:t>Breaking Dress Code to Protect Someone</a:t>
            </a:r>
          </a:p>
          <a:p>
            <a:r>
              <a:rPr lang="en-US"/>
              <a:t> They give their sweater or jacket to a classmate who is cold, even though it violates the school uniform policy.</a:t>
            </a:r>
          </a:p>
          <a:p>
            <a:endParaRPr lang="en-US"/>
          </a:p>
          <a:p>
            <a:r>
              <a:rPr lang="en-US"/>
              <a:t>Leaving Their Seat to Assist Someone</a:t>
            </a:r>
          </a:p>
          <a:p>
            <a:r>
              <a:rPr lang="en-US"/>
              <a:t> They get up during a lesson to help a classmate pick up dropped items or solve a small issue, disrupting the class but acting out of kindness.</a:t>
            </a:r>
          </a:p>
          <a:p>
            <a:endParaRPr lang="en-US"/>
          </a:p>
          <a:p>
            <a:r>
              <a:rPr lang="en-US"/>
              <a:t>Speaking Out Without Permission</a:t>
            </a:r>
          </a:p>
          <a:p>
            <a:r>
              <a:rPr lang="en-US"/>
              <a:t> They speak out without raising their hand to defend a classmate from a mean comment, ignoring the rule about waiting to be called on but showing empathy.</a:t>
            </a:r>
          </a:p>
          <a:p>
            <a:endParaRPr lang="en-US"/>
          </a:p>
          <a:p>
            <a:r>
              <a:rPr lang="en-US"/>
              <a:t>Helping Someone with Homework</a:t>
            </a:r>
          </a:p>
          <a:p>
            <a:r>
              <a:rPr lang="en-US"/>
              <a:t> They complete part of a classmate’s homework for them because the friend was overwhelmed, breaking the rules about individual work but trying to be supportive.</a:t>
            </a:r>
          </a:p>
          <a:p>
            <a:endParaRPr lang="en-US"/>
          </a:p>
          <a:p>
            <a:r>
              <a:rPr lang="en-US"/>
              <a:t>These scenarios highlight the complexity of balancing kindness and rule-following, which can be a valuable teaching moment for students.</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Conflicts happen all the time, and that’s okay—it’s part of life. But as teachers, it’s our job to guide students to solve conflicts in a positive way. Let’s look at some simple steps we can teach them.</a:t>
            </a:r>
          </a:p>
          <a:p>
            <a:r>
              <a:rPr lang="en-US"/>
              <a:t>First, we should encourage open communication. This means giving students the chance to talk about their feelings and what happened. They need to feel safe to share without fear of being blamed.</a:t>
            </a:r>
          </a:p>
          <a:p>
            <a:r>
              <a:rPr lang="en-US"/>
              <a:t>Next, we can teach them active listening. This means really paying attention to what the other person is saying, without interrupting. When students listen to each other, they start to understand the situation better.</a:t>
            </a:r>
          </a:p>
          <a:p>
            <a:r>
              <a:rPr lang="en-US"/>
              <a:t>It’s also important to focus on the problem, not the person. Instead of blaming or calling names, guide students to talk about what went wrong and how to fix it. This keeps the discussion respectful and productive.</a:t>
            </a:r>
          </a:p>
          <a:p>
            <a:r>
              <a:rPr lang="en-US"/>
              <a:t>Another key step is to promote empathy. We can ask students to imagine how the other person feels. When they see things from another point of view, it’s easier to find common ground.</a:t>
            </a:r>
          </a:p>
          <a:p>
            <a:r>
              <a:rPr lang="en-US"/>
              <a:t>Finally, we need to help students find a win-win solution. This means finding a fair agreement where everyone feels heard and happy with the outcome. It’s not about one person winning and the other losing—it’s about working together.</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Effective communication is key in every classroom, and understanding how to overcome cultural and language barriers ensures all students feel included and supported.</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Common Barriers</a:t>
            </a:r>
          </a:p>
          <a:p>
            <a:r>
              <a:rPr lang="en-US"/>
              <a:t>Language Differences</a:t>
            </a:r>
          </a:p>
          <a:p>
            <a:r>
              <a:rPr lang="en-US"/>
              <a:t> In diverse classrooms, students might not speak the same language as the teacher or their peers. This can make it difficult for them to understand instructions, participate in discussions, or express their thoughts clearly. Misunderstandings can arise when students struggle with vocabulary, grammar, or pronunciation.</a:t>
            </a:r>
          </a:p>
          <a:p>
            <a:endParaRPr lang="en-US"/>
          </a:p>
          <a:p>
            <a:r>
              <a:rPr lang="en-US"/>
              <a:t>Non-Verbal Miscommunication</a:t>
            </a:r>
          </a:p>
          <a:p>
            <a:r>
              <a:rPr lang="en-US"/>
              <a:t> Non-verbal cues like gestures, facial expressions, or eye contact often vary across cultures. For example, a gesture that seems polite in one culture might be offensive in another. Similarly, avoiding eye contact could be seen as disrespectful in some cultures, while in others, it’s a sign of respect. These differences can lead to confusion or misinterpretation in the classroom.</a:t>
            </a:r>
          </a:p>
          <a:p>
            <a:endParaRPr lang="en-US"/>
          </a:p>
          <a:p>
            <a:r>
              <a:rPr lang="en-US"/>
              <a:t>Cultural Norms Around Speaking and Listening</a:t>
            </a:r>
          </a:p>
          <a:p>
            <a:r>
              <a:rPr lang="en-US"/>
              <a:t> Different cultures have unique norms about when and how to speak. For instance, some students may come from cultures where speaking up in class is discouraged, while others may feel comfortable interrupting as part of a lively discussion. These differences can affect group work, participation, and how students interact with their teachers and peers.</a:t>
            </a:r>
          </a:p>
          <a:p>
            <a:endParaRPr lang="en-US"/>
          </a:p>
          <a:p>
            <a:r>
              <a:rPr lang="en-US"/>
              <a:t>Discussion Question:</a:t>
            </a:r>
          </a:p>
          <a:p>
            <a:r>
              <a:rPr lang="en-US"/>
              <a:t> How might these barriers show up in the classroom?</a:t>
            </a:r>
          </a:p>
          <a:p>
            <a:r>
              <a:rPr lang="en-US"/>
              <a:t> Teachers might notice students who avoid participating in discussions, misunderstand instructions, or struggle to collaborate with peers from different backgrounds. This can create feelings of isolation or frustration for both students and teachers.</a:t>
            </a:r>
          </a:p>
          <a:p>
            <a:endParaRPr lang="en-US"/>
          </a:p>
          <a:p>
            <a:r>
              <a:rPr lang="en-US"/>
              <a:t>B. Impact of Barriers</a:t>
            </a:r>
          </a:p>
          <a:p>
            <a:r>
              <a:rPr lang="en-US"/>
              <a:t>When communication barriers are not addressed, they can create challenges for both teachers and students:</a:t>
            </a:r>
          </a:p>
          <a:p>
            <a:r>
              <a:rPr lang="en-US"/>
              <a:t>For Teachers:</a:t>
            </a:r>
          </a:p>
          <a:p>
            <a:endParaRPr lang="en-US"/>
          </a:p>
          <a:p>
            <a:r>
              <a:rPr lang="en-US"/>
              <a:t>Difficulty in assessing students' understanding or progress due to language barriers.</a:t>
            </a:r>
          </a:p>
          <a:p>
            <a:r>
              <a:rPr lang="en-US"/>
              <a:t>Misunderstandings when interpreting students' behavior or responses, especially if cultural norms differ.</a:t>
            </a:r>
          </a:p>
          <a:p>
            <a:r>
              <a:rPr lang="en-US"/>
              <a:t>Challenges in building trust and rapport with students who feel misunderstood or excluded.</a:t>
            </a:r>
          </a:p>
          <a:p>
            <a:r>
              <a:rPr lang="en-US"/>
              <a:t>For Students:</a:t>
            </a:r>
          </a:p>
          <a:p>
            <a:endParaRPr lang="en-US"/>
          </a:p>
          <a:p>
            <a:r>
              <a:rPr lang="en-US"/>
              <a:t>Feelings of frustration, isolation, or anxiety when they cannot express themselves effectively.</a:t>
            </a:r>
          </a:p>
          <a:p>
            <a:r>
              <a:rPr lang="en-US"/>
              <a:t>Struggles with academic performance due to miscommunication or lack of clarity in assignments and feedback.</a:t>
            </a:r>
          </a:p>
          <a:p>
            <a:r>
              <a:rPr lang="en-US"/>
              <a:t>Difficulty in forming relationships with peers, which can affect their social and emotional development.</a:t>
            </a:r>
          </a:p>
          <a:p>
            <a:r>
              <a:rPr lang="en-US"/>
              <a:t>Discussion Question:</a:t>
            </a:r>
          </a:p>
          <a:p>
            <a:r>
              <a:rPr lang="en-US"/>
              <a:t> What are some challenges teachers face when addressing these barriers?</a:t>
            </a:r>
          </a:p>
          <a:p>
            <a:r>
              <a:rPr lang="en-US"/>
              <a:t> Teachers might struggle to adapt their communication style to meet the needs of all students, especially in a culturally diverse classroom. They may also need additional training, resources, or time to effectively support students with language or cultural differences.</a:t>
            </a:r>
          </a:p>
          <a:p>
            <a:r>
              <a:rPr lang="en-US"/>
              <a:t>By understanding these barriers and their impact, teachers can take proactive steps to create an inclusive and supportive learning environment.</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want to talk about how we can improve communication in classrooms with diverse students. There are some simple strategies we can use to help every student feel included and understood. Let’s go through them step by step.</a:t>
            </a:r>
          </a:p>
          <a:p>
            <a:r>
              <a:rPr lang="en-US"/>
              <a:t>1. Use Clear and Simple Language</a:t>
            </a:r>
          </a:p>
          <a:p>
            <a:r>
              <a:rPr lang="en-US"/>
              <a:t> First, it’s important to use plain language when giving instructions. Avoid complicated words, jargon, or idioms that might confuse students. Instead, keep your words simple and easy to understand. Using visuals or demonstrations along with your instructions can help students grasp the meaning faster. For example, instead of saying, ‘Break into groups and brainstorm,’ you could say, ‘Get into groups of three and share your ideas.’ This makes it easier for everyone to follow.</a:t>
            </a:r>
          </a:p>
          <a:p>
            <a:r>
              <a:rPr lang="en-US"/>
              <a:t>2. Cultural Sensitivity and Awareness</a:t>
            </a:r>
          </a:p>
          <a:p>
            <a:r>
              <a:rPr lang="en-US"/>
              <a:t> Next, we should be aware of and respect the cultural backgrounds of our students. A small effort, like learning how to say ‘hello’ in their language, can make a big difference. For example, greeting students in their native language shows that you value their culture. Also, understanding cultural norms around communication—like how students address teachers—can help create a more respectful and comfortable environment.</a:t>
            </a:r>
          </a:p>
          <a:p>
            <a:r>
              <a:rPr lang="en-US"/>
              <a:t>3. Encouraging Peer Support and Collaboration</a:t>
            </a:r>
          </a:p>
          <a:p>
            <a:r>
              <a:rPr lang="en-US"/>
              <a:t> Another helpful strategy is to encourage peer support. Pairing students with ‘language buddies’ or creating small groups for collaboration can help students with limited language skills feel more confident. For instance, a buddy can explain instructions or help translate. Role-playing activities can also show students how they can support one another in practical ways.</a:t>
            </a:r>
          </a:p>
          <a:p>
            <a:r>
              <a:rPr lang="en-US"/>
              <a:t>4. Incorporating Multimodal Communication</a:t>
            </a:r>
          </a:p>
          <a:p>
            <a:r>
              <a:rPr lang="en-US"/>
              <a:t> Finally, use different ways to communicate. Gestures, pictures, and even digital tools like translation apps can bridge the language gap. Encourage students to express themselves through drawings, role-plays, or other creative methods. This gives them more opportunities to share their ideas, even if they struggle with words.</a:t>
            </a:r>
          </a:p>
          <a:p>
            <a:r>
              <a:rPr lang="en-US"/>
              <a:t>By using these strategies, we can create a classroom environment where every student feels supported and included, no matter their background or language skills. </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verbal communication, language and experience influence semantics, meaning that the words we use and how we interpret them are shaped by our background, culture, and personal experiences.</a:t>
            </a:r>
          </a:p>
          <a:p>
            <a:r>
              <a:rPr lang="en-US"/>
              <a:t>Language: Different languages have unique words, structures, and meanings. Some concepts may exist in one language but not in another, influencing how people express and understand ideas.</a:t>
            </a:r>
          </a:p>
          <a:p>
            <a:r>
              <a:rPr lang="en-US"/>
              <a:t>Experience: Our personal history, culture, and emotions shape how we interpret words. For example, someone who has experienced trauma may react differently to the phrase “just move on” compared to someone who hasn’t.</a:t>
            </a:r>
          </a:p>
          <a:p>
            <a:endParaRPr lang="en-US"/>
          </a:p>
          <a:p>
            <a:endParaRPr lang="en-US"/>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Feedback form:</a:t>
            </a:r>
          </a:p>
          <a:p>
            <a:r>
              <a:rPr lang="en-US"/>
              <a:t>https://docs.google.com/forms/d/e/1FAIpQLScvieK7WSJ3i3FfVI29WsgLBaBVACIcMQ6qPiG6iG1tha56Qw/viewform?usp=dialog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go through some common challenges and how to overcome them.</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Characteristics of Passive Communicators:</a:t>
            </a:r>
          </a:p>
          <a:p>
            <a:r>
              <a:rPr lang="en-US"/>
              <a:t>Struggle to say "no" and often agree to things they don't want to do.</a:t>
            </a:r>
          </a:p>
          <a:p>
            <a:r>
              <a:rPr lang="en-US"/>
              <a:t>Use soft or apologetic language (e.g., "Sorry to bother you, but...").</a:t>
            </a:r>
          </a:p>
          <a:p>
            <a:r>
              <a:rPr lang="en-US"/>
              <a:t>Avoid direct eye contact or speak in a hesitant tone.</a:t>
            </a:r>
          </a:p>
          <a:p>
            <a:r>
              <a:rPr lang="en-US"/>
              <a:t>Suppress their feelings, leading to built-up frustration.</a:t>
            </a:r>
          </a:p>
          <a:p>
            <a:r>
              <a:rPr lang="en-US"/>
              <a:t>Examples of Passive Communication:</a:t>
            </a:r>
          </a:p>
          <a:p>
            <a:r>
              <a:rPr lang="en-US"/>
              <a:t>A student who doesn’t understand the lesson but stays silent because they don’t want to "bother" the teacher.</a:t>
            </a:r>
          </a:p>
          <a:p>
            <a:r>
              <a:rPr lang="en-US"/>
              <a:t>A teacher who is overwhelmed with extra work but doesn’t speak up to avoid seeming uncooperative.</a:t>
            </a:r>
          </a:p>
          <a:p>
            <a:r>
              <a:rPr lang="en-US"/>
              <a:t>Characteristics of Aggressive Communicators:</a:t>
            </a:r>
          </a:p>
          <a:p>
            <a:r>
              <a:rPr lang="en-US"/>
              <a:t>Speak in a loud, forceful, or demanding tone.</a:t>
            </a:r>
          </a:p>
          <a:p>
            <a:r>
              <a:rPr lang="en-US"/>
              <a:t>Interrupt or talk over others.</a:t>
            </a:r>
          </a:p>
          <a:p>
            <a:r>
              <a:rPr lang="en-US"/>
              <a:t>Use blaming, criticizing, or threatening language</a:t>
            </a:r>
          </a:p>
          <a:p>
            <a:r>
              <a:rPr lang="en-US"/>
              <a:t>Express frustration or anger in an intimidating way.</a:t>
            </a:r>
          </a:p>
          <a:p>
            <a:r>
              <a:rPr lang="en-US"/>
              <a:t>A teacher angrily saying, “You never listen! How many times do I have to repeat myself?” instead of calmly restating expectations</a:t>
            </a:r>
          </a:p>
          <a:p>
            <a:r>
              <a:rPr lang="en-US"/>
              <a:t>A student responding to group criticism by shouting, “You’re all useless! I had to do everything myself!</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Instead of: "You never pay attention! Stop daydreaming and focus."</a:t>
            </a:r>
          </a:p>
          <a:p>
            <a:r>
              <a:rPr lang="en-US"/>
              <a:t> Say: "I see you’re distracted. Is there something I can do to help you stay engaged?"</a:t>
            </a:r>
          </a:p>
          <a:p>
            <a:endParaRPr lang="en-US"/>
          </a:p>
          <a:p>
            <a:r>
              <a:rPr lang="en-US"/>
              <a:t>Instead of: "Your homework is always incomplete. You just don’t care!"</a:t>
            </a:r>
          </a:p>
          <a:p>
            <a:r>
              <a:rPr lang="en-US"/>
              <a:t> Say: "I've noticed your homework hasn’t been fully completed. Is there a reason for that? Let’s find a way to fix it."</a:t>
            </a:r>
          </a:p>
          <a:p>
            <a:endParaRPr lang="en-US"/>
          </a:p>
          <a:p>
            <a:r>
              <a:rPr lang="en-US"/>
              <a:t>Instead of: "If you keep talking, I’ll send you out!"</a:t>
            </a:r>
          </a:p>
          <a:p>
            <a:r>
              <a:rPr lang="en-US"/>
              <a:t> Say: "I need you to listen while I’m explaining this. We can talk more after class if you have questions."</a:t>
            </a:r>
          </a:p>
          <a:p>
            <a:endParaRPr lang="en-US"/>
          </a:p>
          <a:p>
            <a:r>
              <a:rPr lang="en-US"/>
              <a:t>Instead of: "Stop complaining! That’s just the way it is."</a:t>
            </a:r>
          </a:p>
          <a:p>
            <a:r>
              <a:rPr lang="en-US"/>
              <a:t> Say: "I hear that this is frustrating for you. Let’s talk about what we can do to make it better."</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3416" y="1116860"/>
            <a:ext cx="17041200" cy="4964962"/>
            <a:chOff x="0" y="0"/>
            <a:chExt cx="22721600" cy="6619949"/>
          </a:xfrm>
        </p:grpSpPr>
        <p:sp>
          <p:nvSpPr>
            <p:cNvPr id="3" name="Freeform 3"/>
            <p:cNvSpPr/>
            <p:nvPr/>
          </p:nvSpPr>
          <p:spPr>
            <a:xfrm>
              <a:off x="0" y="0"/>
              <a:ext cx="22721601" cy="6619949"/>
            </a:xfrm>
            <a:custGeom>
              <a:avLst/>
              <a:gdLst/>
              <a:ahLst/>
              <a:cxnLst/>
              <a:rect l="l" t="t" r="r" b="b"/>
              <a:pathLst>
                <a:path w="22721601" h="6619949">
                  <a:moveTo>
                    <a:pt x="0" y="0"/>
                  </a:moveTo>
                  <a:lnTo>
                    <a:pt x="22721601" y="0"/>
                  </a:lnTo>
                  <a:lnTo>
                    <a:pt x="22721601" y="6619949"/>
                  </a:lnTo>
                  <a:lnTo>
                    <a:pt x="0" y="6619949"/>
                  </a:lnTo>
                  <a:close/>
                </a:path>
              </a:pathLst>
            </a:custGeom>
            <a:solidFill>
              <a:srgbClr val="000000">
                <a:alpha val="0"/>
              </a:srgbClr>
            </a:solidFill>
          </p:spPr>
        </p:sp>
        <p:sp>
          <p:nvSpPr>
            <p:cNvPr id="4" name="TextBox 4"/>
            <p:cNvSpPr txBox="1"/>
            <p:nvPr/>
          </p:nvSpPr>
          <p:spPr>
            <a:xfrm>
              <a:off x="0" y="-38100"/>
              <a:ext cx="22721600" cy="6658049"/>
            </a:xfrm>
            <a:prstGeom prst="rect">
              <a:avLst/>
            </a:prstGeom>
          </p:spPr>
          <p:txBody>
            <a:bodyPr lIns="0" tIns="0" rIns="0" bIns="0" rtlCol="0" anchor="ctr"/>
            <a:lstStyle/>
            <a:p>
              <a:pPr marL="0" lvl="0" indent="0" algn="ctr">
                <a:lnSpc>
                  <a:spcPts val="6720"/>
                </a:lnSpc>
              </a:pPr>
              <a:r>
                <a:rPr lang="en-US" sz="5600" b="1">
                  <a:solidFill>
                    <a:srgbClr val="339966"/>
                  </a:solidFill>
                  <a:latin typeface="Arial Bold"/>
                  <a:ea typeface="Arial Bold"/>
                  <a:cs typeface="Arial Bold"/>
                  <a:sym typeface="Arial Bold"/>
                </a:rPr>
                <a:t>МОДУЛ 5 </a:t>
              </a:r>
            </a:p>
            <a:p>
              <a:pPr marL="0" lvl="0" indent="0" algn="ctr">
                <a:lnSpc>
                  <a:spcPts val="6720"/>
                </a:lnSpc>
              </a:pPr>
              <a:endParaRPr lang="en-US" sz="5600" b="1">
                <a:solidFill>
                  <a:srgbClr val="339966"/>
                </a:solidFill>
                <a:latin typeface="Arial Bold"/>
                <a:ea typeface="Arial Bold"/>
                <a:cs typeface="Arial Bold"/>
                <a:sym typeface="Arial Bold"/>
              </a:endParaRPr>
            </a:p>
            <a:p>
              <a:pPr marL="0" lvl="0" indent="0" algn="ctr">
                <a:lnSpc>
                  <a:spcPts val="6720"/>
                </a:lnSpc>
              </a:pPr>
              <a:r>
                <a:rPr lang="en-US" sz="5600" b="1">
                  <a:solidFill>
                    <a:srgbClr val="339966"/>
                  </a:solidFill>
                  <a:latin typeface="Calibri (MS) Bold"/>
                  <a:ea typeface="Calibri (MS) Bold"/>
                  <a:cs typeface="Calibri (MS) Bold"/>
                  <a:sym typeface="Calibri (MS) Bold"/>
                </a:rPr>
                <a:t> Изградња позитивне комуникације, активног слушања и емпатије у односима наставник-ученик и ученик-ученик</a:t>
              </a:r>
            </a:p>
          </p:txBody>
        </p:sp>
      </p:grpSp>
      <p:grpSp>
        <p:nvGrpSpPr>
          <p:cNvPr id="5" name="Group 5"/>
          <p:cNvGrpSpPr>
            <a:grpSpLocks noChangeAspect="1"/>
          </p:cNvGrpSpPr>
          <p:nvPr/>
        </p:nvGrpSpPr>
        <p:grpSpPr>
          <a:xfrm>
            <a:off x="16482350" y="0"/>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9050"/>
              <a:ext cx="21945600" cy="2305450"/>
            </a:xfrm>
            <a:prstGeom prst="rect">
              <a:avLst/>
            </a:prstGeom>
          </p:spPr>
          <p:txBody>
            <a:bodyPr lIns="0" tIns="0" rIns="0" bIns="0" rtlCol="0" anchor="ctr"/>
            <a:lstStyle/>
            <a:p>
              <a:pPr marL="0" lvl="0" indent="0" algn="l">
                <a:lnSpc>
                  <a:spcPts val="5759"/>
                </a:lnSpc>
              </a:pPr>
              <a:r>
                <a:rPr lang="en-US" sz="4800" b="1">
                  <a:solidFill>
                    <a:srgbClr val="339966"/>
                  </a:solidFill>
                  <a:latin typeface="Arial Bold"/>
                  <a:ea typeface="Arial Bold"/>
                  <a:cs typeface="Arial Bold"/>
                  <a:sym typeface="Arial Bold"/>
                </a:rPr>
                <a:t>Активност</a:t>
              </a:r>
            </a:p>
          </p:txBody>
        </p:sp>
      </p:grpSp>
      <p:sp>
        <p:nvSpPr>
          <p:cNvPr id="5" name="TextBox 5"/>
          <p:cNvSpPr txBox="1"/>
          <p:nvPr/>
        </p:nvSpPr>
        <p:spPr>
          <a:xfrm>
            <a:off x="1005825" y="1645894"/>
            <a:ext cx="16276350" cy="5808345"/>
          </a:xfrm>
          <a:prstGeom prst="rect">
            <a:avLst/>
          </a:prstGeom>
        </p:spPr>
        <p:txBody>
          <a:bodyPr lIns="0" tIns="0" rIns="0" bIns="0" rtlCol="0" anchor="t">
            <a:spAutoFit/>
          </a:bodyPr>
          <a:lstStyle/>
          <a:p>
            <a:pPr marL="0" lvl="0" indent="0" algn="l">
              <a:lnSpc>
                <a:spcPts val="4140"/>
              </a:lnSpc>
            </a:pPr>
            <a:r>
              <a:rPr lang="en-US" sz="3000" b="1">
                <a:solidFill>
                  <a:srgbClr val="000000"/>
                </a:solidFill>
                <a:latin typeface="Calibri (MS) Bold"/>
                <a:ea typeface="Calibri (MS) Bold"/>
                <a:cs typeface="Calibri (MS) Bold"/>
                <a:sym typeface="Calibri (MS) Bold"/>
              </a:rPr>
              <a:t>Групе образаца:</a:t>
            </a:r>
          </a:p>
          <a:p>
            <a:pPr marL="0" lvl="0" indent="0" algn="l">
              <a:lnSpc>
                <a:spcPts val="4140"/>
              </a:lnSpc>
            </a:pPr>
            <a:r>
              <a:rPr lang="en-US" sz="3000" b="1">
                <a:solidFill>
                  <a:srgbClr val="000000"/>
                </a:solidFill>
                <a:latin typeface="Calibri (MS) Bold"/>
                <a:ea typeface="Calibri (MS) Bold"/>
                <a:cs typeface="Calibri (MS) Bold"/>
                <a:sym typeface="Calibri (MS) Bold"/>
              </a:rPr>
              <a:t>Поделите се у групе од 3-4 наставника. Вежбаћете како да преформулишете одређене фразе да би звучале асертивније.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Сценарио 1:</a:t>
            </a:r>
          </a:p>
          <a:p>
            <a:pPr marL="990600" lvl="1" indent="-495300" algn="l">
              <a:lnSpc>
                <a:spcPts val="4140"/>
              </a:lnSpc>
            </a:pPr>
            <a:r>
              <a:rPr lang="en-US" sz="3000" b="1">
                <a:solidFill>
                  <a:srgbClr val="000000"/>
                </a:solidFill>
                <a:latin typeface="Calibri (MS) Bold"/>
                <a:ea typeface="Calibri (MS) Bold"/>
                <a:cs typeface="Calibri (MS) Bold"/>
                <a:sym typeface="Calibri (MS) Bold"/>
              </a:rPr>
              <a:t> Оригинал: „Никад не обраћаш пажњу! Престани да машташ и фокусирај се.“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Сценарио 2:</a:t>
            </a:r>
          </a:p>
          <a:p>
            <a:pPr marL="990600" lvl="1" indent="-495300" algn="l">
              <a:lnSpc>
                <a:spcPts val="4140"/>
              </a:lnSpc>
            </a:pPr>
            <a:r>
              <a:rPr lang="en-US" sz="3000" b="1">
                <a:solidFill>
                  <a:srgbClr val="000000"/>
                </a:solidFill>
                <a:latin typeface="Calibri (MS) Bold"/>
                <a:ea typeface="Calibri (MS) Bold"/>
                <a:cs typeface="Calibri (MS) Bold"/>
                <a:sym typeface="Calibri (MS) Bold"/>
              </a:rPr>
              <a:t> Оригинал: „Твој домаћи задатак је увек непотпун. Једноставно те није брига!“</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Сценарио 3:</a:t>
            </a:r>
          </a:p>
          <a:p>
            <a:pPr marL="990600" lvl="1" indent="-495300" algn="l">
              <a:lnSpc>
                <a:spcPts val="4140"/>
              </a:lnSpc>
            </a:pPr>
            <a:r>
              <a:rPr lang="en-US" sz="3000" b="1">
                <a:solidFill>
                  <a:srgbClr val="000000"/>
                </a:solidFill>
                <a:latin typeface="Calibri (MS) Bold"/>
                <a:ea typeface="Calibri (MS) Bold"/>
                <a:cs typeface="Calibri (MS) Bold"/>
                <a:sym typeface="Calibri (MS) Bold"/>
              </a:rPr>
              <a:t> Оригинал: „Ако наставиш да причаш, послаћу те напоље!“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Сценарио 4:</a:t>
            </a:r>
          </a:p>
          <a:p>
            <a:pPr marL="990600" lvl="1" indent="-495300" algn="l">
              <a:lnSpc>
                <a:spcPts val="4140"/>
              </a:lnSpc>
            </a:pPr>
            <a:r>
              <a:rPr lang="en-US" sz="3000" b="1">
                <a:solidFill>
                  <a:srgbClr val="000000"/>
                </a:solidFill>
                <a:latin typeface="Calibri (MS) Bold"/>
                <a:ea typeface="Calibri (MS) Bold"/>
                <a:cs typeface="Calibri (MS) Bold"/>
                <a:sym typeface="Calibri (MS) Bold"/>
              </a:rPr>
              <a:t> Оригинал: „Престани да се жалиш! Тако једноставно је.“</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9050"/>
              <a:ext cx="21945600" cy="2305450"/>
            </a:xfrm>
            <a:prstGeom prst="rect">
              <a:avLst/>
            </a:prstGeom>
          </p:spPr>
          <p:txBody>
            <a:bodyPr lIns="0" tIns="0" rIns="0" bIns="0" rtlCol="0" anchor="ctr"/>
            <a:lstStyle/>
            <a:p>
              <a:pPr marL="0" lvl="0" indent="0" algn="l">
                <a:lnSpc>
                  <a:spcPts val="5759"/>
                </a:lnSpc>
              </a:pPr>
              <a:r>
                <a:rPr lang="en-US" sz="4800" b="1">
                  <a:solidFill>
                    <a:srgbClr val="339966"/>
                  </a:solidFill>
                  <a:latin typeface="Arial Bold"/>
                  <a:ea typeface="Arial Bold"/>
                  <a:cs typeface="Arial Bold"/>
                  <a:sym typeface="Arial Bold"/>
                </a:rPr>
                <a:t>Дефиниција</a:t>
              </a:r>
            </a:p>
          </p:txBody>
        </p:sp>
      </p:grpSp>
      <p:sp>
        <p:nvSpPr>
          <p:cNvPr id="5" name="TextBox 5"/>
          <p:cNvSpPr txBox="1"/>
          <p:nvPr/>
        </p:nvSpPr>
        <p:spPr>
          <a:xfrm>
            <a:off x="1005825" y="2363094"/>
            <a:ext cx="16276350" cy="5022723"/>
          </a:xfrm>
          <a:prstGeom prst="rect">
            <a:avLst/>
          </a:prstGeom>
        </p:spPr>
        <p:txBody>
          <a:bodyPr lIns="0" tIns="0" rIns="0" bIns="0" rtlCol="0" anchor="t">
            <a:spAutoFit/>
          </a:bodyPr>
          <a:lstStyle/>
          <a:p>
            <a:pPr marL="0" lvl="0" indent="0" algn="l">
              <a:lnSpc>
                <a:spcPts val="4140"/>
              </a:lnSpc>
            </a:pPr>
            <a:r>
              <a:rPr lang="en-US" sz="3000" b="1">
                <a:solidFill>
                  <a:srgbClr val="000000"/>
                </a:solidFill>
                <a:latin typeface="Calibri (MS) Bold"/>
                <a:ea typeface="Calibri (MS) Bold"/>
                <a:cs typeface="Calibri (MS) Bold"/>
                <a:sym typeface="Calibri (MS) Bold"/>
              </a:rPr>
              <a:t>Стилови комуникације</a:t>
            </a:r>
          </a:p>
          <a:p>
            <a:pPr marL="990600" lvl="1" indent="-495300" algn="l">
              <a:lnSpc>
                <a:spcPts val="4140"/>
              </a:lnSpc>
              <a:buAutoNum type="arabicPeriod"/>
            </a:pPr>
            <a:r>
              <a:rPr lang="en-US" sz="3000" b="1">
                <a:solidFill>
                  <a:srgbClr val="000000"/>
                </a:solidFill>
                <a:latin typeface="Calibri (MS) Bold"/>
                <a:ea typeface="Calibri (MS) Bold"/>
                <a:cs typeface="Calibri (MS) Bold"/>
                <a:sym typeface="Calibri (MS) Bold"/>
              </a:rPr>
              <a:t>Ефикасна комуникација значи комуникацију која је јасна, делотворна и прикладна ситуацији. Она осигурава да се порука разуме и помаже у постизању жељеног циља.</a:t>
            </a:r>
          </a:p>
          <a:p>
            <a:pPr marL="990600" lvl="1" indent="-495300" algn="l">
              <a:lnSpc>
                <a:spcPts val="4140"/>
              </a:lnSpc>
              <a:buAutoNum type="arabicPeriod"/>
            </a:pPr>
            <a:r>
              <a:rPr lang="en-US" sz="3000" b="1">
                <a:solidFill>
                  <a:srgbClr val="000000"/>
                </a:solidFill>
                <a:latin typeface="Calibri (MS) Bold"/>
                <a:ea typeface="Calibri (MS) Bold"/>
                <a:cs typeface="Calibri (MS) Bold"/>
                <a:sym typeface="Calibri (MS) Bold"/>
              </a:rPr>
              <a:t>Позитивна комуникација се фокусира на јасноћу, поштовање и отвореност приликом преношења поруке. Ради се о томе да интеракција буде конструктивна и охрабрујућа.</a:t>
            </a:r>
          </a:p>
          <a:p>
            <a:pPr marL="1122679" lvl="1" indent="-561340" algn="l">
              <a:lnSpc>
                <a:spcPts val="4691"/>
              </a:lnSpc>
            </a:pPr>
            <a:r>
              <a:rPr lang="en-US" sz="3399" b="1" u="sng">
                <a:solidFill>
                  <a:srgbClr val="000000"/>
                </a:solidFill>
                <a:latin typeface="Calibri (MS) Bold"/>
                <a:ea typeface="Calibri (MS) Bold"/>
                <a:cs typeface="Calibri (MS) Bold"/>
                <a:sym typeface="Calibri (MS) Bold"/>
              </a:rPr>
              <a:t>Вежбање</a:t>
            </a:r>
          </a:p>
          <a:p>
            <a:pPr marL="1061718" lvl="1" indent="-530859" algn="l">
              <a:lnSpc>
                <a:spcPts val="4691"/>
              </a:lnSpc>
              <a:buFont typeface="Arial"/>
              <a:buChar char="•"/>
            </a:pPr>
            <a:r>
              <a:rPr lang="en-US" sz="3399" b="1" u="sng">
                <a:solidFill>
                  <a:srgbClr val="000000"/>
                </a:solidFill>
                <a:latin typeface="Calibri (MS) Bold"/>
                <a:ea typeface="Calibri (MS) Bold"/>
                <a:cs typeface="Calibri (MS) Bold"/>
                <a:sym typeface="Calibri (MS) Bold"/>
              </a:rPr>
              <a:t>У којој ситуацији ви као наставник треба да користите ефикасну комуникацију? </a:t>
            </a:r>
          </a:p>
          <a:p>
            <a:pPr marL="1061718" lvl="1" indent="-530859" algn="l">
              <a:lnSpc>
                <a:spcPts val="4691"/>
              </a:lnSpc>
              <a:buFont typeface="Arial"/>
              <a:buChar char="•"/>
            </a:pPr>
            <a:r>
              <a:rPr lang="en-US" sz="3399" b="1" u="sng">
                <a:solidFill>
                  <a:srgbClr val="000000"/>
                </a:solidFill>
                <a:latin typeface="Calibri (MS) Bold"/>
                <a:ea typeface="Calibri (MS) Bold"/>
                <a:cs typeface="Calibri (MS) Bold"/>
                <a:sym typeface="Calibri (MS) Bold"/>
              </a:rPr>
              <a:t>У којим ситуацијама треба користити позитивну комуникацију? </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9050"/>
              <a:ext cx="21945600" cy="2305450"/>
            </a:xfrm>
            <a:prstGeom prst="rect">
              <a:avLst/>
            </a:prstGeom>
          </p:spPr>
          <p:txBody>
            <a:bodyPr lIns="0" tIns="0" rIns="0" bIns="0" rtlCol="0" anchor="ctr"/>
            <a:lstStyle/>
            <a:p>
              <a:pPr marL="0" lvl="0" indent="0" algn="l">
                <a:lnSpc>
                  <a:spcPts val="5759"/>
                </a:lnSpc>
              </a:pPr>
              <a:r>
                <a:rPr lang="en-US" sz="4800" b="1">
                  <a:solidFill>
                    <a:srgbClr val="339966"/>
                  </a:solidFill>
                  <a:latin typeface="Arial Bold"/>
                  <a:ea typeface="Arial Bold"/>
                  <a:cs typeface="Arial Bold"/>
                  <a:sym typeface="Arial Bold"/>
                </a:rPr>
                <a:t>Дефиниција</a:t>
              </a:r>
            </a:p>
          </p:txBody>
        </p:sp>
      </p:grpSp>
      <p:sp>
        <p:nvSpPr>
          <p:cNvPr id="5" name="TextBox 5"/>
          <p:cNvSpPr txBox="1"/>
          <p:nvPr/>
        </p:nvSpPr>
        <p:spPr>
          <a:xfrm>
            <a:off x="1005825" y="1726169"/>
            <a:ext cx="16276350" cy="4552528"/>
          </a:xfrm>
          <a:prstGeom prst="rect">
            <a:avLst/>
          </a:prstGeom>
        </p:spPr>
        <p:txBody>
          <a:bodyPr lIns="0" tIns="0" rIns="0" bIns="0" rtlCol="0" anchor="t">
            <a:spAutoFit/>
          </a:bodyPr>
          <a:lstStyle/>
          <a:p>
            <a:pPr marL="0" lvl="0" indent="0" algn="just">
              <a:lnSpc>
                <a:spcPts val="4967"/>
              </a:lnSpc>
            </a:pPr>
            <a:endParaRPr lang="sr-Cyrl-RS" sz="3600" b="1" dirty="0" smtClean="0">
              <a:solidFill>
                <a:srgbClr val="000000"/>
              </a:solidFill>
              <a:latin typeface="Arial Bold"/>
              <a:ea typeface="Arial Bold"/>
              <a:cs typeface="Arial Bold"/>
              <a:sym typeface="Arial Bold"/>
            </a:endParaRPr>
          </a:p>
          <a:p>
            <a:pPr marL="0" lvl="0" indent="0" algn="just">
              <a:lnSpc>
                <a:spcPts val="4967"/>
              </a:lnSpc>
            </a:pPr>
            <a:endParaRPr lang="sr-Cyrl-RS" sz="3600" b="1" dirty="0">
              <a:solidFill>
                <a:srgbClr val="000000"/>
              </a:solidFill>
              <a:latin typeface="Arial Bold"/>
              <a:ea typeface="Arial Bold"/>
              <a:cs typeface="Arial Bold"/>
              <a:sym typeface="Arial Bold"/>
            </a:endParaRPr>
          </a:p>
          <a:p>
            <a:pPr marL="0" lvl="0" indent="0" algn="just">
              <a:lnSpc>
                <a:spcPts val="4967"/>
              </a:lnSpc>
            </a:pPr>
            <a:r>
              <a:rPr lang="en-US" sz="3600" b="1" dirty="0" err="1" smtClean="0">
                <a:solidFill>
                  <a:srgbClr val="000000"/>
                </a:solidFill>
                <a:latin typeface="Arial Bold"/>
                <a:ea typeface="Arial Bold"/>
                <a:cs typeface="Arial Bold"/>
                <a:sym typeface="Arial Bold"/>
              </a:rPr>
              <a:t>Позитивна</a:t>
            </a:r>
            <a:r>
              <a:rPr lang="en-US" sz="3600" b="1" dirty="0" smtClean="0">
                <a:solidFill>
                  <a:srgbClr val="000000"/>
                </a:solidFill>
                <a:latin typeface="Arial Bold"/>
                <a:ea typeface="Arial Bold"/>
                <a:cs typeface="Arial Bold"/>
                <a:sym typeface="Arial Bold"/>
              </a:rPr>
              <a:t> </a:t>
            </a:r>
            <a:r>
              <a:rPr lang="en-US" sz="3600" b="1" dirty="0" err="1">
                <a:solidFill>
                  <a:srgbClr val="000000"/>
                </a:solidFill>
                <a:latin typeface="Arial Bold"/>
                <a:ea typeface="Arial Bold"/>
                <a:cs typeface="Arial Bold"/>
                <a:sym typeface="Arial Bold"/>
              </a:rPr>
              <a:t>комуникација</a:t>
            </a:r>
            <a:endParaRPr lang="en-US" sz="3600" b="1" dirty="0">
              <a:solidFill>
                <a:srgbClr val="000000"/>
              </a:solidFill>
              <a:latin typeface="Arial Bold"/>
              <a:ea typeface="Arial Bold"/>
              <a:cs typeface="Arial Bold"/>
              <a:sym typeface="Arial Bold"/>
            </a:endParaRPr>
          </a:p>
          <a:p>
            <a:pPr marL="0" lvl="0" indent="0" algn="just">
              <a:lnSpc>
                <a:spcPts val="4140"/>
              </a:lnSpc>
            </a:pPr>
            <a:r>
              <a:rPr lang="en-US" sz="3000" b="1" dirty="0" err="1">
                <a:solidFill>
                  <a:srgbClr val="000000"/>
                </a:solidFill>
                <a:latin typeface="Calibri (MS) Bold"/>
                <a:ea typeface="Calibri (MS) Bold"/>
                <a:cs typeface="Calibri (MS) Bold"/>
                <a:sym typeface="Calibri (MS) Bold"/>
              </a:rPr>
              <a:t>односи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размену</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информација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јасан</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поштујући</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отворен</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начин</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То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подразумева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активно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слушање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отворено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изражавање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мисли</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осећања</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неговање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инклузивног</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окружења</a:t>
            </a:r>
            <a:r>
              <a:rPr lang="en-US" sz="3000" b="1" dirty="0">
                <a:solidFill>
                  <a:srgbClr val="000000"/>
                </a:solidFill>
                <a:latin typeface="Calibri (MS) Bold"/>
                <a:ea typeface="Calibri (MS) Bold"/>
                <a:cs typeface="Calibri (MS) Bold"/>
                <a:sym typeface="Calibri (MS) Bold"/>
              </a:rPr>
              <a:t> у </a:t>
            </a:r>
            <a:r>
              <a:rPr lang="en-US" sz="3000" b="1" dirty="0" err="1">
                <a:solidFill>
                  <a:srgbClr val="000000"/>
                </a:solidFill>
                <a:latin typeface="Calibri (MS) Bold"/>
                <a:ea typeface="Calibri (MS) Bold"/>
                <a:cs typeface="Calibri (MS) Bold"/>
                <a:sym typeface="Calibri (MS) Bold"/>
              </a:rPr>
              <a:t>којем</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сви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учесници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осећају</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цењеним</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схваћеним</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Ова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врста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промовише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међусобно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поштовање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унапређује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односе</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подстиче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сарадњу</a:t>
            </a:r>
            <a:r>
              <a:rPr lang="en-US" sz="3000" b="1" dirty="0">
                <a:solidFill>
                  <a:srgbClr val="000000"/>
                </a:solidFill>
                <a:latin typeface="Calibri (MS) Bold"/>
                <a:ea typeface="Calibri (MS) Bold"/>
                <a:cs typeface="Calibri (MS) Bold"/>
                <a:sym typeface="Calibri (MS) Bold"/>
              </a:rPr>
              <a:t> у </a:t>
            </a:r>
            <a:r>
              <a:rPr lang="en-US" sz="3000" b="1" dirty="0" err="1">
                <a:solidFill>
                  <a:srgbClr val="000000"/>
                </a:solidFill>
                <a:latin typeface="Calibri (MS) Bold"/>
                <a:ea typeface="Calibri (MS) Bold"/>
                <a:cs typeface="Calibri (MS) Bold"/>
                <a:sym typeface="Calibri (MS) Bold"/>
              </a:rPr>
              <a:t>различитим</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окружењима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укључујући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образовна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окружења</a:t>
            </a:r>
            <a:r>
              <a:rPr lang="en-US" sz="3000" b="1" dirty="0">
                <a:solidFill>
                  <a:srgbClr val="000000"/>
                </a:solidFill>
                <a:latin typeface="Calibri (MS) Bold"/>
                <a:ea typeface="Calibri (MS) Bold"/>
                <a:cs typeface="Calibri (MS) Bold"/>
                <a:sym typeface="Calibri (MS) Bold"/>
              </a:rPr>
              <a:t>.</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61925"/>
              <a:ext cx="21945600" cy="2448325"/>
            </a:xfrm>
            <a:prstGeom prst="rect">
              <a:avLst/>
            </a:prstGeom>
          </p:spPr>
          <p:txBody>
            <a:bodyPr lIns="0" tIns="0" rIns="0" bIns="0" rtlCol="0" anchor="ctr"/>
            <a:lstStyle/>
            <a:p>
              <a:pPr marL="0" lvl="0" indent="0" algn="l">
                <a:lnSpc>
                  <a:spcPts val="7251"/>
                </a:lnSpc>
              </a:pPr>
              <a:r>
                <a:rPr lang="en-US" sz="5600" b="1">
                  <a:solidFill>
                    <a:srgbClr val="339966"/>
                  </a:solidFill>
                  <a:latin typeface="Calibri (MS) Bold"/>
                  <a:ea typeface="Calibri (MS) Bold"/>
                  <a:cs typeface="Calibri (MS) Bold"/>
                  <a:sym typeface="Calibri (MS) Bold"/>
                </a:rPr>
                <a:t> Основни принципи позитивне комуникације </a:t>
              </a:r>
            </a:p>
          </p:txBody>
        </p:sp>
      </p:grpSp>
      <p:sp>
        <p:nvSpPr>
          <p:cNvPr id="5" name="TextBox 5"/>
          <p:cNvSpPr txBox="1"/>
          <p:nvPr/>
        </p:nvSpPr>
        <p:spPr>
          <a:xfrm>
            <a:off x="1131125" y="2298700"/>
            <a:ext cx="16276350" cy="4578669"/>
          </a:xfrm>
          <a:prstGeom prst="rect">
            <a:avLst/>
          </a:prstGeom>
        </p:spPr>
        <p:txBody>
          <a:bodyPr lIns="0" tIns="0" rIns="0" bIns="0" rtlCol="0" anchor="t">
            <a:spAutoFit/>
          </a:bodyPr>
          <a:lstStyle/>
          <a:p>
            <a:pPr marL="0" lvl="0" indent="0" algn="just">
              <a:lnSpc>
                <a:spcPts val="4320"/>
              </a:lnSpc>
            </a:pPr>
            <a:r>
              <a:rPr lang="en-US" sz="3000">
                <a:solidFill>
                  <a:srgbClr val="595959"/>
                </a:solidFill>
                <a:latin typeface="Calibri (MS)"/>
                <a:ea typeface="Calibri (MS)"/>
                <a:cs typeface="Calibri (MS)"/>
                <a:sym typeface="Calibri (MS)"/>
              </a:rPr>
              <a:t>         А. Јасноћа </a:t>
            </a:r>
          </a:p>
          <a:p>
            <a:pPr marL="990600" lvl="1" indent="-495300" algn="l">
              <a:lnSpc>
                <a:spcPts val="3524"/>
              </a:lnSpc>
              <a:buFont typeface="Arial"/>
              <a:buChar char="•"/>
            </a:pPr>
            <a:r>
              <a:rPr lang="en-US" sz="3000" b="1">
                <a:solidFill>
                  <a:srgbClr val="000000"/>
                </a:solidFill>
                <a:latin typeface="Calibri (MS) Bold"/>
                <a:ea typeface="Calibri (MS) Bold"/>
                <a:cs typeface="Calibri (MS) Bold"/>
                <a:sym typeface="Calibri (MS) Bold"/>
              </a:rPr>
              <a:t>Дефиниција: Бити концизан, организован и користити језик прилагођен узрасту.</a:t>
            </a:r>
          </a:p>
          <a:p>
            <a:pPr marL="990600" lvl="1" indent="-495300" algn="l">
              <a:lnSpc>
                <a:spcPts val="3524"/>
              </a:lnSpc>
              <a:buFont typeface="Arial"/>
              <a:buChar char="•"/>
            </a:pPr>
            <a:r>
              <a:rPr lang="en-US" sz="3000" b="1">
                <a:solidFill>
                  <a:srgbClr val="000000"/>
                </a:solidFill>
                <a:latin typeface="Calibri (MS) Bold"/>
                <a:ea typeface="Calibri (MS) Bold"/>
                <a:cs typeface="Calibri (MS) Bold"/>
                <a:sym typeface="Calibri (MS) Bold"/>
              </a:rPr>
              <a:t>Пример: Наставник даје јасна упутства за групни пројекат.</a:t>
            </a:r>
          </a:p>
          <a:p>
            <a:pPr marL="990600" lvl="1" indent="-495300" algn="l">
              <a:lnSpc>
                <a:spcPts val="3524"/>
              </a:lnSpc>
              <a:buFont typeface="Arial"/>
              <a:buChar char="•"/>
            </a:pPr>
            <a:r>
              <a:rPr lang="en-US" sz="3000" b="1">
                <a:solidFill>
                  <a:srgbClr val="000000"/>
                </a:solidFill>
                <a:latin typeface="Calibri (MS) Bold"/>
                <a:ea typeface="Calibri (MS) Bold"/>
                <a:cs typeface="Calibri (MS) Bold"/>
                <a:sym typeface="Calibri (MS) Bold"/>
              </a:rPr>
              <a:t>Мини-активност: У паровима, вежбајте преформулисање сложене инструкције у једноставнију.</a:t>
            </a:r>
          </a:p>
          <a:p>
            <a:pPr marL="990600" lvl="1" indent="-495300" algn="l">
              <a:lnSpc>
                <a:spcPts val="3524"/>
              </a:lnSpc>
            </a:pPr>
            <a:r>
              <a:rPr lang="en-US" sz="3000" b="1">
                <a:solidFill>
                  <a:srgbClr val="000000"/>
                </a:solidFill>
                <a:latin typeface="Calibri (MS) Bold"/>
                <a:ea typeface="Calibri (MS) Bold"/>
                <a:cs typeface="Calibri (MS) Bold"/>
                <a:sym typeface="Calibri (MS) Bold"/>
              </a:rPr>
              <a:t>Комплексна инструкција </a:t>
            </a:r>
          </a:p>
          <a:p>
            <a:pPr marL="990600" lvl="1" indent="-495300" algn="l">
              <a:lnSpc>
                <a:spcPts val="3524"/>
              </a:lnSpc>
            </a:pPr>
            <a:r>
              <a:rPr lang="en-US" sz="3000" b="1">
                <a:solidFill>
                  <a:srgbClr val="000000"/>
                </a:solidFill>
                <a:latin typeface="Calibri (MS) Bold"/>
                <a:ea typeface="Calibri (MS) Bold"/>
                <a:cs typeface="Calibri (MS) Bold"/>
                <a:sym typeface="Calibri (MS) Bold"/>
              </a:rPr>
              <a:t>Молимо вас да свој истраживачки рад предате до краја недеље, пратећи наведене смернице у вези са форматирањем, дужином и стилом цитирања.</a:t>
            </a:r>
          </a:p>
          <a:p>
            <a:pPr marL="990600" lvl="1" indent="-495300" algn="l">
              <a:lnSpc>
                <a:spcPts val="3524"/>
              </a:lnSpc>
            </a:pPr>
            <a:r>
              <a:rPr lang="en-US" sz="3000" b="1">
                <a:solidFill>
                  <a:srgbClr val="000000"/>
                </a:solidFill>
                <a:latin typeface="Calibri (MS) Bold"/>
                <a:ea typeface="Calibri (MS) Bold"/>
                <a:cs typeface="Calibri (MS) Bold"/>
                <a:sym typeface="Calibri (MS) Bold"/>
              </a:rPr>
              <a:t>Задатак: Напишите у поље за ћаскање како бисте преформулисали ову реченицу да би била јаснија. </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61925"/>
              <a:ext cx="21945600" cy="2448325"/>
            </a:xfrm>
            <a:prstGeom prst="rect">
              <a:avLst/>
            </a:prstGeom>
          </p:spPr>
          <p:txBody>
            <a:bodyPr lIns="0" tIns="0" rIns="0" bIns="0" rtlCol="0" anchor="ctr"/>
            <a:lstStyle/>
            <a:p>
              <a:pPr marL="0" lvl="0" indent="0" algn="l">
                <a:lnSpc>
                  <a:spcPts val="7251"/>
                </a:lnSpc>
              </a:pPr>
              <a:r>
                <a:rPr lang="en-US" sz="5600" b="1">
                  <a:solidFill>
                    <a:srgbClr val="339966"/>
                  </a:solidFill>
                  <a:latin typeface="Calibri (MS) Bold"/>
                  <a:ea typeface="Calibri (MS) Bold"/>
                  <a:cs typeface="Calibri (MS) Bold"/>
                  <a:sym typeface="Calibri (MS) Bold"/>
                </a:rPr>
                <a:t> Основни принципи позитивне комуникације </a:t>
              </a:r>
            </a:p>
          </p:txBody>
        </p:sp>
      </p:grpSp>
      <p:sp>
        <p:nvSpPr>
          <p:cNvPr id="5" name="TextBox 5"/>
          <p:cNvSpPr txBox="1"/>
          <p:nvPr/>
        </p:nvSpPr>
        <p:spPr>
          <a:xfrm>
            <a:off x="1005825" y="2576525"/>
            <a:ext cx="16276350" cy="2478409"/>
          </a:xfrm>
          <a:prstGeom prst="rect">
            <a:avLst/>
          </a:prstGeom>
        </p:spPr>
        <p:txBody>
          <a:bodyPr lIns="0" tIns="0" rIns="0" bIns="0" rtlCol="0" anchor="t">
            <a:spAutoFit/>
          </a:bodyPr>
          <a:lstStyle/>
          <a:p>
            <a:pPr marL="0" lvl="0" indent="0" algn="l">
              <a:lnSpc>
                <a:spcPts val="3884"/>
              </a:lnSpc>
            </a:pPr>
            <a:r>
              <a:rPr lang="en-US" sz="3000" b="1">
                <a:solidFill>
                  <a:srgbClr val="000000"/>
                </a:solidFill>
                <a:latin typeface="Calibri (MS) Bold"/>
                <a:ea typeface="Calibri (MS) Bold"/>
                <a:cs typeface="Calibri (MS) Bold"/>
                <a:sym typeface="Calibri (MS) Bold"/>
              </a:rPr>
              <a:t>Б. Поштовање </a:t>
            </a:r>
          </a:p>
          <a:p>
            <a:pPr marL="990600" lvl="1" indent="-495300" algn="l">
              <a:lnSpc>
                <a:spcPts val="3884"/>
              </a:lnSpc>
              <a:buFont typeface="Arial"/>
              <a:buChar char="•"/>
            </a:pPr>
            <a:r>
              <a:rPr lang="en-US" sz="3000" b="1">
                <a:solidFill>
                  <a:srgbClr val="000000"/>
                </a:solidFill>
                <a:latin typeface="Calibri (MS) Bold"/>
                <a:ea typeface="Calibri (MS) Bold"/>
                <a:cs typeface="Calibri (MS) Bold"/>
                <a:sym typeface="Calibri (MS) Bold"/>
              </a:rPr>
              <a:t>Дефиниција: Вредновање гласа сваког ученика, избегавање осуђивања и коришћење активног слушања.</a:t>
            </a:r>
          </a:p>
          <a:p>
            <a:pPr marL="990600" lvl="1" indent="-495300" algn="l">
              <a:lnSpc>
                <a:spcPts val="3884"/>
              </a:lnSpc>
              <a:buFont typeface="Arial"/>
              <a:buChar char="•"/>
            </a:pPr>
            <a:r>
              <a:rPr lang="en-US" sz="3000" b="1">
                <a:solidFill>
                  <a:srgbClr val="000000"/>
                </a:solidFill>
                <a:latin typeface="Calibri (MS) Bold"/>
                <a:ea typeface="Calibri (MS) Bold"/>
                <a:cs typeface="Calibri (MS) Bold"/>
                <a:sym typeface="Calibri (MS) Bold"/>
              </a:rPr>
              <a:t>Пример: Наставник слуша без прекидања или одбацивања идеја.</a:t>
            </a:r>
          </a:p>
          <a:p>
            <a:pPr marL="990600" lvl="1" indent="-495300" algn="l">
              <a:lnSpc>
                <a:spcPts val="3884"/>
              </a:lnSpc>
              <a:buFont typeface="Arial"/>
              <a:buChar char="•"/>
            </a:pPr>
            <a:r>
              <a:rPr lang="en-US" sz="3000" b="1">
                <a:solidFill>
                  <a:srgbClr val="000000"/>
                </a:solidFill>
                <a:latin typeface="Calibri (MS) Bold"/>
                <a:ea typeface="Calibri (MS) Bold"/>
                <a:cs typeface="Calibri (MS) Bold"/>
                <a:sym typeface="Calibri (MS) Bold"/>
              </a:rPr>
              <a:t>Питање за дискусију: Како исказивање поштовања утиче на ангажовање ученика?</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61925"/>
              <a:ext cx="21945600" cy="2448325"/>
            </a:xfrm>
            <a:prstGeom prst="rect">
              <a:avLst/>
            </a:prstGeom>
          </p:spPr>
          <p:txBody>
            <a:bodyPr lIns="0" tIns="0" rIns="0" bIns="0" rtlCol="0" anchor="ctr"/>
            <a:lstStyle/>
            <a:p>
              <a:pPr marL="0" lvl="0" indent="0" algn="l">
                <a:lnSpc>
                  <a:spcPts val="7251"/>
                </a:lnSpc>
              </a:pPr>
              <a:r>
                <a:rPr lang="en-US" sz="5600" b="1">
                  <a:solidFill>
                    <a:srgbClr val="339966"/>
                  </a:solidFill>
                  <a:latin typeface="Calibri (MS) Bold"/>
                  <a:ea typeface="Calibri (MS) Bold"/>
                  <a:cs typeface="Calibri (MS) Bold"/>
                  <a:sym typeface="Calibri (MS) Bold"/>
                </a:rPr>
                <a:t> Основни принципи позитивне комуникације </a:t>
              </a:r>
            </a:p>
          </p:txBody>
        </p:sp>
      </p:grpSp>
      <p:sp>
        <p:nvSpPr>
          <p:cNvPr id="5" name="TextBox 5"/>
          <p:cNvSpPr txBox="1"/>
          <p:nvPr/>
        </p:nvSpPr>
        <p:spPr>
          <a:xfrm>
            <a:off x="933575" y="2564325"/>
            <a:ext cx="16276350" cy="3449959"/>
          </a:xfrm>
          <a:prstGeom prst="rect">
            <a:avLst/>
          </a:prstGeom>
        </p:spPr>
        <p:txBody>
          <a:bodyPr lIns="0" tIns="0" rIns="0" bIns="0" rtlCol="0" anchor="t">
            <a:spAutoFit/>
          </a:bodyPr>
          <a:lstStyle/>
          <a:p>
            <a:pPr marL="0" lvl="0" indent="0" algn="just">
              <a:lnSpc>
                <a:spcPts val="3884"/>
              </a:lnSpc>
            </a:pPr>
            <a:r>
              <a:rPr lang="en-US" sz="3000" b="1">
                <a:solidFill>
                  <a:srgbClr val="000000"/>
                </a:solidFill>
                <a:latin typeface="Calibri (MS) Bold"/>
                <a:ea typeface="Calibri (MS) Bold"/>
                <a:cs typeface="Calibri (MS) Bold"/>
                <a:sym typeface="Calibri (MS) Bold"/>
              </a:rPr>
              <a:t>Ц. Отвореност </a:t>
            </a:r>
          </a:p>
          <a:p>
            <a:pPr marL="990600" lvl="1" indent="-495300" algn="just">
              <a:lnSpc>
                <a:spcPts val="3884"/>
              </a:lnSpc>
              <a:buFont typeface="Arial"/>
              <a:buChar char="•"/>
            </a:pPr>
            <a:r>
              <a:rPr lang="en-US" sz="3000" b="1">
                <a:solidFill>
                  <a:srgbClr val="000000"/>
                </a:solidFill>
                <a:latin typeface="Calibri (MS) Bold"/>
                <a:ea typeface="Calibri (MS) Bold"/>
                <a:cs typeface="Calibri (MS) Bold"/>
                <a:sym typeface="Calibri (MS) Bold"/>
              </a:rPr>
              <a:t>Дефиниција: Стварање безбедног простора за дијалог и повратне информације, где се ученици осећају пријатно делећи своје идеје без страха од осуде.</a:t>
            </a:r>
          </a:p>
          <a:p>
            <a:pPr marL="990600" lvl="1" indent="-495300" algn="just">
              <a:lnSpc>
                <a:spcPts val="3884"/>
              </a:lnSpc>
              <a:buFont typeface="Arial"/>
              <a:buChar char="•"/>
            </a:pPr>
            <a:r>
              <a:rPr lang="en-US" sz="3000" b="1">
                <a:solidFill>
                  <a:srgbClr val="000000"/>
                </a:solidFill>
                <a:latin typeface="Calibri (MS) Bold"/>
                <a:ea typeface="Calibri (MS) Bold"/>
                <a:cs typeface="Calibri (MS) Bold"/>
                <a:sym typeface="Calibri (MS) Bold"/>
              </a:rPr>
              <a:t>Пример: Наставник активно подстиче питања, промовише радозналост и показује спремност да саслуша сва мишљења.</a:t>
            </a:r>
          </a:p>
          <a:p>
            <a:pPr marL="990600" lvl="1" indent="-495300" algn="just">
              <a:lnSpc>
                <a:spcPts val="3884"/>
              </a:lnSpc>
              <a:buFont typeface="Arial"/>
              <a:buChar char="•"/>
            </a:pPr>
            <a:r>
              <a:rPr lang="en-US" sz="3000" b="1">
                <a:solidFill>
                  <a:srgbClr val="000000"/>
                </a:solidFill>
                <a:latin typeface="Calibri (MS) Bold"/>
                <a:ea typeface="Calibri (MS) Bold"/>
                <a:cs typeface="Calibri (MS) Bold"/>
                <a:sym typeface="Calibri (MS) Bold"/>
              </a:rPr>
              <a:t>Вежба: У разговору запишите како бисте позвали ученике да допринесу својим идејама када одлучују о активности на екскурзији.</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 Стварање позитивног окружења у учионици </a:t>
              </a:r>
            </a:p>
          </p:txBody>
        </p:sp>
      </p:grpSp>
      <p:sp>
        <p:nvSpPr>
          <p:cNvPr id="5" name="TextBox 5"/>
          <p:cNvSpPr txBox="1"/>
          <p:nvPr/>
        </p:nvSpPr>
        <p:spPr>
          <a:xfrm>
            <a:off x="1005825" y="1440832"/>
            <a:ext cx="16276350" cy="2065215"/>
          </a:xfrm>
          <a:prstGeom prst="rect">
            <a:avLst/>
          </a:prstGeom>
        </p:spPr>
        <p:txBody>
          <a:bodyPr lIns="0" tIns="0" rIns="0" bIns="0" rtlCol="0" anchor="t">
            <a:spAutoFit/>
          </a:bodyPr>
          <a:lstStyle/>
          <a:p>
            <a:pPr marL="0" lvl="0" indent="0" algn="l">
              <a:lnSpc>
                <a:spcPts val="4661"/>
              </a:lnSpc>
            </a:pPr>
            <a:endParaRPr/>
          </a:p>
          <a:p>
            <a:pPr marL="990600" lvl="1" indent="-495300" algn="l">
              <a:lnSpc>
                <a:spcPts val="3884"/>
              </a:lnSpc>
              <a:buFont typeface="Arial"/>
              <a:buChar char="•"/>
            </a:pPr>
            <a:r>
              <a:rPr lang="en-US" sz="3000">
                <a:solidFill>
                  <a:srgbClr val="000000"/>
                </a:solidFill>
                <a:latin typeface="Calibri (MS)"/>
                <a:ea typeface="Calibri (MS)"/>
                <a:cs typeface="Calibri (MS)"/>
                <a:sym typeface="Calibri (MS)"/>
              </a:rPr>
              <a:t>Заједнички успоставите норме у учионици.</a:t>
            </a:r>
          </a:p>
          <a:p>
            <a:pPr marL="990600" lvl="1" indent="-495300" algn="l">
              <a:lnSpc>
                <a:spcPts val="3884"/>
              </a:lnSpc>
              <a:buFont typeface="Arial"/>
              <a:buChar char="•"/>
            </a:pPr>
            <a:r>
              <a:rPr lang="en-US" sz="3000">
                <a:solidFill>
                  <a:srgbClr val="000000"/>
                </a:solidFill>
                <a:latin typeface="Calibri (MS)"/>
                <a:ea typeface="Calibri (MS)"/>
                <a:cs typeface="Calibri (MS)"/>
                <a:sym typeface="Calibri (MS)"/>
              </a:rPr>
              <a:t>Славите разноликост и подстичите различите перспективе.</a:t>
            </a:r>
          </a:p>
          <a:p>
            <a:pPr marL="990600" lvl="1" indent="-495300" algn="l">
              <a:lnSpc>
                <a:spcPts val="3884"/>
              </a:lnSpc>
              <a:buFont typeface="Arial"/>
              <a:buChar char="•"/>
            </a:pPr>
            <a:r>
              <a:rPr lang="en-US" sz="3000">
                <a:solidFill>
                  <a:srgbClr val="000000"/>
                </a:solidFill>
                <a:latin typeface="Calibri (MS)"/>
                <a:ea typeface="Calibri (MS)"/>
                <a:cs typeface="Calibri (MS)"/>
                <a:sym typeface="Calibri (MS)"/>
              </a:rPr>
              <a:t>Поделите одговоре у „шетњи галеријом“ по просторији.</a:t>
            </a:r>
          </a:p>
        </p:txBody>
      </p:sp>
      <p:grpSp>
        <p:nvGrpSpPr>
          <p:cNvPr id="6" name="Group 6"/>
          <p:cNvGrpSpPr>
            <a:grpSpLocks noChangeAspect="1"/>
          </p:cNvGrpSpPr>
          <p:nvPr/>
        </p:nvGrpSpPr>
        <p:grpSpPr>
          <a:xfrm>
            <a:off x="16522712" y="592640"/>
            <a:ext cx="1353430" cy="1353430"/>
            <a:chOff x="0" y="0"/>
            <a:chExt cx="1804573" cy="1804573"/>
          </a:xfrm>
        </p:grpSpPr>
        <p:sp>
          <p:nvSpPr>
            <p:cNvPr id="7" name="Freeform 7"/>
            <p:cNvSpPr/>
            <p:nvPr/>
          </p:nvSpPr>
          <p:spPr>
            <a:xfrm>
              <a:off x="0" y="0"/>
              <a:ext cx="1804543" cy="1804543"/>
            </a:xfrm>
            <a:custGeom>
              <a:avLst/>
              <a:gdLst/>
              <a:ahLst/>
              <a:cxnLst/>
              <a:rect l="l" t="t" r="r" b="b"/>
              <a:pathLst>
                <a:path w="1804543" h="1804543">
                  <a:moveTo>
                    <a:pt x="0" y="0"/>
                  </a:moveTo>
                  <a:lnTo>
                    <a:pt x="1804543" y="0"/>
                  </a:lnTo>
                  <a:lnTo>
                    <a:pt x="1804543" y="1804543"/>
                  </a:lnTo>
                  <a:lnTo>
                    <a:pt x="0" y="1804543"/>
                  </a:lnTo>
                  <a:lnTo>
                    <a:pt x="0" y="0"/>
                  </a:lnTo>
                  <a:close/>
                </a:path>
              </a:pathLst>
            </a:custGeom>
            <a:blipFill>
              <a:blip r:embed="rId3"/>
              <a:stretch>
                <a:fillRect r="-1" b="-1"/>
              </a:stretch>
            </a:blipFill>
          </p:spPr>
        </p:sp>
      </p:grpSp>
      <p:grpSp>
        <p:nvGrpSpPr>
          <p:cNvPr id="8" name="Group 8"/>
          <p:cNvGrpSpPr>
            <a:grpSpLocks noChangeAspect="1"/>
          </p:cNvGrpSpPr>
          <p:nvPr/>
        </p:nvGrpSpPr>
        <p:grpSpPr>
          <a:xfrm>
            <a:off x="14638350" y="7115450"/>
            <a:ext cx="2735250" cy="2735250"/>
            <a:chOff x="0" y="0"/>
            <a:chExt cx="3647000" cy="3647000"/>
          </a:xfrm>
        </p:grpSpPr>
        <p:sp>
          <p:nvSpPr>
            <p:cNvPr id="9" name="Freeform 9"/>
            <p:cNvSpPr/>
            <p:nvPr/>
          </p:nvSpPr>
          <p:spPr>
            <a:xfrm>
              <a:off x="0" y="0"/>
              <a:ext cx="3647059" cy="3647059"/>
            </a:xfrm>
            <a:custGeom>
              <a:avLst/>
              <a:gdLst/>
              <a:ahLst/>
              <a:cxnLst/>
              <a:rect l="l" t="t" r="r" b="b"/>
              <a:pathLst>
                <a:path w="3647059" h="3647059">
                  <a:moveTo>
                    <a:pt x="0" y="0"/>
                  </a:moveTo>
                  <a:lnTo>
                    <a:pt x="3647059" y="0"/>
                  </a:lnTo>
                  <a:lnTo>
                    <a:pt x="3647059" y="3647059"/>
                  </a:lnTo>
                  <a:lnTo>
                    <a:pt x="0" y="3647059"/>
                  </a:lnTo>
                  <a:lnTo>
                    <a:pt x="0" y="0"/>
                  </a:lnTo>
                  <a:close/>
                </a:path>
              </a:pathLst>
            </a:custGeom>
            <a:blipFill>
              <a:blip r:embed="rId4"/>
              <a:stretch>
                <a:fillRect r="1" b="1"/>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5825" y="1538403"/>
            <a:ext cx="16276350" cy="1923168"/>
          </a:xfrm>
          <a:prstGeom prst="rect">
            <a:avLst/>
          </a:prstGeom>
        </p:spPr>
        <p:txBody>
          <a:bodyPr lIns="0" tIns="0" rIns="0" bIns="0" rtlCol="0" anchor="t">
            <a:spAutoFit/>
          </a:bodyPr>
          <a:lstStyle/>
          <a:p>
            <a:pPr marL="0" lvl="0" indent="0" algn="ctr">
              <a:lnSpc>
                <a:spcPts val="7251"/>
              </a:lnSpc>
            </a:pPr>
            <a:r>
              <a:rPr lang="en-US" sz="5600" b="1">
                <a:solidFill>
                  <a:srgbClr val="339966"/>
                </a:solidFill>
                <a:latin typeface="Calibri (MS) Bold"/>
                <a:ea typeface="Calibri (MS) Bold"/>
                <a:cs typeface="Calibri (MS) Bold"/>
                <a:sym typeface="Calibri (MS) Bold"/>
              </a:rPr>
              <a:t>2. Емпатија у образовању: Разумевање и реаговање на потребе ученика</a:t>
            </a:r>
          </a:p>
        </p:txBody>
      </p:sp>
      <p:grpSp>
        <p:nvGrpSpPr>
          <p:cNvPr id="3" name="Group 3"/>
          <p:cNvGrpSpPr>
            <a:grpSpLocks noChangeAspect="1"/>
          </p:cNvGrpSpPr>
          <p:nvPr/>
        </p:nvGrpSpPr>
        <p:grpSpPr>
          <a:xfrm>
            <a:off x="16482350" y="0"/>
            <a:ext cx="1354238" cy="1354238"/>
            <a:chOff x="0" y="0"/>
            <a:chExt cx="1805651" cy="1805651"/>
          </a:xfrm>
        </p:grpSpPr>
        <p:sp>
          <p:nvSpPr>
            <p:cNvPr id="4" name="Freeform 4"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5" name="Group 5"/>
          <p:cNvGrpSpPr>
            <a:grpSpLocks noChangeAspect="1"/>
          </p:cNvGrpSpPr>
          <p:nvPr/>
        </p:nvGrpSpPr>
        <p:grpSpPr>
          <a:xfrm>
            <a:off x="6222200" y="4543700"/>
            <a:ext cx="5606600" cy="5606600"/>
            <a:chOff x="0" y="0"/>
            <a:chExt cx="7475467" cy="7475467"/>
          </a:xfrm>
        </p:grpSpPr>
        <p:sp>
          <p:nvSpPr>
            <p:cNvPr id="6" name="Freeform 6"/>
            <p:cNvSpPr/>
            <p:nvPr/>
          </p:nvSpPr>
          <p:spPr>
            <a:xfrm>
              <a:off x="0" y="0"/>
              <a:ext cx="7475474" cy="7475474"/>
            </a:xfrm>
            <a:custGeom>
              <a:avLst/>
              <a:gdLst/>
              <a:ahLst/>
              <a:cxnLst/>
              <a:rect l="l" t="t" r="r" b="b"/>
              <a:pathLst>
                <a:path w="7475474" h="7475474">
                  <a:moveTo>
                    <a:pt x="0" y="0"/>
                  </a:moveTo>
                  <a:lnTo>
                    <a:pt x="7475474" y="0"/>
                  </a:lnTo>
                  <a:lnTo>
                    <a:pt x="7475474" y="7475474"/>
                  </a:lnTo>
                  <a:lnTo>
                    <a:pt x="0" y="7475474"/>
                  </a:lnTo>
                  <a:lnTo>
                    <a:pt x="0" y="0"/>
                  </a:lnTo>
                  <a:close/>
                </a:path>
              </a:pathLst>
            </a:custGeom>
            <a:blipFill>
              <a:blip r:embed="rId4"/>
              <a:stretch>
                <a:fillRect/>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8834" y="1803956"/>
            <a:ext cx="16067400" cy="1242600"/>
            <a:chOff x="0" y="0"/>
            <a:chExt cx="21423200" cy="1656800"/>
          </a:xfrm>
        </p:grpSpPr>
        <p:sp>
          <p:nvSpPr>
            <p:cNvPr id="3" name="Freeform 3"/>
            <p:cNvSpPr/>
            <p:nvPr/>
          </p:nvSpPr>
          <p:spPr>
            <a:xfrm>
              <a:off x="0" y="0"/>
              <a:ext cx="21423201" cy="1656800"/>
            </a:xfrm>
            <a:custGeom>
              <a:avLst/>
              <a:gdLst/>
              <a:ahLst/>
              <a:cxnLst/>
              <a:rect l="l" t="t" r="r" b="b"/>
              <a:pathLst>
                <a:path w="21423201" h="1656800">
                  <a:moveTo>
                    <a:pt x="0" y="0"/>
                  </a:moveTo>
                  <a:lnTo>
                    <a:pt x="21423201" y="0"/>
                  </a:lnTo>
                  <a:lnTo>
                    <a:pt x="21423201" y="1656800"/>
                  </a:lnTo>
                  <a:lnTo>
                    <a:pt x="0" y="1656800"/>
                  </a:lnTo>
                  <a:close/>
                </a:path>
              </a:pathLst>
            </a:custGeom>
            <a:solidFill>
              <a:srgbClr val="000000">
                <a:alpha val="0"/>
              </a:srgbClr>
            </a:solidFill>
          </p:spPr>
        </p:sp>
        <p:sp>
          <p:nvSpPr>
            <p:cNvPr id="4" name="TextBox 4"/>
            <p:cNvSpPr txBox="1"/>
            <p:nvPr/>
          </p:nvSpPr>
          <p:spPr>
            <a:xfrm>
              <a:off x="0" y="-114300"/>
              <a:ext cx="21423200" cy="1771100"/>
            </a:xfrm>
            <a:prstGeom prst="rect">
              <a:avLst/>
            </a:prstGeom>
          </p:spPr>
          <p:txBody>
            <a:bodyPr lIns="0" tIns="0" rIns="0" bIns="0" rtlCol="0" anchor="ctr"/>
            <a:lstStyle/>
            <a:p>
              <a:pPr marL="0" lvl="0" indent="0" algn="ctr">
                <a:lnSpc>
                  <a:spcPts val="5238"/>
                </a:lnSpc>
              </a:pPr>
              <a:r>
                <a:rPr lang="en-US" sz="4045" b="1">
                  <a:solidFill>
                    <a:srgbClr val="339966"/>
                  </a:solidFill>
                  <a:latin typeface="Calibri (MS) Bold"/>
                  <a:ea typeface="Calibri (MS) Bold"/>
                  <a:cs typeface="Calibri (MS) Bold"/>
                  <a:sym typeface="Calibri (MS) Bold"/>
                </a:rPr>
                <a:t>Емпатија у образовању: Разумевање и реаговање на потребе ученика</a:t>
              </a:r>
            </a:p>
          </p:txBody>
        </p:sp>
      </p:grpSp>
      <p:sp>
        <p:nvSpPr>
          <p:cNvPr id="5" name="TextBox 5"/>
          <p:cNvSpPr txBox="1"/>
          <p:nvPr/>
        </p:nvSpPr>
        <p:spPr>
          <a:xfrm>
            <a:off x="1005825" y="3035178"/>
            <a:ext cx="16276350" cy="4340483"/>
          </a:xfrm>
          <a:prstGeom prst="rect">
            <a:avLst/>
          </a:prstGeom>
        </p:spPr>
        <p:txBody>
          <a:bodyPr lIns="0" tIns="0" rIns="0" bIns="0" rtlCol="0" anchor="t">
            <a:spAutoFit/>
          </a:bodyPr>
          <a:lstStyle/>
          <a:p>
            <a:pPr marL="0" lvl="0" indent="0" algn="l">
              <a:lnSpc>
                <a:spcPts val="4661"/>
              </a:lnSpc>
            </a:pPr>
            <a:endParaRPr/>
          </a:p>
          <a:p>
            <a:pPr marL="0" lvl="0" indent="0" algn="l">
              <a:lnSpc>
                <a:spcPts val="4661"/>
              </a:lnSpc>
            </a:pPr>
            <a:r>
              <a:rPr lang="en-US" sz="3600" b="1">
                <a:solidFill>
                  <a:srgbClr val="000000"/>
                </a:solidFill>
                <a:latin typeface="Calibri (MS) Bold"/>
                <a:ea typeface="Calibri (MS) Bold"/>
                <a:cs typeface="Calibri (MS) Bold"/>
                <a:sym typeface="Calibri (MS) Bold"/>
              </a:rPr>
              <a:t>Циљ:</a:t>
            </a:r>
          </a:p>
          <a:p>
            <a:pPr marL="0" lvl="0" indent="0" algn="l">
              <a:lnSpc>
                <a:spcPts val="4143"/>
              </a:lnSpc>
            </a:pPr>
            <a:r>
              <a:rPr lang="en-US" sz="3200" b="1">
                <a:solidFill>
                  <a:srgbClr val="000000"/>
                </a:solidFill>
                <a:latin typeface="Calibri (MS) Bold"/>
                <a:ea typeface="Calibri (MS) Bold"/>
                <a:cs typeface="Calibri (MS) Bold"/>
                <a:sym typeface="Calibri (MS) Bold"/>
              </a:rPr>
              <a:t>До краја овог курса, учесници ће:</a:t>
            </a:r>
          </a:p>
          <a:p>
            <a:pPr marL="1026161" lvl="1" indent="-513080" algn="l">
              <a:lnSpc>
                <a:spcPts val="4143"/>
              </a:lnSpc>
              <a:buFont typeface="Arial"/>
              <a:buChar char="•"/>
            </a:pPr>
            <a:r>
              <a:rPr lang="en-US" sz="3200" b="1">
                <a:solidFill>
                  <a:srgbClr val="000000"/>
                </a:solidFill>
                <a:latin typeface="Calibri (MS) Bold"/>
                <a:ea typeface="Calibri (MS) Bold"/>
                <a:cs typeface="Calibri (MS) Bold"/>
                <a:sym typeface="Calibri (MS) Bold"/>
              </a:rPr>
              <a:t>Разумети улогу емпатије у образовању, посебно у разноликим учионицама.</a:t>
            </a:r>
          </a:p>
          <a:p>
            <a:pPr marL="1026161" lvl="1" indent="-513080" algn="l">
              <a:lnSpc>
                <a:spcPts val="4143"/>
              </a:lnSpc>
              <a:buFont typeface="Arial"/>
              <a:buChar char="•"/>
            </a:pPr>
            <a:r>
              <a:rPr lang="en-US" sz="3200" b="1">
                <a:solidFill>
                  <a:srgbClr val="000000"/>
                </a:solidFill>
                <a:latin typeface="Calibri (MS) Bold"/>
                <a:ea typeface="Calibri (MS) Bold"/>
                <a:cs typeface="Calibri (MS) Bold"/>
                <a:sym typeface="Calibri (MS) Bold"/>
              </a:rPr>
              <a:t>Научите стратегије за емпатично слушање и реаговање на емоционалне и академске потребе.</a:t>
            </a:r>
          </a:p>
          <a:p>
            <a:pPr marL="1026161" lvl="1" indent="-513080" algn="l">
              <a:lnSpc>
                <a:spcPts val="4143"/>
              </a:lnSpc>
              <a:buFont typeface="Arial"/>
              <a:buChar char="•"/>
            </a:pPr>
            <a:r>
              <a:rPr lang="en-US" sz="3200" b="1">
                <a:solidFill>
                  <a:srgbClr val="000000"/>
                </a:solidFill>
                <a:latin typeface="Calibri (MS) Bold"/>
                <a:ea typeface="Calibri (MS) Bold"/>
                <a:cs typeface="Calibri (MS) Bold"/>
                <a:sym typeface="Calibri (MS) Bold"/>
              </a:rPr>
              <a:t>Истражите како емпатија подстиче смислене односе и побољшава резултате ученика.</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0"/>
              <a:ext cx="21945600" cy="2286400"/>
            </a:xfrm>
            <a:prstGeom prst="rect">
              <a:avLst/>
            </a:prstGeom>
          </p:spPr>
          <p:txBody>
            <a:bodyPr lIns="0" tIns="0" rIns="0" bIns="0" rtlCol="0" anchor="ctr"/>
            <a:lstStyle/>
            <a:p>
              <a:pPr marL="0" lvl="0" indent="0" algn="l">
                <a:lnSpc>
                  <a:spcPts val="5759"/>
                </a:lnSpc>
              </a:pPr>
              <a:r>
                <a:rPr lang="en-US" sz="4800" b="1">
                  <a:solidFill>
                    <a:srgbClr val="339966"/>
                  </a:solidFill>
                  <a:latin typeface="Lato Bold"/>
                  <a:ea typeface="Lato Bold"/>
                  <a:cs typeface="Lato Bold"/>
                  <a:sym typeface="Lato Bold"/>
                </a:rPr>
                <a:t>Увод</a:t>
              </a:r>
            </a:p>
          </p:txBody>
        </p:sp>
      </p:grpSp>
      <p:sp>
        <p:nvSpPr>
          <p:cNvPr id="5" name="TextBox 5"/>
          <p:cNvSpPr txBox="1"/>
          <p:nvPr/>
        </p:nvSpPr>
        <p:spPr>
          <a:xfrm>
            <a:off x="1005825" y="2350750"/>
            <a:ext cx="16276350" cy="1823471"/>
          </a:xfrm>
          <a:prstGeom prst="rect">
            <a:avLst/>
          </a:prstGeom>
        </p:spPr>
        <p:txBody>
          <a:bodyPr lIns="0" tIns="0" rIns="0" bIns="0" rtlCol="0" anchor="t">
            <a:spAutoFit/>
          </a:bodyPr>
          <a:lstStyle/>
          <a:p>
            <a:pPr marL="0" lvl="0" indent="0" algn="l">
              <a:lnSpc>
                <a:spcPts val="4661"/>
              </a:lnSpc>
            </a:pPr>
            <a:r>
              <a:rPr lang="en-US" sz="3600" b="1">
                <a:solidFill>
                  <a:srgbClr val="000000"/>
                </a:solidFill>
                <a:latin typeface="Calibri (MS) Bold"/>
                <a:ea typeface="Calibri (MS) Bold"/>
                <a:cs typeface="Calibri (MS) Bold"/>
                <a:sym typeface="Calibri (MS) Bold"/>
              </a:rPr>
              <a:t>Активност: Лична рефлексија</a:t>
            </a:r>
          </a:p>
          <a:p>
            <a:pPr marL="1097280" lvl="1" indent="-548640" algn="l">
              <a:lnSpc>
                <a:spcPts val="4661"/>
              </a:lnSpc>
              <a:buFont typeface="Arial"/>
              <a:buChar char="•"/>
            </a:pPr>
            <a:r>
              <a:rPr lang="en-US" sz="3600" b="1">
                <a:solidFill>
                  <a:srgbClr val="000000"/>
                </a:solidFill>
                <a:latin typeface="Calibri (MS) Bold"/>
                <a:ea typeface="Calibri (MS) Bold"/>
                <a:cs typeface="Calibri (MS) Bold"/>
                <a:sym typeface="Calibri (MS) Bold"/>
              </a:rPr>
              <a:t>Хајде да поделимо: Сетите се тренутка када вам је неко показао емпатију. Како је то утицало на вас?</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8" name="Group 8"/>
          <p:cNvGrpSpPr>
            <a:grpSpLocks noChangeAspect="1"/>
          </p:cNvGrpSpPr>
          <p:nvPr/>
        </p:nvGrpSpPr>
        <p:grpSpPr>
          <a:xfrm>
            <a:off x="4510948" y="4560700"/>
            <a:ext cx="8061852" cy="5342000"/>
            <a:chOff x="0" y="0"/>
            <a:chExt cx="10749136" cy="7122667"/>
          </a:xfrm>
        </p:grpSpPr>
        <p:sp>
          <p:nvSpPr>
            <p:cNvPr id="9" name="Freeform 9"/>
            <p:cNvSpPr/>
            <p:nvPr/>
          </p:nvSpPr>
          <p:spPr>
            <a:xfrm>
              <a:off x="0" y="0"/>
              <a:ext cx="10749153" cy="7122668"/>
            </a:xfrm>
            <a:custGeom>
              <a:avLst/>
              <a:gdLst/>
              <a:ahLst/>
              <a:cxnLst/>
              <a:rect l="l" t="t" r="r" b="b"/>
              <a:pathLst>
                <a:path w="10749153" h="7122668">
                  <a:moveTo>
                    <a:pt x="0" y="0"/>
                  </a:moveTo>
                  <a:lnTo>
                    <a:pt x="10749153" y="0"/>
                  </a:lnTo>
                  <a:lnTo>
                    <a:pt x="10749153" y="7122668"/>
                  </a:lnTo>
                  <a:lnTo>
                    <a:pt x="0" y="7122668"/>
                  </a:lnTo>
                  <a:lnTo>
                    <a:pt x="0" y="0"/>
                  </a:lnTo>
                  <a:close/>
                </a:path>
              </a:pathLst>
            </a:custGeom>
            <a:blipFill>
              <a:blip r:embed="rId4"/>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482350" y="0"/>
            <a:ext cx="1354238" cy="1354238"/>
            <a:chOff x="0" y="0"/>
            <a:chExt cx="1805651" cy="1805651"/>
          </a:xfrm>
        </p:grpSpPr>
        <p:sp>
          <p:nvSpPr>
            <p:cNvPr id="3" name="Freeform 3"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4" name="Group 4"/>
          <p:cNvGrpSpPr>
            <a:grpSpLocks noChangeAspect="1"/>
          </p:cNvGrpSpPr>
          <p:nvPr/>
        </p:nvGrpSpPr>
        <p:grpSpPr>
          <a:xfrm>
            <a:off x="-184004" y="0"/>
            <a:ext cx="19616652" cy="12232798"/>
            <a:chOff x="0" y="0"/>
            <a:chExt cx="26155536" cy="16310397"/>
          </a:xfrm>
        </p:grpSpPr>
        <p:sp>
          <p:nvSpPr>
            <p:cNvPr id="5" name="Freeform 5"/>
            <p:cNvSpPr/>
            <p:nvPr/>
          </p:nvSpPr>
          <p:spPr>
            <a:xfrm>
              <a:off x="0" y="0"/>
              <a:ext cx="26155523" cy="16310356"/>
            </a:xfrm>
            <a:custGeom>
              <a:avLst/>
              <a:gdLst/>
              <a:ahLst/>
              <a:cxnLst/>
              <a:rect l="l" t="t" r="r" b="b"/>
              <a:pathLst>
                <a:path w="26155523" h="16310356">
                  <a:moveTo>
                    <a:pt x="0" y="0"/>
                  </a:moveTo>
                  <a:lnTo>
                    <a:pt x="26155523" y="0"/>
                  </a:lnTo>
                  <a:lnTo>
                    <a:pt x="26155523" y="16310356"/>
                  </a:lnTo>
                  <a:lnTo>
                    <a:pt x="0" y="16310356"/>
                  </a:lnTo>
                  <a:lnTo>
                    <a:pt x="0" y="0"/>
                  </a:lnTo>
                  <a:close/>
                </a:path>
              </a:pathLst>
            </a:custGeom>
            <a:blipFill>
              <a:blip r:embed="rId4"/>
              <a:stretch>
                <a:fillRect/>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6572" y="411956"/>
            <a:ext cx="15777028" cy="942282"/>
            <a:chOff x="0" y="0"/>
            <a:chExt cx="21036037" cy="1256376"/>
          </a:xfrm>
        </p:grpSpPr>
        <p:sp>
          <p:nvSpPr>
            <p:cNvPr id="3" name="Freeform 3"/>
            <p:cNvSpPr/>
            <p:nvPr/>
          </p:nvSpPr>
          <p:spPr>
            <a:xfrm>
              <a:off x="0" y="0"/>
              <a:ext cx="21036037" cy="1256376"/>
            </a:xfrm>
            <a:custGeom>
              <a:avLst/>
              <a:gdLst/>
              <a:ahLst/>
              <a:cxnLst/>
              <a:rect l="l" t="t" r="r" b="b"/>
              <a:pathLst>
                <a:path w="21036037" h="1256376">
                  <a:moveTo>
                    <a:pt x="0" y="0"/>
                  </a:moveTo>
                  <a:lnTo>
                    <a:pt x="21036037" y="0"/>
                  </a:lnTo>
                  <a:lnTo>
                    <a:pt x="21036037" y="1256376"/>
                  </a:lnTo>
                  <a:lnTo>
                    <a:pt x="0" y="1256376"/>
                  </a:lnTo>
                  <a:close/>
                </a:path>
              </a:pathLst>
            </a:custGeom>
            <a:solidFill>
              <a:srgbClr val="000000">
                <a:alpha val="0"/>
              </a:srgbClr>
            </a:solidFill>
          </p:spPr>
        </p:sp>
        <p:sp>
          <p:nvSpPr>
            <p:cNvPr id="4" name="TextBox 4"/>
            <p:cNvSpPr txBox="1"/>
            <p:nvPr/>
          </p:nvSpPr>
          <p:spPr>
            <a:xfrm>
              <a:off x="0" y="-133350"/>
              <a:ext cx="21036037" cy="1389726"/>
            </a:xfrm>
            <a:prstGeom prst="rect">
              <a:avLst/>
            </a:prstGeom>
          </p:spPr>
          <p:txBody>
            <a:bodyPr lIns="0" tIns="0" rIns="0" bIns="0" rtlCol="0" anchor="ctr"/>
            <a:lstStyle/>
            <a:p>
              <a:pPr marL="0" lvl="0" indent="0" algn="l">
                <a:lnSpc>
                  <a:spcPts val="5956"/>
                </a:lnSpc>
              </a:pPr>
              <a:r>
                <a:rPr lang="en-US" sz="4599" b="1">
                  <a:solidFill>
                    <a:srgbClr val="339966"/>
                  </a:solidFill>
                  <a:latin typeface="Calibri (MS) Bold"/>
                  <a:ea typeface="Calibri (MS) Bold"/>
                  <a:cs typeface="Calibri (MS) Bold"/>
                  <a:sym typeface="Calibri (MS) Bold"/>
                </a:rPr>
                <a:t>Дефиниција емпатије :) Мало о теорији. </a:t>
              </a:r>
            </a:p>
          </p:txBody>
        </p:sp>
      </p:grpSp>
      <p:sp>
        <p:nvSpPr>
          <p:cNvPr id="5" name="TextBox 5"/>
          <p:cNvSpPr txBox="1"/>
          <p:nvPr/>
        </p:nvSpPr>
        <p:spPr>
          <a:xfrm>
            <a:off x="1310625" y="1342788"/>
            <a:ext cx="16203778" cy="4713165"/>
          </a:xfrm>
          <a:prstGeom prst="rect">
            <a:avLst/>
          </a:prstGeom>
        </p:spPr>
        <p:txBody>
          <a:bodyPr lIns="0" tIns="0" rIns="0" bIns="0" rtlCol="0" anchor="t">
            <a:spAutoFit/>
          </a:bodyPr>
          <a:lstStyle/>
          <a:p>
            <a:pPr marL="0" lvl="0" indent="0" algn="l">
              <a:lnSpc>
                <a:spcPts val="4661"/>
              </a:lnSpc>
            </a:pPr>
            <a:endParaRPr/>
          </a:p>
          <a:p>
            <a:pPr marL="0" lvl="0" indent="0" algn="l">
              <a:lnSpc>
                <a:spcPts val="4143"/>
              </a:lnSpc>
            </a:pPr>
            <a:r>
              <a:rPr lang="en-US" sz="3200" b="1">
                <a:solidFill>
                  <a:srgbClr val="000000"/>
                </a:solidFill>
                <a:latin typeface="Calibri (MS) Bold"/>
                <a:ea typeface="Calibri (MS) Bold"/>
                <a:cs typeface="Calibri (MS) Bold"/>
                <a:sym typeface="Calibri (MS) Bold"/>
              </a:rPr>
              <a:t>Шта је емпатија?</a:t>
            </a:r>
          </a:p>
          <a:p>
            <a:pPr marL="0" lvl="0" indent="0" algn="l">
              <a:lnSpc>
                <a:spcPts val="4661"/>
              </a:lnSpc>
            </a:pPr>
            <a:endParaRPr lang="en-US" sz="3200" b="1">
              <a:solidFill>
                <a:srgbClr val="000000"/>
              </a:solidFill>
              <a:latin typeface="Calibri (MS) Bold"/>
              <a:ea typeface="Calibri (MS) Bold"/>
              <a:cs typeface="Calibri (MS) Bold"/>
              <a:sym typeface="Calibri (MS) Bold"/>
            </a:endParaRPr>
          </a:p>
          <a:p>
            <a:pPr marL="0" lvl="0" indent="0" algn="l">
              <a:lnSpc>
                <a:spcPts val="4143"/>
              </a:lnSpc>
            </a:pPr>
            <a:r>
              <a:rPr lang="en-US" sz="3200" b="1">
                <a:solidFill>
                  <a:srgbClr val="000000"/>
                </a:solidFill>
                <a:latin typeface="Calibri (MS) Bold"/>
                <a:ea typeface="Calibri (MS) Bold"/>
                <a:cs typeface="Calibri (MS) Bold"/>
                <a:sym typeface="Calibri (MS) Bold"/>
              </a:rPr>
              <a:t>Емпатија је способност разумевања и дељења осећања другог, стварајући везу.</a:t>
            </a:r>
          </a:p>
          <a:p>
            <a:pPr marL="1026161" lvl="1" indent="-513080" algn="l">
              <a:lnSpc>
                <a:spcPts val="4143"/>
              </a:lnSpc>
              <a:buFont typeface="Arial"/>
              <a:buChar char="•"/>
            </a:pPr>
            <a:r>
              <a:rPr lang="en-US" sz="3200" b="1">
                <a:solidFill>
                  <a:srgbClr val="000000"/>
                </a:solidFill>
                <a:latin typeface="Calibri (MS) Bold"/>
                <a:ea typeface="Calibri (MS) Bold"/>
                <a:cs typeface="Calibri (MS) Bold"/>
                <a:sym typeface="Calibri (MS) Bold"/>
              </a:rPr>
              <a:t>Видео: https://www.youtube.com/watch?v=1Evwgu369Jw</a:t>
            </a:r>
          </a:p>
          <a:p>
            <a:pPr marL="962025" lvl="1" indent="-481012" algn="l">
              <a:lnSpc>
                <a:spcPts val="3884"/>
              </a:lnSpc>
            </a:pPr>
            <a:r>
              <a:rPr lang="en-US" sz="3000" b="1">
                <a:solidFill>
                  <a:srgbClr val="000000"/>
                </a:solidFill>
                <a:latin typeface="Calibri (MS) Bold"/>
                <a:ea typeface="Calibri (MS) Bold"/>
                <a:cs typeface="Calibri (MS) Bold"/>
                <a:sym typeface="Calibri (MS) Bold"/>
              </a:rPr>
              <a:t>Зашто је важно?</a:t>
            </a:r>
          </a:p>
          <a:p>
            <a:pPr marL="1905000" lvl="2" indent="-635000" algn="l">
              <a:lnSpc>
                <a:spcPts val="3884"/>
              </a:lnSpc>
              <a:buFont typeface="Arial"/>
              <a:buChar char="⚬"/>
            </a:pPr>
            <a:r>
              <a:rPr lang="en-US" sz="3000" b="1">
                <a:solidFill>
                  <a:srgbClr val="000000"/>
                </a:solidFill>
                <a:latin typeface="Calibri (MS) Bold"/>
                <a:ea typeface="Calibri (MS) Bold"/>
                <a:cs typeface="Calibri (MS) Bold"/>
                <a:sym typeface="Calibri (MS) Bold"/>
              </a:rPr>
              <a:t>Гради поверење и однос.</a:t>
            </a:r>
          </a:p>
          <a:p>
            <a:pPr marL="1905000" lvl="2" indent="-635000" algn="l">
              <a:lnSpc>
                <a:spcPts val="3884"/>
              </a:lnSpc>
              <a:buFont typeface="Arial"/>
              <a:buChar char="⚬"/>
            </a:pPr>
            <a:r>
              <a:rPr lang="en-US" sz="3000" b="1">
                <a:solidFill>
                  <a:srgbClr val="000000"/>
                </a:solidFill>
                <a:latin typeface="Calibri (MS) Bold"/>
                <a:ea typeface="Calibri (MS) Bold"/>
                <a:cs typeface="Calibri (MS) Bold"/>
                <a:sym typeface="Calibri (MS) Bold"/>
              </a:rPr>
              <a:t>Помаже наставницима да разумеју различите перспективе ученика.</a:t>
            </a:r>
          </a:p>
          <a:p>
            <a:pPr marL="1905000" lvl="2" indent="-635000" algn="l">
              <a:lnSpc>
                <a:spcPts val="3884"/>
              </a:lnSpc>
              <a:buFont typeface="Arial"/>
              <a:buChar char="⚬"/>
            </a:pPr>
            <a:r>
              <a:rPr lang="en-US" sz="3000" b="1">
                <a:solidFill>
                  <a:srgbClr val="000000"/>
                </a:solidFill>
                <a:latin typeface="Calibri (MS) Bold"/>
                <a:ea typeface="Calibri (MS) Bold"/>
                <a:cs typeface="Calibri (MS) Bold"/>
                <a:sym typeface="Calibri (MS) Bold"/>
              </a:rPr>
              <a:t>Подржава социјално-емоционални и академски развој.</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0282" y="311943"/>
            <a:ext cx="16673318" cy="1682106"/>
            <a:chOff x="-285491" y="-133350"/>
            <a:chExt cx="22231091" cy="2242808"/>
          </a:xfrm>
        </p:grpSpPr>
        <p:sp>
          <p:nvSpPr>
            <p:cNvPr id="3" name="Freeform 3"/>
            <p:cNvSpPr/>
            <p:nvPr/>
          </p:nvSpPr>
          <p:spPr>
            <a:xfrm>
              <a:off x="-285491" y="853458"/>
              <a:ext cx="21945600" cy="1256000"/>
            </a:xfrm>
            <a:custGeom>
              <a:avLst/>
              <a:gdLst/>
              <a:ahLst/>
              <a:cxnLst/>
              <a:rect l="l" t="t" r="r" b="b"/>
              <a:pathLst>
                <a:path w="21945600" h="1256000">
                  <a:moveTo>
                    <a:pt x="0" y="0"/>
                  </a:moveTo>
                  <a:lnTo>
                    <a:pt x="21945600" y="0"/>
                  </a:lnTo>
                  <a:lnTo>
                    <a:pt x="21945600" y="1256000"/>
                  </a:lnTo>
                  <a:lnTo>
                    <a:pt x="0" y="1256000"/>
                  </a:lnTo>
                  <a:close/>
                </a:path>
              </a:pathLst>
            </a:custGeom>
            <a:solidFill>
              <a:srgbClr val="000000">
                <a:alpha val="0"/>
              </a:srgbClr>
            </a:solidFill>
          </p:spPr>
        </p:sp>
        <p:sp>
          <p:nvSpPr>
            <p:cNvPr id="4" name="TextBox 4"/>
            <p:cNvSpPr txBox="1"/>
            <p:nvPr/>
          </p:nvSpPr>
          <p:spPr>
            <a:xfrm>
              <a:off x="0" y="-133350"/>
              <a:ext cx="21945600" cy="1389350"/>
            </a:xfrm>
            <a:prstGeom prst="rect">
              <a:avLst/>
            </a:prstGeom>
          </p:spPr>
          <p:txBody>
            <a:bodyPr lIns="0" tIns="0" rIns="0" bIns="0" rtlCol="0" anchor="ctr"/>
            <a:lstStyle/>
            <a:p>
              <a:pPr marL="0" lvl="0" indent="0" algn="l">
                <a:lnSpc>
                  <a:spcPts val="5659"/>
                </a:lnSpc>
              </a:pPr>
              <a:r>
                <a:rPr lang="en-US" sz="4369" b="1" dirty="0">
                  <a:solidFill>
                    <a:srgbClr val="339966"/>
                  </a:solidFill>
                  <a:latin typeface="Calibri (MS) Bold"/>
                  <a:ea typeface="Calibri (MS) Bold"/>
                  <a:cs typeface="Calibri (MS) Bold"/>
                  <a:sym typeface="Calibri (MS) Bold"/>
                </a:rPr>
                <a:t>МАПА </a:t>
              </a:r>
              <a:r>
                <a:rPr lang="en-US" sz="4369" b="1" dirty="0" err="1">
                  <a:solidFill>
                    <a:srgbClr val="339966"/>
                  </a:solidFill>
                  <a:latin typeface="Calibri (MS) Bold"/>
                  <a:ea typeface="Calibri (MS) Bold"/>
                  <a:cs typeface="Calibri (MS) Bold"/>
                  <a:sym typeface="Calibri (MS) Bold"/>
                </a:rPr>
                <a:t>емпатије</a:t>
              </a:r>
              <a:r>
                <a:rPr lang="en-US" sz="4369" b="1" dirty="0">
                  <a:solidFill>
                    <a:srgbClr val="339966"/>
                  </a:solidFill>
                  <a:latin typeface="Calibri (MS) Bold"/>
                  <a:ea typeface="Calibri (MS) Bold"/>
                  <a:cs typeface="Calibri (MS) Bold"/>
                  <a:sym typeface="Calibri (MS) Bold"/>
                </a:rPr>
                <a:t> - о </a:t>
              </a:r>
              <a:r>
                <a:rPr lang="en-US" sz="4369" b="1" dirty="0" err="1">
                  <a:solidFill>
                    <a:srgbClr val="339966"/>
                  </a:solidFill>
                  <a:latin typeface="Calibri (MS) Bold"/>
                  <a:ea typeface="Calibri (MS) Bold"/>
                  <a:cs typeface="Calibri (MS) Bold"/>
                  <a:sym typeface="Calibri (MS) Bold"/>
                </a:rPr>
                <a:t>чему</a:t>
              </a:r>
              <a:r>
                <a:rPr lang="en-US" sz="4369" b="1" dirty="0">
                  <a:solidFill>
                    <a:srgbClr val="339966"/>
                  </a:solidFill>
                  <a:latin typeface="Calibri (MS) Bold"/>
                  <a:ea typeface="Calibri (MS) Bold"/>
                  <a:cs typeface="Calibri (MS) Bold"/>
                  <a:sym typeface="Calibri (MS) Bold"/>
                </a:rPr>
                <a:t> </a:t>
              </a:r>
              <a:r>
                <a:rPr lang="en-US" sz="4369" b="1" dirty="0" err="1">
                  <a:solidFill>
                    <a:srgbClr val="339966"/>
                  </a:solidFill>
                  <a:latin typeface="Calibri (MS) Bold"/>
                  <a:ea typeface="Calibri (MS) Bold"/>
                  <a:cs typeface="Calibri (MS) Bold"/>
                  <a:sym typeface="Calibri (MS) Bold"/>
                </a:rPr>
                <a:t>треба</a:t>
              </a:r>
              <a:r>
                <a:rPr lang="en-US" sz="4369" b="1" dirty="0">
                  <a:solidFill>
                    <a:srgbClr val="339966"/>
                  </a:solidFill>
                  <a:latin typeface="Calibri (MS) Bold"/>
                  <a:ea typeface="Calibri (MS) Bold"/>
                  <a:cs typeface="Calibri (MS) Bold"/>
                  <a:sym typeface="Calibri (MS) Bold"/>
                </a:rPr>
                <a:t> </a:t>
              </a:r>
              <a:r>
                <a:rPr lang="en-US" sz="4369" b="1" dirty="0" err="1">
                  <a:solidFill>
                    <a:srgbClr val="339966"/>
                  </a:solidFill>
                  <a:latin typeface="Calibri (MS) Bold"/>
                  <a:ea typeface="Calibri (MS) Bold"/>
                  <a:cs typeface="Calibri (MS) Bold"/>
                  <a:sym typeface="Calibri (MS) Bold"/>
                </a:rPr>
                <a:t>размишљати</a:t>
              </a:r>
              <a:r>
                <a:rPr lang="en-US" sz="4369" b="1" dirty="0">
                  <a:solidFill>
                    <a:srgbClr val="339966"/>
                  </a:solidFill>
                  <a:latin typeface="Calibri (MS) Bold"/>
                  <a:ea typeface="Calibri (MS) Bold"/>
                  <a:cs typeface="Calibri (MS) Bold"/>
                  <a:sym typeface="Calibri (MS) Bold"/>
                </a:rPr>
                <a:t> </a:t>
              </a:r>
              <a:r>
                <a:rPr lang="en-US" sz="4369" b="1" dirty="0" err="1">
                  <a:solidFill>
                    <a:srgbClr val="339966"/>
                  </a:solidFill>
                  <a:latin typeface="Calibri (MS) Bold"/>
                  <a:ea typeface="Calibri (MS) Bold"/>
                  <a:cs typeface="Calibri (MS) Bold"/>
                  <a:sym typeface="Calibri (MS) Bold"/>
                </a:rPr>
                <a:t>када</a:t>
              </a:r>
              <a:r>
                <a:rPr lang="en-US" sz="4369" b="1" dirty="0">
                  <a:solidFill>
                    <a:srgbClr val="339966"/>
                  </a:solidFill>
                  <a:latin typeface="Calibri (MS) Bold"/>
                  <a:ea typeface="Calibri (MS) Bold"/>
                  <a:cs typeface="Calibri (MS) Bold"/>
                  <a:sym typeface="Calibri (MS) Bold"/>
                </a:rPr>
                <a:t> </a:t>
              </a:r>
              <a:r>
                <a:rPr lang="en-US" sz="4369" b="1" dirty="0" err="1">
                  <a:solidFill>
                    <a:srgbClr val="339966"/>
                  </a:solidFill>
                  <a:latin typeface="Calibri (MS) Bold"/>
                  <a:ea typeface="Calibri (MS) Bold"/>
                  <a:cs typeface="Calibri (MS) Bold"/>
                  <a:sym typeface="Calibri (MS) Bold"/>
                </a:rPr>
                <a:t>сте</a:t>
              </a:r>
              <a:r>
                <a:rPr lang="en-US" sz="4369" b="1" dirty="0">
                  <a:solidFill>
                    <a:srgbClr val="339966"/>
                  </a:solidFill>
                  <a:latin typeface="Calibri (MS) Bold"/>
                  <a:ea typeface="Calibri (MS) Bold"/>
                  <a:cs typeface="Calibri (MS) Bold"/>
                  <a:sym typeface="Calibri (MS) Bold"/>
                </a:rPr>
                <a:t> у </a:t>
              </a:r>
              <a:r>
                <a:rPr lang="en-US" sz="4369" b="1" dirty="0" err="1">
                  <a:solidFill>
                    <a:srgbClr val="339966"/>
                  </a:solidFill>
                  <a:latin typeface="Calibri (MS) Bold"/>
                  <a:ea typeface="Calibri (MS) Bold"/>
                  <a:cs typeface="Calibri (MS) Bold"/>
                  <a:sym typeface="Calibri (MS) Bold"/>
                </a:rPr>
                <a:t>учионици</a:t>
              </a:r>
              <a:r>
                <a:rPr lang="en-US" sz="4369" b="1" dirty="0">
                  <a:solidFill>
                    <a:srgbClr val="339966"/>
                  </a:solidFill>
                  <a:latin typeface="Calibri (MS) Bold"/>
                  <a:ea typeface="Calibri (MS) Bold"/>
                  <a:cs typeface="Calibri (MS) Bold"/>
                  <a:sym typeface="Calibri (MS) Bold"/>
                </a:rPr>
                <a:t>?</a:t>
              </a:r>
            </a:p>
          </p:txBody>
        </p:sp>
      </p:grpSp>
      <p:grpSp>
        <p:nvGrpSpPr>
          <p:cNvPr id="5" name="Group 5"/>
          <p:cNvGrpSpPr>
            <a:grpSpLocks noChangeAspect="1"/>
          </p:cNvGrpSpPr>
          <p:nvPr/>
        </p:nvGrpSpPr>
        <p:grpSpPr>
          <a:xfrm>
            <a:off x="16910599" y="57933"/>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7" name="Group 7"/>
          <p:cNvGrpSpPr>
            <a:grpSpLocks noChangeAspect="1"/>
          </p:cNvGrpSpPr>
          <p:nvPr/>
        </p:nvGrpSpPr>
        <p:grpSpPr>
          <a:xfrm>
            <a:off x="1994600" y="2098050"/>
            <a:ext cx="14088700" cy="8006396"/>
            <a:chOff x="0" y="0"/>
            <a:chExt cx="18784933" cy="10675195"/>
          </a:xfrm>
        </p:grpSpPr>
        <p:sp>
          <p:nvSpPr>
            <p:cNvPr id="8" name="Freeform 8"/>
            <p:cNvSpPr/>
            <p:nvPr/>
          </p:nvSpPr>
          <p:spPr>
            <a:xfrm>
              <a:off x="0" y="0"/>
              <a:ext cx="18784951" cy="10675239"/>
            </a:xfrm>
            <a:custGeom>
              <a:avLst/>
              <a:gdLst/>
              <a:ahLst/>
              <a:cxnLst/>
              <a:rect l="l" t="t" r="r" b="b"/>
              <a:pathLst>
                <a:path w="18784951" h="10675239">
                  <a:moveTo>
                    <a:pt x="0" y="0"/>
                  </a:moveTo>
                  <a:lnTo>
                    <a:pt x="18784951" y="0"/>
                  </a:lnTo>
                  <a:lnTo>
                    <a:pt x="18784951" y="10675239"/>
                  </a:lnTo>
                  <a:lnTo>
                    <a:pt x="0" y="10675239"/>
                  </a:lnTo>
                  <a:lnTo>
                    <a:pt x="0" y="0"/>
                  </a:lnTo>
                  <a:close/>
                </a:path>
              </a:pathLst>
            </a:custGeom>
            <a:blipFill>
              <a:blip r:embed="rId4"/>
              <a:stretch>
                <a:fillRect t="-17408" r="-8371" b="-22238"/>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5825" y="757353"/>
            <a:ext cx="16276350" cy="7923581"/>
          </a:xfrm>
          <a:prstGeom prst="rect">
            <a:avLst/>
          </a:prstGeom>
        </p:spPr>
        <p:txBody>
          <a:bodyPr lIns="0" tIns="0" rIns="0" bIns="0" rtlCol="0" anchor="t">
            <a:spAutoFit/>
          </a:bodyPr>
          <a:lstStyle/>
          <a:p>
            <a:pPr marL="0" lvl="0" indent="0" algn="l">
              <a:lnSpc>
                <a:spcPts val="5713"/>
              </a:lnSpc>
            </a:pPr>
            <a:r>
              <a:rPr lang="en-US" sz="4599" b="1">
                <a:solidFill>
                  <a:srgbClr val="00B050"/>
                </a:solidFill>
                <a:latin typeface="Lato Bold"/>
                <a:ea typeface="Lato Bold"/>
                <a:cs typeface="Lato Bold"/>
                <a:sym typeface="Lato Bold"/>
              </a:rPr>
              <a:t>Предности емпатије у образовању</a:t>
            </a:r>
          </a:p>
          <a:p>
            <a:pPr marL="0" lvl="0" indent="0" algn="l">
              <a:lnSpc>
                <a:spcPts val="4471"/>
              </a:lnSpc>
            </a:pPr>
            <a:endParaRPr lang="en-US" sz="4599" b="1">
              <a:solidFill>
                <a:srgbClr val="00B050"/>
              </a:solidFill>
              <a:latin typeface="Lato Bold"/>
              <a:ea typeface="Lato Bold"/>
              <a:cs typeface="Lato Bold"/>
              <a:sym typeface="Lato Bold"/>
            </a:endParaRPr>
          </a:p>
          <a:p>
            <a:pPr marL="0" lvl="0" indent="0" algn="l">
              <a:lnSpc>
                <a:spcPts val="3726"/>
              </a:lnSpc>
            </a:pPr>
            <a:r>
              <a:rPr lang="en-US" sz="3000" b="1">
                <a:solidFill>
                  <a:srgbClr val="000000"/>
                </a:solidFill>
                <a:latin typeface="Calibri (MS) Bold"/>
                <a:ea typeface="Calibri (MS) Bold"/>
                <a:cs typeface="Calibri (MS) Bold"/>
                <a:sym typeface="Calibri (MS) Bold"/>
              </a:rPr>
              <a:t>Која је по вашем мишљењу најважнија корист од емпатије? (Опције: Односи између ученика и наставника, Унапређено учење, Културно одговорна настава, Смањени проблеми у понашању, Емоционална подршка)</a:t>
            </a:r>
          </a:p>
          <a:p>
            <a:pPr marL="0" lvl="0" indent="0" algn="l">
              <a:lnSpc>
                <a:spcPts val="4471"/>
              </a:lnSpc>
            </a:pPr>
            <a:endParaRPr lang="en-US" sz="3000" b="1">
              <a:solidFill>
                <a:srgbClr val="000000"/>
              </a:solidFill>
              <a:latin typeface="Calibri (MS) Bold"/>
              <a:ea typeface="Calibri (MS) Bold"/>
              <a:cs typeface="Calibri (MS) Bold"/>
              <a:sym typeface="Calibri (MS) Bold"/>
            </a:endParaRPr>
          </a:p>
          <a:p>
            <a:pPr marL="990600" lvl="1" indent="-495300" algn="l">
              <a:lnSpc>
                <a:spcPts val="3726"/>
              </a:lnSpc>
              <a:buFont typeface="Arial"/>
              <a:buChar char="•"/>
            </a:pPr>
            <a:r>
              <a:rPr lang="en-US" sz="3000" b="1">
                <a:solidFill>
                  <a:srgbClr val="000000"/>
                </a:solidFill>
                <a:latin typeface="Calibri (MS) Bold"/>
                <a:ea typeface="Calibri (MS) Bold"/>
                <a:cs typeface="Calibri (MS) Bold"/>
                <a:sym typeface="Calibri (MS) Bold"/>
              </a:rPr>
              <a:t>Побољшани односи између ученика и наставника: Емпатија подстиче међусобно поштовање и разумевање.</a:t>
            </a:r>
          </a:p>
          <a:p>
            <a:pPr marL="990600" lvl="1" indent="-495300" algn="l">
              <a:lnSpc>
                <a:spcPts val="3726"/>
              </a:lnSpc>
              <a:buFont typeface="Arial"/>
              <a:buChar char="•"/>
            </a:pPr>
            <a:r>
              <a:rPr lang="en-US" sz="3000" b="1">
                <a:solidFill>
                  <a:srgbClr val="000000"/>
                </a:solidFill>
                <a:latin typeface="Calibri (MS) Bold"/>
                <a:ea typeface="Calibri (MS) Bold"/>
                <a:cs typeface="Calibri (MS) Bold"/>
                <a:sym typeface="Calibri (MS) Bold"/>
              </a:rPr>
              <a:t>Побољшава учење: Ученици се осећају подржано и вероватније је да ће се укључити у учење.</a:t>
            </a:r>
          </a:p>
          <a:p>
            <a:pPr marL="990600" lvl="1" indent="-495300" algn="l">
              <a:lnSpc>
                <a:spcPts val="3726"/>
              </a:lnSpc>
              <a:buFont typeface="Arial"/>
              <a:buChar char="•"/>
            </a:pPr>
            <a:r>
              <a:rPr lang="en-US" sz="3000" b="1">
                <a:solidFill>
                  <a:srgbClr val="000000"/>
                </a:solidFill>
                <a:latin typeface="Calibri (MS) Bold"/>
                <a:ea typeface="Calibri (MS) Bold"/>
                <a:cs typeface="Calibri (MS) Bold"/>
                <a:sym typeface="Calibri (MS) Bold"/>
              </a:rPr>
              <a:t>Културно одговорна настава: Емпатија помаже наставницима да поштују и цене културне разлике.</a:t>
            </a:r>
          </a:p>
          <a:p>
            <a:pPr marL="990600" lvl="1" indent="-495300" algn="l">
              <a:lnSpc>
                <a:spcPts val="3726"/>
              </a:lnSpc>
              <a:buFont typeface="Arial"/>
              <a:buChar char="•"/>
            </a:pPr>
            <a:r>
              <a:rPr lang="en-US" sz="3000" b="1">
                <a:solidFill>
                  <a:srgbClr val="000000"/>
                </a:solidFill>
                <a:latin typeface="Calibri (MS) Bold"/>
                <a:ea typeface="Calibri (MS) Bold"/>
                <a:cs typeface="Calibri (MS) Bold"/>
                <a:sym typeface="Calibri (MS) Bold"/>
              </a:rPr>
              <a:t>Смањени проблеми у понашању: Разумевање осећања ученика може помоћи у спречавању сукоба.</a:t>
            </a:r>
          </a:p>
          <a:p>
            <a:pPr marL="990600" lvl="1" indent="-495300" algn="l">
              <a:lnSpc>
                <a:spcPts val="3726"/>
              </a:lnSpc>
              <a:buFont typeface="Arial"/>
              <a:buChar char="•"/>
            </a:pPr>
            <a:r>
              <a:rPr lang="en-US" sz="3000" b="1">
                <a:solidFill>
                  <a:srgbClr val="000000"/>
                </a:solidFill>
                <a:latin typeface="Calibri (MS) Bold"/>
                <a:ea typeface="Calibri (MS) Bold"/>
                <a:cs typeface="Calibri (MS) Bold"/>
                <a:sym typeface="Calibri (MS) Bold"/>
              </a:rPr>
              <a:t>Емоционална подршка: Емпатија ствара безбедан простор за ученике да изразе своје емоције.</a:t>
            </a:r>
          </a:p>
        </p:txBody>
      </p:sp>
      <p:grpSp>
        <p:nvGrpSpPr>
          <p:cNvPr id="3" name="Group 3"/>
          <p:cNvGrpSpPr>
            <a:grpSpLocks noChangeAspect="1"/>
          </p:cNvGrpSpPr>
          <p:nvPr/>
        </p:nvGrpSpPr>
        <p:grpSpPr>
          <a:xfrm>
            <a:off x="16482350" y="0"/>
            <a:ext cx="1354238" cy="1354238"/>
            <a:chOff x="0" y="0"/>
            <a:chExt cx="1805651" cy="1805651"/>
          </a:xfrm>
        </p:grpSpPr>
        <p:sp>
          <p:nvSpPr>
            <p:cNvPr id="4" name="Freeform 4"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5825" y="824028"/>
            <a:ext cx="16276350" cy="5719755"/>
          </a:xfrm>
          <a:prstGeom prst="rect">
            <a:avLst/>
          </a:prstGeom>
        </p:spPr>
        <p:txBody>
          <a:bodyPr lIns="0" tIns="0" rIns="0" bIns="0" rtlCol="0" anchor="t">
            <a:spAutoFit/>
          </a:bodyPr>
          <a:lstStyle/>
          <a:p>
            <a:pPr marL="0" lvl="0" indent="0" algn="l">
              <a:lnSpc>
                <a:spcPts val="4697"/>
              </a:lnSpc>
            </a:pPr>
            <a:r>
              <a:rPr lang="en-US" sz="4254" b="1">
                <a:solidFill>
                  <a:srgbClr val="00B050"/>
                </a:solidFill>
                <a:latin typeface="Lato Bold"/>
                <a:ea typeface="Lato Bold"/>
                <a:cs typeface="Lato Bold"/>
                <a:sym typeface="Lato Bold"/>
              </a:rPr>
              <a:t>Емпатија у разноврсним учионицама</a:t>
            </a:r>
          </a:p>
          <a:p>
            <a:pPr marL="0" lvl="0" indent="0" algn="l">
              <a:lnSpc>
                <a:spcPts val="3676"/>
              </a:lnSpc>
            </a:pPr>
            <a:endParaRPr lang="en-US" sz="4254" b="1">
              <a:solidFill>
                <a:srgbClr val="00B050"/>
              </a:solidFill>
              <a:latin typeface="Lato Bold"/>
              <a:ea typeface="Lato Bold"/>
              <a:cs typeface="Lato Bold"/>
              <a:sym typeface="Lato Bold"/>
            </a:endParaRPr>
          </a:p>
          <a:p>
            <a:pPr marL="0" lvl="0" indent="0" algn="l">
              <a:lnSpc>
                <a:spcPts val="3063"/>
              </a:lnSpc>
            </a:pPr>
            <a:r>
              <a:rPr lang="en-US" sz="2775" b="1">
                <a:solidFill>
                  <a:srgbClr val="000000"/>
                </a:solidFill>
                <a:latin typeface="Calibri (MS) Bold"/>
                <a:ea typeface="Calibri (MS) Bold"/>
                <a:cs typeface="Calibri (MS) Bold"/>
                <a:sym typeface="Calibri (MS) Bold"/>
              </a:rPr>
              <a:t>Шта подразумевам под разноврсном учионицом? </a:t>
            </a:r>
          </a:p>
          <a:p>
            <a:pPr marL="0" lvl="0" indent="0" algn="l">
              <a:lnSpc>
                <a:spcPts val="3676"/>
              </a:lnSpc>
            </a:pPr>
            <a:endParaRPr lang="en-US" sz="2775" b="1">
              <a:solidFill>
                <a:srgbClr val="000000"/>
              </a:solidFill>
              <a:latin typeface="Calibri (MS) Bold"/>
              <a:ea typeface="Calibri (MS) Bold"/>
              <a:cs typeface="Calibri (MS) Bold"/>
              <a:sym typeface="Calibri (MS) Bold"/>
            </a:endParaRPr>
          </a:p>
          <a:p>
            <a:pPr marL="950596" lvl="1" indent="-475298" algn="l">
              <a:lnSpc>
                <a:spcPts val="3063"/>
              </a:lnSpc>
              <a:buFont typeface="Arial"/>
              <a:buChar char="•"/>
            </a:pPr>
            <a:r>
              <a:rPr lang="en-US" sz="2775" b="1">
                <a:solidFill>
                  <a:srgbClr val="000000"/>
                </a:solidFill>
                <a:latin typeface="Calibri (MS) Bold"/>
                <a:ea typeface="Calibri (MS) Bold"/>
                <a:cs typeface="Calibri (MS) Bold"/>
                <a:sym typeface="Calibri (MS) Bold"/>
              </a:rPr>
              <a:t>Разумевање различитих перспектива: Емпатија омогућава наставницима да виде ситуације из перспективе ученика.</a:t>
            </a:r>
          </a:p>
          <a:p>
            <a:pPr marL="950596" lvl="1" indent="-475298" algn="l">
              <a:lnSpc>
                <a:spcPts val="3063"/>
              </a:lnSpc>
              <a:buFont typeface="Arial"/>
              <a:buChar char="•"/>
            </a:pPr>
            <a:r>
              <a:rPr lang="en-US" sz="2775" b="1">
                <a:solidFill>
                  <a:srgbClr val="000000"/>
                </a:solidFill>
                <a:latin typeface="Calibri (MS) Bold"/>
                <a:ea typeface="Calibri (MS) Bold"/>
                <a:cs typeface="Calibri (MS) Bold"/>
                <a:sym typeface="Calibri (MS) Bold"/>
              </a:rPr>
              <a:t>Културно инклузивно окружење: Наставници који практикују емпатију стварају учионицу која поштује све културе.</a:t>
            </a:r>
          </a:p>
          <a:p>
            <a:pPr marL="950596" lvl="1" indent="-475298" algn="l">
              <a:lnSpc>
                <a:spcPts val="3063"/>
              </a:lnSpc>
              <a:buFont typeface="Arial"/>
              <a:buChar char="•"/>
            </a:pPr>
            <a:r>
              <a:rPr lang="en-US" sz="2775" b="1">
                <a:solidFill>
                  <a:srgbClr val="000000"/>
                </a:solidFill>
                <a:latin typeface="Calibri (MS) Bold"/>
                <a:ea typeface="Calibri (MS) Bold"/>
                <a:cs typeface="Calibri (MS) Bold"/>
                <a:sym typeface="Calibri (MS) Bold"/>
              </a:rPr>
              <a:t>Прилагођена подршка: Емпатија помаже наставницима да идентификују и одговоре на индивидуалне потребе ученика.</a:t>
            </a:r>
          </a:p>
          <a:p>
            <a:pPr marL="950596" lvl="1" indent="-475298" algn="l">
              <a:lnSpc>
                <a:spcPts val="3063"/>
              </a:lnSpc>
              <a:buFont typeface="Arial"/>
              <a:buChar char="•"/>
            </a:pPr>
            <a:r>
              <a:rPr lang="en-US" sz="2775" b="1">
                <a:solidFill>
                  <a:srgbClr val="000000"/>
                </a:solidFill>
                <a:latin typeface="Calibri (MS) Bold"/>
                <a:ea typeface="Calibri (MS) Bold"/>
                <a:cs typeface="Calibri (MS) Bold"/>
                <a:sym typeface="Calibri (MS) Bold"/>
              </a:rPr>
              <a:t>Смањење разлика: Емпатија подстиче наставнике да размисле о несвесним предрасудама и да их смање</a:t>
            </a:r>
          </a:p>
          <a:p>
            <a:pPr marL="950596" lvl="1" indent="-475298" algn="l">
              <a:lnSpc>
                <a:spcPts val="3063"/>
              </a:lnSpc>
              <a:buFont typeface="Arial"/>
              <a:buChar char="•"/>
            </a:pPr>
            <a:r>
              <a:rPr lang="en-US" sz="2775" b="1">
                <a:solidFill>
                  <a:srgbClr val="000000"/>
                </a:solidFill>
                <a:latin typeface="Calibri (MS) Bold"/>
                <a:ea typeface="Calibri (MS) Bold"/>
                <a:cs typeface="Calibri (MS) Bold"/>
                <a:sym typeface="Calibri (MS) Bold"/>
              </a:rPr>
              <a:t>Промовисање равноправности: Емпатија осигурава да се сви ученици осећају цењеним и укљученим, без обзира на порекло.</a:t>
            </a:r>
          </a:p>
        </p:txBody>
      </p:sp>
      <p:grpSp>
        <p:nvGrpSpPr>
          <p:cNvPr id="3" name="Group 3"/>
          <p:cNvGrpSpPr>
            <a:grpSpLocks noChangeAspect="1"/>
          </p:cNvGrpSpPr>
          <p:nvPr/>
        </p:nvGrpSpPr>
        <p:grpSpPr>
          <a:xfrm>
            <a:off x="16482350" y="0"/>
            <a:ext cx="1354238" cy="1354238"/>
            <a:chOff x="0" y="0"/>
            <a:chExt cx="1805651" cy="1805651"/>
          </a:xfrm>
        </p:grpSpPr>
        <p:sp>
          <p:nvSpPr>
            <p:cNvPr id="4" name="Freeform 4"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5825" y="655878"/>
            <a:ext cx="16276350" cy="7409261"/>
          </a:xfrm>
          <a:prstGeom prst="rect">
            <a:avLst/>
          </a:prstGeom>
        </p:spPr>
        <p:txBody>
          <a:bodyPr lIns="0" tIns="0" rIns="0" bIns="0" rtlCol="0" anchor="t">
            <a:spAutoFit/>
          </a:bodyPr>
          <a:lstStyle/>
          <a:p>
            <a:pPr marL="0" lvl="0" indent="0" algn="l">
              <a:lnSpc>
                <a:spcPts val="5097"/>
              </a:lnSpc>
            </a:pPr>
            <a:r>
              <a:rPr lang="en-US" sz="4617" b="1">
                <a:solidFill>
                  <a:srgbClr val="00B050"/>
                </a:solidFill>
                <a:latin typeface="Arial Bold"/>
                <a:ea typeface="Arial Bold"/>
                <a:cs typeface="Arial Bold"/>
                <a:sym typeface="Arial Bold"/>
              </a:rPr>
              <a:t>Пример једне стратегије наставе засноване на емпатији: Играње улога</a:t>
            </a:r>
          </a:p>
          <a:p>
            <a:pPr marL="0" lvl="0" indent="0" algn="l">
              <a:lnSpc>
                <a:spcPts val="5097"/>
              </a:lnSpc>
            </a:pPr>
            <a:endParaRPr lang="en-US" sz="4617" b="1">
              <a:solidFill>
                <a:srgbClr val="00B050"/>
              </a:solidFill>
              <a:latin typeface="Arial Bold"/>
              <a:ea typeface="Arial Bold"/>
              <a:cs typeface="Arial Bold"/>
              <a:sym typeface="Arial Bold"/>
            </a:endParaRPr>
          </a:p>
          <a:p>
            <a:pPr marL="0" lvl="0" indent="0" algn="l">
              <a:lnSpc>
                <a:spcPts val="5097"/>
              </a:lnSpc>
            </a:pPr>
            <a:r>
              <a:rPr lang="en-US" sz="4617" b="1">
                <a:solidFill>
                  <a:srgbClr val="00B050"/>
                </a:solidFill>
                <a:latin typeface="Arial Bold"/>
                <a:ea typeface="Arial Bold"/>
                <a:cs typeface="Arial Bold"/>
                <a:sym typeface="Arial Bold"/>
              </a:rPr>
              <a:t>Играње улога: Коришћење играња улога како би се помогло ученицима да разумеју различита гледишта.</a:t>
            </a:r>
          </a:p>
          <a:p>
            <a:pPr marL="0" lvl="0" indent="0" algn="l">
              <a:lnSpc>
                <a:spcPts val="3312"/>
              </a:lnSpc>
            </a:pPr>
            <a:r>
              <a:rPr lang="en-US" sz="3000" b="1">
                <a:solidFill>
                  <a:srgbClr val="000000"/>
                </a:solidFill>
                <a:latin typeface="Calibri (MS) Bold"/>
                <a:ea typeface="Calibri (MS) Bold"/>
                <a:cs typeface="Calibri (MS) Bold"/>
                <a:sym typeface="Calibri (MS) Bold"/>
              </a:rPr>
              <a:t>Персонализовано учење: Прилагођавање часова индивидуалним потребама ученика.</a:t>
            </a:r>
          </a:p>
          <a:p>
            <a:pPr marL="0" lvl="0" indent="0" algn="l">
              <a:lnSpc>
                <a:spcPts val="3312"/>
              </a:lnSpc>
            </a:pPr>
            <a:r>
              <a:rPr lang="en-US" sz="3000" b="1">
                <a:solidFill>
                  <a:srgbClr val="000000"/>
                </a:solidFill>
                <a:latin typeface="Calibri (MS) Bold"/>
                <a:ea typeface="Calibri (MS) Bold"/>
                <a:cs typeface="Calibri (MS) Bold"/>
                <a:sym typeface="Calibri (MS) Bold"/>
              </a:rPr>
              <a:t>Отворени дијалог: Подстицање ученика да поделе своја искуства и перспективе.</a:t>
            </a:r>
          </a:p>
          <a:p>
            <a:pPr marL="0" lvl="0" indent="0" algn="l">
              <a:lnSpc>
                <a:spcPts val="3312"/>
              </a:lnSpc>
            </a:pPr>
            <a:r>
              <a:rPr lang="en-US" sz="3000" b="1">
                <a:solidFill>
                  <a:srgbClr val="000000"/>
                </a:solidFill>
                <a:latin typeface="Calibri (MS) Bold"/>
                <a:ea typeface="Calibri (MS) Bold"/>
                <a:cs typeface="Calibri (MS) Bold"/>
                <a:sym typeface="Calibri (MS) Bold"/>
              </a:rPr>
              <a:t>Колаборативно учење: Групне активности које промовишу међусобно разумевање и сарадњу.</a:t>
            </a:r>
          </a:p>
          <a:p>
            <a:pPr marL="0" lvl="0" indent="0" algn="l">
              <a:lnSpc>
                <a:spcPts val="3312"/>
              </a:lnSpc>
            </a:pPr>
            <a:r>
              <a:rPr lang="en-US" sz="3000" b="1">
                <a:solidFill>
                  <a:srgbClr val="000000"/>
                </a:solidFill>
                <a:latin typeface="Calibri (MS) Bold"/>
                <a:ea typeface="Calibri (MS) Bold"/>
                <a:cs typeface="Calibri (MS) Bold"/>
                <a:sym typeface="Calibri (MS) Bold"/>
              </a:rPr>
              <a:t>Повратне информације и рефлексија: Пружање промишљених, емпатичних повратних информација ради подршке расту ученика.</a:t>
            </a:r>
          </a:p>
          <a:p>
            <a:pPr marL="0" lvl="0" indent="0" algn="l">
              <a:lnSpc>
                <a:spcPts val="3312"/>
              </a:lnSpc>
            </a:pPr>
            <a:r>
              <a:rPr lang="en-US" sz="3000" b="1">
                <a:solidFill>
                  <a:srgbClr val="000000"/>
                </a:solidFill>
                <a:latin typeface="Calibri (MS) Bold"/>
                <a:ea typeface="Calibri (MS) Bold"/>
                <a:cs typeface="Calibri (MS) Bold"/>
                <a:sym typeface="Calibri (MS) Bold"/>
              </a:rPr>
              <a:t>Активност размене идеја. Волео бих да свако од вас одвоји тренутак да размисли о једној стратегији заснованој на емпатији коју би могао да примени у сопственој настави или учењу. То може бити нешто о чему смо управо разговарали или идеја коју сте видели да функционише у свом искуству.</a:t>
            </a:r>
          </a:p>
          <a:p>
            <a:pPr marL="0" lvl="0" indent="0" algn="l">
              <a:lnSpc>
                <a:spcPts val="3312"/>
              </a:lnSpc>
            </a:pPr>
            <a:r>
              <a:rPr lang="en-US" sz="3000" b="1">
                <a:solidFill>
                  <a:srgbClr val="000000"/>
                </a:solidFill>
                <a:latin typeface="Calibri (MS) Bold"/>
                <a:ea typeface="Calibri (MS) Bold"/>
                <a:cs typeface="Calibri (MS) Bold"/>
                <a:sym typeface="Calibri (MS) Bold"/>
              </a:rPr>
              <a:t>Када смислите стратегију, поделите је у ћаскању. </a:t>
            </a:r>
          </a:p>
        </p:txBody>
      </p:sp>
      <p:grpSp>
        <p:nvGrpSpPr>
          <p:cNvPr id="3" name="Group 3"/>
          <p:cNvGrpSpPr>
            <a:grpSpLocks noChangeAspect="1"/>
          </p:cNvGrpSpPr>
          <p:nvPr/>
        </p:nvGrpSpPr>
        <p:grpSpPr>
          <a:xfrm>
            <a:off x="16482350" y="0"/>
            <a:ext cx="1354238" cy="1354238"/>
            <a:chOff x="0" y="0"/>
            <a:chExt cx="1805651" cy="1805651"/>
          </a:xfrm>
        </p:grpSpPr>
        <p:sp>
          <p:nvSpPr>
            <p:cNvPr id="4" name="Freeform 4"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5825" y="804978"/>
            <a:ext cx="16276350" cy="6951955"/>
          </a:xfrm>
          <a:prstGeom prst="rect">
            <a:avLst/>
          </a:prstGeom>
        </p:spPr>
        <p:txBody>
          <a:bodyPr lIns="0" tIns="0" rIns="0" bIns="0" rtlCol="0" anchor="t">
            <a:spAutoFit/>
          </a:bodyPr>
          <a:lstStyle/>
          <a:p>
            <a:pPr marL="0" lvl="0" indent="0" algn="l">
              <a:lnSpc>
                <a:spcPts val="5078"/>
              </a:lnSpc>
            </a:pPr>
            <a:r>
              <a:rPr lang="en-US" sz="4599" b="1">
                <a:solidFill>
                  <a:srgbClr val="00B050"/>
                </a:solidFill>
                <a:latin typeface="Arial Bold"/>
                <a:ea typeface="Arial Bold"/>
                <a:cs typeface="Arial Bold"/>
                <a:sym typeface="Arial Bold"/>
              </a:rPr>
              <a:t>Одговарање на академске потребе са емпатијом</a:t>
            </a:r>
          </a:p>
          <a:p>
            <a:pPr marL="990600" lvl="1" indent="-495300" algn="l">
              <a:lnSpc>
                <a:spcPts val="3312"/>
              </a:lnSpc>
              <a:buFont typeface="Arial"/>
              <a:buChar char="•"/>
            </a:pPr>
            <a:r>
              <a:rPr lang="en-US" sz="3000" b="1">
                <a:solidFill>
                  <a:srgbClr val="000000"/>
                </a:solidFill>
                <a:latin typeface="Calibri (MS) Bold"/>
                <a:ea typeface="Calibri (MS) Bold"/>
                <a:cs typeface="Calibri (MS) Bold"/>
                <a:sym typeface="Calibri (MS) Bold"/>
              </a:rPr>
              <a:t>Разумевање основних узрока: Пре него што се позабавите академским успехом, схватите да ли емоционални фактори утичу на учење.</a:t>
            </a:r>
          </a:p>
          <a:p>
            <a:pPr marL="990600" lvl="1" indent="-495300" algn="l">
              <a:lnSpc>
                <a:spcPts val="3312"/>
              </a:lnSpc>
              <a:buFont typeface="Arial"/>
              <a:buChar char="•"/>
            </a:pPr>
            <a:r>
              <a:rPr lang="en-US" sz="3000" b="1">
                <a:solidFill>
                  <a:srgbClr val="000000"/>
                </a:solidFill>
                <a:latin typeface="Calibri (MS) Bold"/>
                <a:ea typeface="Calibri (MS) Bold"/>
                <a:cs typeface="Calibri (MS) Bold"/>
                <a:sym typeface="Calibri (MS) Bold"/>
              </a:rPr>
              <a:t>Персонализовани приступ: Прилагодите свој одговор јединственој академској и емоционалној ситуацији ученика (нпр. „Хајде да смислимо план који вам одговара“).</a:t>
            </a:r>
          </a:p>
          <a:p>
            <a:pPr marL="990600" lvl="1" indent="-495300" algn="l">
              <a:lnSpc>
                <a:spcPts val="3312"/>
              </a:lnSpc>
              <a:buFont typeface="Arial"/>
              <a:buChar char="•"/>
            </a:pPr>
            <a:r>
              <a:rPr lang="en-US" sz="3000" b="1">
                <a:solidFill>
                  <a:srgbClr val="000000"/>
                </a:solidFill>
                <a:latin typeface="Calibri (MS) Bold"/>
                <a:ea typeface="Calibri (MS) Bold"/>
                <a:cs typeface="Calibri (MS) Bold"/>
                <a:sym typeface="Calibri (MS) Bold"/>
              </a:rPr>
              <a:t>Позитивно појачање: Фокусирајте се на снаге пре него што се позабавите областима побољшања, што повећава самопоуздање ученика.</a:t>
            </a:r>
          </a:p>
          <a:p>
            <a:pPr marL="990600" lvl="1" indent="-495300" algn="l">
              <a:lnSpc>
                <a:spcPts val="3312"/>
              </a:lnSpc>
              <a:buFont typeface="Arial"/>
              <a:buChar char="•"/>
            </a:pPr>
            <a:r>
              <a:rPr lang="en-US" sz="3000" b="1">
                <a:solidFill>
                  <a:srgbClr val="000000"/>
                </a:solidFill>
                <a:latin typeface="Calibri (MS) Bold"/>
                <a:ea typeface="Calibri (MS) Bold"/>
                <a:cs typeface="Calibri (MS) Bold"/>
                <a:sym typeface="Calibri (MS) Bold"/>
              </a:rPr>
              <a:t>Заједничко решавање проблема: Радите са ученицима како бисте пронашли решења која задовољавају и емоционалне и академске потребе (нпр. „Како мислите да можемо заједно да решимо овај задатак?“).</a:t>
            </a:r>
          </a:p>
          <a:p>
            <a:pPr marL="990600" lvl="1" indent="-495300" algn="l">
              <a:lnSpc>
                <a:spcPts val="3312"/>
              </a:lnSpc>
              <a:buFont typeface="Arial"/>
              <a:buChar char="•"/>
            </a:pPr>
            <a:r>
              <a:rPr lang="en-US" sz="3000" b="1">
                <a:solidFill>
                  <a:srgbClr val="000000"/>
                </a:solidFill>
                <a:latin typeface="Calibri (MS) Bold"/>
                <a:ea typeface="Calibri (MS) Bold"/>
                <a:cs typeface="Calibri (MS) Bold"/>
                <a:sym typeface="Calibri (MS) Bold"/>
              </a:rPr>
              <a:t>Праћење: Редовно проверавајте са ученицима како бисте осигурали континуирану подршку и напредак.</a:t>
            </a:r>
          </a:p>
          <a:p>
            <a:pPr marL="990600" lvl="1" indent="-495300" algn="l">
              <a:lnSpc>
                <a:spcPts val="3312"/>
              </a:lnSpc>
            </a:pPr>
            <a:r>
              <a:rPr lang="en-US" sz="3000" b="1">
                <a:solidFill>
                  <a:srgbClr val="000000"/>
                </a:solidFill>
                <a:latin typeface="Calibri (MS) Bold"/>
                <a:ea typeface="Calibri (MS) Bold"/>
                <a:cs typeface="Calibri (MS) Bold"/>
                <a:sym typeface="Calibri (MS) Bold"/>
              </a:rPr>
              <a:t>Активност: Групна брејнсторминг (5 мин)</a:t>
            </a:r>
          </a:p>
          <a:p>
            <a:pPr marL="990600" lvl="1" indent="-495300" algn="l">
              <a:lnSpc>
                <a:spcPts val="3312"/>
              </a:lnSpc>
              <a:buFont typeface="Arial"/>
              <a:buChar char="•"/>
            </a:pPr>
            <a:r>
              <a:rPr lang="en-US" sz="3000" b="1">
                <a:solidFill>
                  <a:srgbClr val="000000"/>
                </a:solidFill>
                <a:latin typeface="Calibri (MS) Bold"/>
                <a:ea typeface="Calibri (MS) Bold"/>
                <a:cs typeface="Calibri (MS) Bold"/>
                <a:sym typeface="Calibri (MS) Bold"/>
              </a:rPr>
              <a:t>Поделите се у мање групе и размотрите стратегије за емпатичну подршку ученику који не успева у школовању због личних изазова.</a:t>
            </a:r>
          </a:p>
          <a:p>
            <a:pPr marL="990600" lvl="1" indent="-495300" algn="l">
              <a:lnSpc>
                <a:spcPts val="3312"/>
              </a:lnSpc>
              <a:buFont typeface="Arial"/>
              <a:buChar char="•"/>
            </a:pPr>
            <a:r>
              <a:rPr lang="en-US" sz="3000" b="1">
                <a:solidFill>
                  <a:srgbClr val="000000"/>
                </a:solidFill>
                <a:latin typeface="Calibri (MS) Bold"/>
                <a:ea typeface="Calibri (MS) Bold"/>
                <a:cs typeface="Calibri (MS) Bold"/>
                <a:sym typeface="Calibri (MS) Bold"/>
              </a:rPr>
              <a:t>Поделите идеје своје групе у ћаскању.</a:t>
            </a:r>
          </a:p>
        </p:txBody>
      </p:sp>
      <p:grpSp>
        <p:nvGrpSpPr>
          <p:cNvPr id="3" name="Group 3"/>
          <p:cNvGrpSpPr>
            <a:grpSpLocks noChangeAspect="1"/>
          </p:cNvGrpSpPr>
          <p:nvPr/>
        </p:nvGrpSpPr>
        <p:grpSpPr>
          <a:xfrm>
            <a:off x="16482350" y="0"/>
            <a:ext cx="1354238" cy="1354238"/>
            <a:chOff x="0" y="0"/>
            <a:chExt cx="1805651" cy="1805651"/>
          </a:xfrm>
        </p:grpSpPr>
        <p:sp>
          <p:nvSpPr>
            <p:cNvPr id="4" name="Freeform 4"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5825" y="700203"/>
            <a:ext cx="16276350" cy="804803"/>
          </a:xfrm>
          <a:prstGeom prst="rect">
            <a:avLst/>
          </a:prstGeom>
        </p:spPr>
        <p:txBody>
          <a:bodyPr lIns="0" tIns="0" rIns="0" bIns="0" rtlCol="0" anchor="t">
            <a:spAutoFit/>
          </a:bodyPr>
          <a:lstStyle/>
          <a:p>
            <a:pPr marL="0" lvl="0" indent="0" algn="l">
              <a:lnSpc>
                <a:spcPts val="6534"/>
              </a:lnSpc>
            </a:pPr>
            <a:r>
              <a:rPr lang="en-US" sz="4725" b="1">
                <a:solidFill>
                  <a:srgbClr val="00B050"/>
                </a:solidFill>
                <a:latin typeface="Lato Bold"/>
                <a:ea typeface="Lato Bold"/>
                <a:cs typeface="Lato Bold"/>
                <a:sym typeface="Lato Bold"/>
              </a:rPr>
              <a:t>Теорија вишеструких интелигенција Хауарда Гарднера</a:t>
            </a:r>
          </a:p>
        </p:txBody>
      </p:sp>
      <p:grpSp>
        <p:nvGrpSpPr>
          <p:cNvPr id="3" name="Group 3"/>
          <p:cNvGrpSpPr>
            <a:grpSpLocks noChangeAspect="1"/>
          </p:cNvGrpSpPr>
          <p:nvPr/>
        </p:nvGrpSpPr>
        <p:grpSpPr>
          <a:xfrm>
            <a:off x="16933762" y="23084"/>
            <a:ext cx="1354238" cy="1354238"/>
            <a:chOff x="0" y="0"/>
            <a:chExt cx="1805651" cy="1805651"/>
          </a:xfrm>
        </p:grpSpPr>
        <p:sp>
          <p:nvSpPr>
            <p:cNvPr id="4" name="Freeform 4"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5" name="Group 5"/>
          <p:cNvGrpSpPr>
            <a:grpSpLocks noChangeAspect="1"/>
          </p:cNvGrpSpPr>
          <p:nvPr/>
        </p:nvGrpSpPr>
        <p:grpSpPr>
          <a:xfrm>
            <a:off x="2705950" y="1990300"/>
            <a:ext cx="10909852" cy="8296702"/>
            <a:chOff x="0" y="0"/>
            <a:chExt cx="14546469" cy="11062269"/>
          </a:xfrm>
        </p:grpSpPr>
        <p:sp>
          <p:nvSpPr>
            <p:cNvPr id="6" name="Freeform 6"/>
            <p:cNvSpPr/>
            <p:nvPr/>
          </p:nvSpPr>
          <p:spPr>
            <a:xfrm>
              <a:off x="0" y="0"/>
              <a:ext cx="14546453" cy="11062208"/>
            </a:xfrm>
            <a:custGeom>
              <a:avLst/>
              <a:gdLst/>
              <a:ahLst/>
              <a:cxnLst/>
              <a:rect l="l" t="t" r="r" b="b"/>
              <a:pathLst>
                <a:path w="14546453" h="11062208">
                  <a:moveTo>
                    <a:pt x="0" y="0"/>
                  </a:moveTo>
                  <a:lnTo>
                    <a:pt x="14546453" y="0"/>
                  </a:lnTo>
                  <a:lnTo>
                    <a:pt x="14546453" y="11062208"/>
                  </a:lnTo>
                  <a:lnTo>
                    <a:pt x="0" y="11062208"/>
                  </a:lnTo>
                  <a:lnTo>
                    <a:pt x="0" y="0"/>
                  </a:lnTo>
                  <a:close/>
                </a:path>
              </a:pathLst>
            </a:custGeom>
            <a:blipFill>
              <a:blip r:embed="rId4"/>
              <a:stretch>
                <a:fillRect/>
              </a:stretch>
            </a:bli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3416" y="1116862"/>
            <a:ext cx="17041200" cy="3079200"/>
            <a:chOff x="0" y="0"/>
            <a:chExt cx="22721600" cy="4105600"/>
          </a:xfrm>
        </p:grpSpPr>
        <p:sp>
          <p:nvSpPr>
            <p:cNvPr id="3" name="Freeform 3"/>
            <p:cNvSpPr/>
            <p:nvPr/>
          </p:nvSpPr>
          <p:spPr>
            <a:xfrm>
              <a:off x="0" y="0"/>
              <a:ext cx="22721601" cy="4105600"/>
            </a:xfrm>
            <a:custGeom>
              <a:avLst/>
              <a:gdLst/>
              <a:ahLst/>
              <a:cxnLst/>
              <a:rect l="l" t="t" r="r" b="b"/>
              <a:pathLst>
                <a:path w="22721601" h="4105600">
                  <a:moveTo>
                    <a:pt x="0" y="0"/>
                  </a:moveTo>
                  <a:lnTo>
                    <a:pt x="22721601" y="0"/>
                  </a:lnTo>
                  <a:lnTo>
                    <a:pt x="22721601" y="4105600"/>
                  </a:lnTo>
                  <a:lnTo>
                    <a:pt x="0" y="4105600"/>
                  </a:lnTo>
                  <a:close/>
                </a:path>
              </a:pathLst>
            </a:custGeom>
            <a:solidFill>
              <a:srgbClr val="000000">
                <a:alpha val="0"/>
              </a:srgbClr>
            </a:solidFill>
          </p:spPr>
        </p:sp>
        <p:sp>
          <p:nvSpPr>
            <p:cNvPr id="4" name="TextBox 4"/>
            <p:cNvSpPr txBox="1"/>
            <p:nvPr/>
          </p:nvSpPr>
          <p:spPr>
            <a:xfrm>
              <a:off x="0" y="-171450"/>
              <a:ext cx="22721600" cy="4277050"/>
            </a:xfrm>
            <a:prstGeom prst="rect">
              <a:avLst/>
            </a:prstGeom>
          </p:spPr>
          <p:txBody>
            <a:bodyPr lIns="0" tIns="0" rIns="0" bIns="0" rtlCol="0" anchor="ctr"/>
            <a:lstStyle/>
            <a:p>
              <a:pPr marL="0" lvl="0" indent="0" algn="ctr">
                <a:lnSpc>
                  <a:spcPts val="6733"/>
                </a:lnSpc>
              </a:pPr>
              <a:r>
                <a:rPr lang="en-US" sz="5199" b="1">
                  <a:solidFill>
                    <a:srgbClr val="339966"/>
                  </a:solidFill>
                  <a:latin typeface="Calibri (MS) Bold"/>
                  <a:ea typeface="Calibri (MS) Bold"/>
                  <a:cs typeface="Calibri (MS) Bold"/>
                  <a:sym typeface="Calibri (MS) Bold"/>
                </a:rPr>
                <a:t>3. Технике активног слушања за едукаторе</a:t>
              </a:r>
            </a:p>
          </p:txBody>
        </p:sp>
      </p:grpSp>
      <p:grpSp>
        <p:nvGrpSpPr>
          <p:cNvPr id="5" name="Group 5"/>
          <p:cNvGrpSpPr>
            <a:grpSpLocks noChangeAspect="1"/>
          </p:cNvGrpSpPr>
          <p:nvPr/>
        </p:nvGrpSpPr>
        <p:grpSpPr>
          <a:xfrm>
            <a:off x="16482350" y="0"/>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7" name="Group 7"/>
          <p:cNvGrpSpPr>
            <a:grpSpLocks noChangeAspect="1"/>
          </p:cNvGrpSpPr>
          <p:nvPr/>
        </p:nvGrpSpPr>
        <p:grpSpPr>
          <a:xfrm>
            <a:off x="6403326" y="3876662"/>
            <a:ext cx="5481338" cy="5481338"/>
            <a:chOff x="0" y="0"/>
            <a:chExt cx="7308451" cy="7308451"/>
          </a:xfrm>
        </p:grpSpPr>
        <p:sp>
          <p:nvSpPr>
            <p:cNvPr id="8" name="Freeform 8"/>
            <p:cNvSpPr/>
            <p:nvPr/>
          </p:nvSpPr>
          <p:spPr>
            <a:xfrm>
              <a:off x="0" y="0"/>
              <a:ext cx="7308469" cy="7308469"/>
            </a:xfrm>
            <a:custGeom>
              <a:avLst/>
              <a:gdLst/>
              <a:ahLst/>
              <a:cxnLst/>
              <a:rect l="l" t="t" r="r" b="b"/>
              <a:pathLst>
                <a:path w="7308469" h="7308469">
                  <a:moveTo>
                    <a:pt x="0" y="0"/>
                  </a:moveTo>
                  <a:lnTo>
                    <a:pt x="7308469" y="0"/>
                  </a:lnTo>
                  <a:lnTo>
                    <a:pt x="7308469" y="7308469"/>
                  </a:lnTo>
                  <a:lnTo>
                    <a:pt x="0" y="7308469"/>
                  </a:lnTo>
                  <a:lnTo>
                    <a:pt x="0" y="0"/>
                  </a:lnTo>
                  <a:close/>
                </a:path>
              </a:pathLst>
            </a:custGeom>
            <a:blipFill>
              <a:blip r:embed="rId4"/>
              <a:stretch>
                <a:fillRect/>
              </a:stretch>
            </a:blip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23825"/>
              <a:ext cx="21945600" cy="2410225"/>
            </a:xfrm>
            <a:prstGeom prst="rect">
              <a:avLst/>
            </a:prstGeom>
          </p:spPr>
          <p:txBody>
            <a:bodyPr lIns="0" tIns="0" rIns="0" bIns="0" rtlCol="0" anchor="ctr"/>
            <a:lstStyle/>
            <a:p>
              <a:pPr marL="0" lvl="0" indent="0" algn="l">
                <a:lnSpc>
                  <a:spcPts val="5179"/>
                </a:lnSpc>
              </a:pPr>
              <a:r>
                <a:rPr lang="en-US" sz="3999" b="1">
                  <a:solidFill>
                    <a:srgbClr val="339966"/>
                  </a:solidFill>
                  <a:latin typeface="Calibri (MS) Bold"/>
                  <a:ea typeface="Calibri (MS) Bold"/>
                  <a:cs typeface="Calibri (MS) Bold"/>
                  <a:sym typeface="Calibri (MS) Bold"/>
                </a:rPr>
                <a:t>ТЕМА 2. Технике активног слушања за едукаторе</a:t>
              </a:r>
            </a:p>
          </p:txBody>
        </p:sp>
      </p:grpSp>
      <p:grpSp>
        <p:nvGrpSpPr>
          <p:cNvPr id="5" name="Group 5"/>
          <p:cNvGrpSpPr>
            <a:grpSpLocks noChangeAspect="1"/>
          </p:cNvGrpSpPr>
          <p:nvPr/>
        </p:nvGrpSpPr>
        <p:grpSpPr>
          <a:xfrm>
            <a:off x="16933762" y="0"/>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
        <p:nvSpPr>
          <p:cNvPr id="7" name="TextBox 7"/>
          <p:cNvSpPr txBox="1"/>
          <p:nvPr/>
        </p:nvSpPr>
        <p:spPr>
          <a:xfrm>
            <a:off x="1099955" y="1737974"/>
            <a:ext cx="16276350" cy="3698689"/>
          </a:xfrm>
          <a:prstGeom prst="rect">
            <a:avLst/>
          </a:prstGeom>
        </p:spPr>
        <p:txBody>
          <a:bodyPr lIns="0" tIns="0" rIns="0" bIns="0" rtlCol="0" anchor="t">
            <a:spAutoFit/>
          </a:bodyPr>
          <a:lstStyle/>
          <a:p>
            <a:pPr marL="0" lvl="0" indent="0" algn="l">
              <a:lnSpc>
                <a:spcPts val="4661"/>
              </a:lnSpc>
            </a:pPr>
            <a:endParaRPr/>
          </a:p>
          <a:p>
            <a:pPr marL="0" lvl="0" indent="0" algn="l">
              <a:lnSpc>
                <a:spcPts val="4920"/>
              </a:lnSpc>
            </a:pPr>
            <a:r>
              <a:rPr lang="en-US" sz="3800" b="1">
                <a:solidFill>
                  <a:srgbClr val="000000"/>
                </a:solidFill>
                <a:latin typeface="Calibri (MS) Bold"/>
                <a:ea typeface="Calibri (MS) Bold"/>
                <a:cs typeface="Calibri (MS) Bold"/>
                <a:sym typeface="Calibri (MS) Bold"/>
              </a:rPr>
              <a:t>Активност: </a:t>
            </a:r>
          </a:p>
          <a:p>
            <a:pPr marL="1132842" lvl="1" indent="-566421" algn="l">
              <a:lnSpc>
                <a:spcPts val="4920"/>
              </a:lnSpc>
              <a:buFont typeface="Arial"/>
              <a:buChar char="•"/>
            </a:pPr>
            <a:r>
              <a:rPr lang="en-US" sz="3800" b="1">
                <a:solidFill>
                  <a:srgbClr val="000000"/>
                </a:solidFill>
                <a:latin typeface="Calibri (MS) Bold"/>
                <a:ea typeface="Calibri (MS) Bold"/>
                <a:cs typeface="Calibri (MS) Bold"/>
                <a:sym typeface="Calibri (MS) Bold"/>
              </a:rPr>
              <a:t>Питање: „Какав је осећај када вас неко заиста слуша? Како то утиче на вашу спремност да комуницирате?“</a:t>
            </a:r>
          </a:p>
          <a:p>
            <a:pPr marL="1132842" lvl="1" indent="-566421" algn="l">
              <a:lnSpc>
                <a:spcPts val="4920"/>
              </a:lnSpc>
              <a:buFont typeface="Arial"/>
              <a:buChar char="•"/>
            </a:pPr>
            <a:r>
              <a:rPr lang="en-US" sz="3800" b="1">
                <a:solidFill>
                  <a:srgbClr val="000000"/>
                </a:solidFill>
                <a:latin typeface="Calibri (MS) Bold"/>
                <a:ea typeface="Calibri (MS) Bold"/>
                <a:cs typeface="Calibri (MS) Bold"/>
                <a:sym typeface="Calibri (MS) Bold"/>
              </a:rPr>
              <a:t>Парови дискутују, а затим деле одговоре са групом.</a:t>
            </a:r>
          </a:p>
          <a:p>
            <a:pPr marL="1132842" lvl="1" indent="-566421" algn="l">
              <a:lnSpc>
                <a:spcPts val="4920"/>
              </a:lnSpc>
              <a:buFont typeface="Arial"/>
              <a:buChar char="•"/>
            </a:pPr>
            <a:r>
              <a:rPr lang="en-US" sz="3800" b="1">
                <a:solidFill>
                  <a:srgbClr val="000000"/>
                </a:solidFill>
                <a:latin typeface="Calibri (MS) Bold"/>
                <a:ea typeface="Calibri (MS) Bold"/>
                <a:cs typeface="Calibri (MS) Bold"/>
                <a:sym typeface="Calibri (MS) Bold"/>
              </a:rPr>
              <a:t>Напишите кључна осећања (нпр. цењен, поштован, чувен) на табли.</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38100"/>
              <a:ext cx="21945600" cy="2324500"/>
            </a:xfrm>
            <a:prstGeom prst="rect">
              <a:avLst/>
            </a:prstGeom>
          </p:spPr>
          <p:txBody>
            <a:bodyPr lIns="0" tIns="0" rIns="0" bIns="0" rtlCol="0" anchor="ctr"/>
            <a:lstStyle/>
            <a:p>
              <a:pPr marL="0" lvl="0" indent="0" algn="l">
                <a:lnSpc>
                  <a:spcPts val="4661"/>
                </a:lnSpc>
              </a:pPr>
              <a:r>
                <a:rPr lang="en-US" sz="3600" b="1">
                  <a:solidFill>
                    <a:srgbClr val="339966"/>
                  </a:solidFill>
                  <a:latin typeface="Lato Bold"/>
                  <a:ea typeface="Lato Bold"/>
                  <a:cs typeface="Lato Bold"/>
                  <a:sym typeface="Lato Bold"/>
                </a:rPr>
                <a:t>Шта је активно слушање</a:t>
              </a:r>
            </a:p>
          </p:txBody>
        </p:sp>
      </p:grpSp>
      <p:grpSp>
        <p:nvGrpSpPr>
          <p:cNvPr id="5" name="Group 5"/>
          <p:cNvGrpSpPr>
            <a:grpSpLocks noChangeAspect="1"/>
          </p:cNvGrpSpPr>
          <p:nvPr/>
        </p:nvGrpSpPr>
        <p:grpSpPr>
          <a:xfrm>
            <a:off x="16933762" y="0"/>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
        <p:nvSpPr>
          <p:cNvPr id="7" name="TextBox 7"/>
          <p:cNvSpPr txBox="1"/>
          <p:nvPr/>
        </p:nvSpPr>
        <p:spPr>
          <a:xfrm>
            <a:off x="1422075" y="2151500"/>
            <a:ext cx="13356750" cy="2781300"/>
          </a:xfrm>
          <a:prstGeom prst="rect">
            <a:avLst/>
          </a:prstGeom>
        </p:spPr>
        <p:txBody>
          <a:bodyPr lIns="0" tIns="0" rIns="0" bIns="0" rtlCol="0" anchor="t">
            <a:spAutoFit/>
          </a:bodyPr>
          <a:lstStyle/>
          <a:p>
            <a:pPr marL="0" lvl="0" indent="0" algn="l">
              <a:lnSpc>
                <a:spcPts val="4320"/>
              </a:lnSpc>
            </a:pPr>
            <a:r>
              <a:rPr lang="en-US" sz="3600">
                <a:solidFill>
                  <a:srgbClr val="595959"/>
                </a:solidFill>
                <a:latin typeface="Calibri (MS)"/>
                <a:ea typeface="Calibri (MS)"/>
                <a:cs typeface="Calibri (MS)"/>
                <a:sym typeface="Calibri (MS)"/>
              </a:rPr>
              <a:t>Активно слушање је комуникацијска пракса у којој се појединац намерно и аутентично концентрише на другу особу како би изразио искрено интересовање. У активном слушању, слушалац оставља по страни било какве судове како би се истински фокусирао на оно што друга особа има да каже.</a:t>
            </a:r>
          </a:p>
        </p:txBody>
      </p:sp>
      <p:grpSp>
        <p:nvGrpSpPr>
          <p:cNvPr id="8" name="Group 8"/>
          <p:cNvGrpSpPr>
            <a:grpSpLocks noChangeAspect="1"/>
          </p:cNvGrpSpPr>
          <p:nvPr/>
        </p:nvGrpSpPr>
        <p:grpSpPr>
          <a:xfrm>
            <a:off x="13230200" y="5402550"/>
            <a:ext cx="4884452" cy="4884452"/>
            <a:chOff x="0" y="0"/>
            <a:chExt cx="6512603" cy="6512603"/>
          </a:xfrm>
        </p:grpSpPr>
        <p:sp>
          <p:nvSpPr>
            <p:cNvPr id="9" name="Freeform 9"/>
            <p:cNvSpPr/>
            <p:nvPr/>
          </p:nvSpPr>
          <p:spPr>
            <a:xfrm>
              <a:off x="0" y="0"/>
              <a:ext cx="6512560" cy="6512560"/>
            </a:xfrm>
            <a:custGeom>
              <a:avLst/>
              <a:gdLst/>
              <a:ahLst/>
              <a:cxnLst/>
              <a:rect l="l" t="t" r="r" b="b"/>
              <a:pathLst>
                <a:path w="6512560" h="6512560">
                  <a:moveTo>
                    <a:pt x="0" y="0"/>
                  </a:moveTo>
                  <a:lnTo>
                    <a:pt x="6512560" y="0"/>
                  </a:lnTo>
                  <a:lnTo>
                    <a:pt x="6512560" y="6512560"/>
                  </a:lnTo>
                  <a:lnTo>
                    <a:pt x="0" y="6512560"/>
                  </a:lnTo>
                  <a:lnTo>
                    <a:pt x="0" y="0"/>
                  </a:lnTo>
                  <a:close/>
                </a:path>
              </a:pathLst>
            </a:custGeom>
            <a:blipFill>
              <a:blip r:embed="rId4"/>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4740" y="411956"/>
            <a:ext cx="16418858" cy="3299432"/>
            <a:chOff x="0" y="0"/>
            <a:chExt cx="21891811" cy="4399243"/>
          </a:xfrm>
        </p:grpSpPr>
        <p:sp>
          <p:nvSpPr>
            <p:cNvPr id="3" name="Freeform 3"/>
            <p:cNvSpPr/>
            <p:nvPr/>
          </p:nvSpPr>
          <p:spPr>
            <a:xfrm>
              <a:off x="0" y="0"/>
              <a:ext cx="21891811" cy="4399243"/>
            </a:xfrm>
            <a:custGeom>
              <a:avLst/>
              <a:gdLst/>
              <a:ahLst/>
              <a:cxnLst/>
              <a:rect l="l" t="t" r="r" b="b"/>
              <a:pathLst>
                <a:path w="21891811" h="4399243">
                  <a:moveTo>
                    <a:pt x="0" y="0"/>
                  </a:moveTo>
                  <a:lnTo>
                    <a:pt x="21891811" y="0"/>
                  </a:lnTo>
                  <a:lnTo>
                    <a:pt x="21891811" y="4399243"/>
                  </a:lnTo>
                  <a:lnTo>
                    <a:pt x="0" y="4399243"/>
                  </a:lnTo>
                  <a:close/>
                </a:path>
              </a:pathLst>
            </a:custGeom>
            <a:solidFill>
              <a:srgbClr val="000000">
                <a:alpha val="0"/>
              </a:srgbClr>
            </a:solidFill>
          </p:spPr>
        </p:sp>
        <p:sp>
          <p:nvSpPr>
            <p:cNvPr id="4" name="TextBox 4"/>
            <p:cNvSpPr txBox="1"/>
            <p:nvPr/>
          </p:nvSpPr>
          <p:spPr>
            <a:xfrm>
              <a:off x="0" y="-114300"/>
              <a:ext cx="21891811" cy="4513543"/>
            </a:xfrm>
            <a:prstGeom prst="rect">
              <a:avLst/>
            </a:prstGeom>
          </p:spPr>
          <p:txBody>
            <a:bodyPr lIns="0" tIns="0" rIns="0" bIns="0" rtlCol="0" anchor="ctr"/>
            <a:lstStyle/>
            <a:p>
              <a:pPr marL="0" lvl="0" indent="0" algn="l">
                <a:lnSpc>
                  <a:spcPts val="6720"/>
                </a:lnSpc>
              </a:pPr>
              <a:r>
                <a:rPr lang="en-US" sz="5600" b="1" dirty="0" err="1">
                  <a:solidFill>
                    <a:srgbClr val="339966"/>
                  </a:solidFill>
                  <a:latin typeface="Calibri (MS) Bold"/>
                  <a:ea typeface="Calibri (MS) Bold"/>
                  <a:cs typeface="Calibri (MS) Bold"/>
                  <a:sym typeface="Calibri (MS) Bold"/>
                </a:rPr>
                <a:t>Дискусија</a:t>
              </a:r>
              <a:r>
                <a:rPr lang="en-US" sz="5600" b="1" dirty="0">
                  <a:solidFill>
                    <a:srgbClr val="339966"/>
                  </a:solidFill>
                  <a:latin typeface="Calibri (MS) Bold"/>
                  <a:ea typeface="Calibri (MS) Bold"/>
                  <a:cs typeface="Calibri (MS) Bold"/>
                  <a:sym typeface="Calibri (MS) Bold"/>
                </a:rPr>
                <a:t> </a:t>
              </a:r>
              <a:r>
                <a:rPr lang="sr-Cyrl-RS" sz="5600" b="1" dirty="0" smtClean="0">
                  <a:solidFill>
                    <a:srgbClr val="339966"/>
                  </a:solidFill>
                  <a:latin typeface="Calibri (MS) Bold"/>
                  <a:ea typeface="Calibri (MS) Bold"/>
                  <a:cs typeface="Calibri (MS) Bold"/>
                  <a:sym typeface="Calibri (MS) Bold"/>
                </a:rPr>
                <a:t>за</a:t>
              </a:r>
              <a:r>
                <a:rPr lang="en-US" sz="5600" b="1" dirty="0" smtClean="0">
                  <a:solidFill>
                    <a:srgbClr val="339966"/>
                  </a:solidFill>
                  <a:latin typeface="Calibri (MS) Bold"/>
                  <a:ea typeface="Calibri (MS) Bold"/>
                  <a:cs typeface="Calibri (MS) Bold"/>
                  <a:sym typeface="Calibri (MS) Bold"/>
                </a:rPr>
                <a:t> </a:t>
              </a:r>
              <a:r>
                <a:rPr lang="en-US" sz="5600" b="1" dirty="0" err="1" smtClean="0">
                  <a:solidFill>
                    <a:srgbClr val="339966"/>
                  </a:solidFill>
                  <a:latin typeface="Calibri (MS) Bold"/>
                  <a:ea typeface="Calibri (MS) Bold"/>
                  <a:cs typeface="Calibri (MS) Bold"/>
                  <a:sym typeface="Calibri (MS) Bold"/>
                </a:rPr>
                <a:t>пробија</a:t>
              </a:r>
              <a:r>
                <a:rPr lang="sr-Cyrl-RS" sz="5600" b="1" dirty="0" smtClean="0">
                  <a:solidFill>
                    <a:srgbClr val="339966"/>
                  </a:solidFill>
                  <a:latin typeface="Calibri (MS) Bold"/>
                  <a:ea typeface="Calibri (MS) Bold"/>
                  <a:cs typeface="Calibri (MS) Bold"/>
                  <a:sym typeface="Calibri (MS) Bold"/>
                </a:rPr>
                <a:t>ње</a:t>
              </a:r>
              <a:r>
                <a:rPr lang="en-US" sz="5600" b="1" dirty="0" smtClean="0">
                  <a:solidFill>
                    <a:srgbClr val="339966"/>
                  </a:solidFill>
                  <a:latin typeface="Calibri (MS) Bold"/>
                  <a:ea typeface="Calibri (MS) Bold"/>
                  <a:cs typeface="Calibri (MS) Bold"/>
                  <a:sym typeface="Calibri (MS) Bold"/>
                </a:rPr>
                <a:t> </a:t>
              </a:r>
              <a:r>
                <a:rPr lang="en-US" sz="5600" b="1" dirty="0" err="1">
                  <a:solidFill>
                    <a:srgbClr val="339966"/>
                  </a:solidFill>
                  <a:latin typeface="Calibri (MS) Bold"/>
                  <a:ea typeface="Calibri (MS) Bold"/>
                  <a:cs typeface="Calibri (MS) Bold"/>
                  <a:sym typeface="Calibri (MS) Bold"/>
                </a:rPr>
                <a:t>леда</a:t>
              </a:r>
              <a:endParaRPr lang="en-US" sz="5600" b="1" dirty="0">
                <a:solidFill>
                  <a:srgbClr val="339966"/>
                </a:solidFill>
                <a:latin typeface="Calibri (MS) Bold"/>
                <a:ea typeface="Calibri (MS) Bold"/>
                <a:cs typeface="Calibri (MS) Bold"/>
                <a:sym typeface="Calibri (MS) Bold"/>
              </a:endParaRPr>
            </a:p>
          </p:txBody>
        </p:sp>
      </p:grpSp>
      <p:sp>
        <p:nvSpPr>
          <p:cNvPr id="5" name="TextBox 5"/>
          <p:cNvSpPr txBox="1"/>
          <p:nvPr/>
        </p:nvSpPr>
        <p:spPr>
          <a:xfrm>
            <a:off x="278049" y="2781300"/>
            <a:ext cx="15022139" cy="2592949"/>
          </a:xfrm>
          <a:prstGeom prst="rect">
            <a:avLst/>
          </a:prstGeom>
        </p:spPr>
        <p:txBody>
          <a:bodyPr wrap="square" lIns="0" tIns="0" rIns="0" bIns="0" rtlCol="0" anchor="t">
            <a:spAutoFit/>
          </a:bodyPr>
          <a:lstStyle/>
          <a:p>
            <a:pPr marL="0" lvl="0" indent="0" algn="l">
              <a:lnSpc>
                <a:spcPts val="4661"/>
              </a:lnSpc>
            </a:pPr>
            <a:endParaRPr dirty="0"/>
          </a:p>
          <a:p>
            <a:pPr marL="990600" lvl="1" indent="-495300" algn="l">
              <a:lnSpc>
                <a:spcPts val="3884"/>
              </a:lnSpc>
              <a:buFont typeface="Arial"/>
              <a:buChar char="•"/>
            </a:pPr>
            <a:r>
              <a:rPr lang="en-US" sz="3000" dirty="0" err="1">
                <a:solidFill>
                  <a:srgbClr val="000000"/>
                </a:solidFill>
                <a:latin typeface="Calibri (MS)"/>
                <a:ea typeface="Calibri (MS)"/>
                <a:cs typeface="Calibri (MS)"/>
                <a:sym typeface="Calibri (MS)"/>
              </a:rPr>
              <a:t>Размислите</a:t>
            </a:r>
            <a:r>
              <a:rPr lang="en-US" sz="3000" dirty="0">
                <a:solidFill>
                  <a:srgbClr val="000000"/>
                </a:solidFill>
                <a:latin typeface="Calibri (MS)"/>
                <a:ea typeface="Calibri (MS)"/>
                <a:cs typeface="Calibri (MS)"/>
                <a:sym typeface="Calibri (MS)"/>
              </a:rPr>
              <a:t> о </a:t>
            </a:r>
            <a:r>
              <a:rPr lang="en-US" sz="3000" dirty="0" err="1">
                <a:solidFill>
                  <a:srgbClr val="000000"/>
                </a:solidFill>
                <a:latin typeface="Calibri (MS)"/>
                <a:ea typeface="Calibri (MS)"/>
                <a:cs typeface="Calibri (MS)"/>
                <a:sym typeface="Calibri (MS)"/>
              </a:rPr>
              <a:t>наставнику</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или</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ментору</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који</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је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ефикасно</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комуницирао</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Шта</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је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њихову</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комуникацију</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учинило</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позитивном</a:t>
            </a:r>
            <a:r>
              <a:rPr lang="en-US" sz="3000" dirty="0">
                <a:solidFill>
                  <a:srgbClr val="000000"/>
                </a:solidFill>
                <a:latin typeface="Calibri (MS)"/>
                <a:ea typeface="Calibri (MS)"/>
                <a:cs typeface="Calibri (MS)"/>
                <a:sym typeface="Calibri (MS)"/>
              </a:rPr>
              <a:t>?</a:t>
            </a:r>
          </a:p>
          <a:p>
            <a:pPr marL="990600" lvl="1" indent="-495300" algn="l">
              <a:lnSpc>
                <a:spcPts val="3884"/>
              </a:lnSpc>
              <a:buFont typeface="Arial"/>
              <a:buChar char="•"/>
            </a:pPr>
            <a:r>
              <a:rPr lang="en-US" sz="3000" dirty="0" err="1">
                <a:solidFill>
                  <a:srgbClr val="000000"/>
                </a:solidFill>
                <a:latin typeface="Calibri (MS)"/>
                <a:ea typeface="Calibri (MS)"/>
                <a:cs typeface="Calibri (MS)"/>
                <a:sym typeface="Calibri (MS)"/>
              </a:rPr>
              <a:t>Поделите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одговоре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наглас</a:t>
            </a:r>
            <a:r>
              <a:rPr lang="en-US" sz="3000" dirty="0">
                <a:solidFill>
                  <a:srgbClr val="000000"/>
                </a:solidFill>
                <a:latin typeface="Calibri (MS)"/>
                <a:ea typeface="Calibri (MS)"/>
                <a:cs typeface="Calibri (MS)"/>
                <a:sym typeface="Calibri (MS)"/>
              </a:rPr>
              <a:t> и </a:t>
            </a:r>
            <a:r>
              <a:rPr lang="en-US" sz="3000" dirty="0" err="1">
                <a:solidFill>
                  <a:srgbClr val="000000"/>
                </a:solidFill>
                <a:latin typeface="Calibri (MS)"/>
                <a:ea typeface="Calibri (MS)"/>
                <a:cs typeface="Calibri (MS)"/>
                <a:sym typeface="Calibri (MS)"/>
              </a:rPr>
              <a:t>напишите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кључне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особине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на</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табли</a:t>
            </a:r>
            <a:r>
              <a:rPr lang="en-US" sz="3000" dirty="0">
                <a:solidFill>
                  <a:srgbClr val="000000"/>
                </a:solidFill>
                <a:latin typeface="Calibri (MS)"/>
                <a:ea typeface="Calibri (MS)"/>
                <a:cs typeface="Calibri (MS)"/>
                <a:sym typeface="Calibri (MS)"/>
              </a:rPr>
              <a:t>.</a:t>
            </a:r>
          </a:p>
          <a:p>
            <a:pPr marL="990600" lvl="1" indent="-495300">
              <a:lnSpc>
                <a:spcPts val="3884"/>
              </a:lnSpc>
              <a:buFont typeface="Arial"/>
              <a:buChar char="•"/>
            </a:pPr>
            <a:r>
              <a:rPr lang="en-US" sz="3000" dirty="0">
                <a:solidFill>
                  <a:srgbClr val="000000"/>
                </a:solidFill>
                <a:latin typeface="Calibri (MS)"/>
                <a:ea typeface="Calibri (MS)"/>
                <a:cs typeface="Calibri (MS)"/>
                <a:sym typeface="Calibri (MS)"/>
              </a:rPr>
              <a:t>https://www.menti.com/alrw48rj7vpo?source=qr-page</a:t>
            </a:r>
            <a:endParaRPr lang="en-US" sz="3000" dirty="0">
              <a:solidFill>
                <a:srgbClr val="000000"/>
              </a:solidFill>
              <a:latin typeface="Calibri (MS)"/>
              <a:ea typeface="Calibri (MS)"/>
              <a:cs typeface="Calibri (MS)"/>
              <a:sym typeface="Calibri (MS)"/>
            </a:endParaRPr>
          </a:p>
        </p:txBody>
      </p:sp>
      <p:grpSp>
        <p:nvGrpSpPr>
          <p:cNvPr id="6" name="Group 6"/>
          <p:cNvGrpSpPr>
            <a:grpSpLocks noChangeAspect="1"/>
          </p:cNvGrpSpPr>
          <p:nvPr/>
        </p:nvGrpSpPr>
        <p:grpSpPr>
          <a:xfrm>
            <a:off x="16696882" y="376548"/>
            <a:ext cx="1353430" cy="1353430"/>
            <a:chOff x="0" y="0"/>
            <a:chExt cx="1804573" cy="1804573"/>
          </a:xfrm>
        </p:grpSpPr>
        <p:sp>
          <p:nvSpPr>
            <p:cNvPr id="7" name="Freeform 7"/>
            <p:cNvSpPr/>
            <p:nvPr/>
          </p:nvSpPr>
          <p:spPr>
            <a:xfrm>
              <a:off x="0" y="0"/>
              <a:ext cx="1804543" cy="1804543"/>
            </a:xfrm>
            <a:custGeom>
              <a:avLst/>
              <a:gdLst/>
              <a:ahLst/>
              <a:cxnLst/>
              <a:rect l="l" t="t" r="r" b="b"/>
              <a:pathLst>
                <a:path w="1804543" h="1804543">
                  <a:moveTo>
                    <a:pt x="0" y="0"/>
                  </a:moveTo>
                  <a:lnTo>
                    <a:pt x="1804543" y="0"/>
                  </a:lnTo>
                  <a:lnTo>
                    <a:pt x="1804543" y="1804543"/>
                  </a:lnTo>
                  <a:lnTo>
                    <a:pt x="0" y="1804543"/>
                  </a:lnTo>
                  <a:lnTo>
                    <a:pt x="0" y="0"/>
                  </a:lnTo>
                  <a:close/>
                </a:path>
              </a:pathLst>
            </a:custGeom>
            <a:blipFill>
              <a:blip r:embed="rId3"/>
              <a:stretch>
                <a:fillRect r="-1" b="-1"/>
              </a:stretch>
            </a:blipFill>
          </p:spPr>
        </p:sp>
      </p:grpSp>
      <p:grpSp>
        <p:nvGrpSpPr>
          <p:cNvPr id="8" name="Group 8"/>
          <p:cNvGrpSpPr>
            <a:grpSpLocks noChangeAspect="1"/>
          </p:cNvGrpSpPr>
          <p:nvPr/>
        </p:nvGrpSpPr>
        <p:grpSpPr>
          <a:xfrm>
            <a:off x="12022950" y="4381200"/>
            <a:ext cx="5698700" cy="5698700"/>
            <a:chOff x="0" y="0"/>
            <a:chExt cx="7598267" cy="7598267"/>
          </a:xfrm>
        </p:grpSpPr>
        <p:sp>
          <p:nvSpPr>
            <p:cNvPr id="9" name="Freeform 9"/>
            <p:cNvSpPr/>
            <p:nvPr/>
          </p:nvSpPr>
          <p:spPr>
            <a:xfrm>
              <a:off x="0" y="0"/>
              <a:ext cx="7598283" cy="7598283"/>
            </a:xfrm>
            <a:custGeom>
              <a:avLst/>
              <a:gdLst/>
              <a:ahLst/>
              <a:cxnLst/>
              <a:rect l="l" t="t" r="r" b="b"/>
              <a:pathLst>
                <a:path w="7598283" h="7598283">
                  <a:moveTo>
                    <a:pt x="0" y="0"/>
                  </a:moveTo>
                  <a:lnTo>
                    <a:pt x="7598283" y="0"/>
                  </a:lnTo>
                  <a:lnTo>
                    <a:pt x="7598283" y="7598283"/>
                  </a:lnTo>
                  <a:lnTo>
                    <a:pt x="0" y="7598283"/>
                  </a:lnTo>
                  <a:lnTo>
                    <a:pt x="0" y="0"/>
                  </a:lnTo>
                  <a:close/>
                </a:path>
              </a:pathLst>
            </a:custGeom>
            <a:blipFill>
              <a:blip r:embed="rId4"/>
              <a:stretch>
                <a:fillRect/>
              </a:stretch>
            </a:blip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57150"/>
              <a:ext cx="21945600" cy="2343550"/>
            </a:xfrm>
            <a:prstGeom prst="rect">
              <a:avLst/>
            </a:prstGeom>
          </p:spPr>
          <p:txBody>
            <a:bodyPr lIns="0" tIns="0" rIns="0" bIns="0" rtlCol="0" anchor="ctr"/>
            <a:lstStyle/>
            <a:p>
              <a:pPr marL="0" lvl="0" indent="0" algn="l">
                <a:lnSpc>
                  <a:spcPts val="4661"/>
                </a:lnSpc>
              </a:pPr>
              <a:r>
                <a:rPr lang="en-US" sz="3600" b="1">
                  <a:solidFill>
                    <a:srgbClr val="339966"/>
                  </a:solidFill>
                  <a:latin typeface="Arial Bold"/>
                  <a:ea typeface="Arial Bold"/>
                  <a:cs typeface="Arial Bold"/>
                  <a:sym typeface="Arial Bold"/>
                </a:rPr>
                <a:t>ЗАШТО ЈЕ АКТИВНО СЛУШАЊЕ ВАЖНО У УЧИОНИЦИ</a:t>
              </a:r>
            </a:p>
          </p:txBody>
        </p:sp>
      </p:grpSp>
      <p:grpSp>
        <p:nvGrpSpPr>
          <p:cNvPr id="5" name="Group 5"/>
          <p:cNvGrpSpPr>
            <a:grpSpLocks noChangeAspect="1"/>
          </p:cNvGrpSpPr>
          <p:nvPr/>
        </p:nvGrpSpPr>
        <p:grpSpPr>
          <a:xfrm>
            <a:off x="16933762" y="0"/>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
        <p:nvSpPr>
          <p:cNvPr id="7" name="TextBox 7"/>
          <p:cNvSpPr txBox="1"/>
          <p:nvPr/>
        </p:nvSpPr>
        <p:spPr>
          <a:xfrm>
            <a:off x="1167205" y="2276399"/>
            <a:ext cx="16276350" cy="4442079"/>
          </a:xfrm>
          <a:prstGeom prst="rect">
            <a:avLst/>
          </a:prstGeom>
        </p:spPr>
        <p:txBody>
          <a:bodyPr lIns="0" tIns="0" rIns="0" bIns="0" rtlCol="0" anchor="t">
            <a:spAutoFit/>
          </a:bodyPr>
          <a:lstStyle/>
          <a:p>
            <a:pPr marL="1097280" lvl="1" indent="-548640" algn="l">
              <a:lnSpc>
                <a:spcPts val="4967"/>
              </a:lnSpc>
              <a:buFont typeface="Arial"/>
              <a:buChar char="•"/>
            </a:pPr>
            <a:r>
              <a:rPr lang="en-US" sz="3600">
                <a:solidFill>
                  <a:srgbClr val="595959"/>
                </a:solidFill>
                <a:latin typeface="Calibri (MS)"/>
                <a:ea typeface="Calibri (MS)"/>
                <a:cs typeface="Calibri (MS)"/>
                <a:sym typeface="Calibri (MS)"/>
              </a:rPr>
              <a:t>Као едукатори, активно слушање може помоћи у стварању простора у којем ученици могу јасније размишљати о томе шта говоре и мисле.</a:t>
            </a:r>
          </a:p>
          <a:p>
            <a:pPr marL="1097280" lvl="1" indent="-548640" algn="l">
              <a:lnSpc>
                <a:spcPts val="4967"/>
              </a:lnSpc>
              <a:buFont typeface="Arial"/>
              <a:buChar char="•"/>
            </a:pPr>
            <a:r>
              <a:rPr lang="en-US" sz="3600">
                <a:solidFill>
                  <a:srgbClr val="595959"/>
                </a:solidFill>
                <a:latin typeface="Calibri (MS)"/>
                <a:ea typeface="Calibri (MS)"/>
                <a:cs typeface="Calibri (MS)"/>
                <a:sym typeface="Calibri (MS)"/>
              </a:rPr>
              <a:t>Активно слушање може бити моћно средство за успостављање бриге за све ученике и олакшавање студентске агенције, као и за подршку инклузивном наставном окружењу (Rogers, Lyon, &amp; Tausch, 2014).</a:t>
            </a:r>
          </a:p>
          <a:p>
            <a:pPr marL="1097280" lvl="1" indent="-548640" algn="l">
              <a:lnSpc>
                <a:spcPts val="4967"/>
              </a:lnSpc>
              <a:buFont typeface="Arial"/>
              <a:buChar char="•"/>
            </a:pPr>
            <a:r>
              <a:rPr lang="en-US" sz="3600">
                <a:solidFill>
                  <a:srgbClr val="595959"/>
                </a:solidFill>
                <a:latin typeface="Calibri (MS)"/>
                <a:ea typeface="Calibri (MS)"/>
                <a:cs typeface="Calibri (MS)"/>
                <a:sym typeface="Calibri (MS)"/>
              </a:rPr>
              <a:t>Активним слушањем ученика, наставници им показују да су њихове мисли и искуства важни. Такође промовишу равноправност у учионици.</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482350" y="0"/>
            <a:ext cx="1354238" cy="1354238"/>
            <a:chOff x="0" y="0"/>
            <a:chExt cx="1805651" cy="1805651"/>
          </a:xfrm>
        </p:grpSpPr>
        <p:sp>
          <p:nvSpPr>
            <p:cNvPr id="3" name="Freeform 3"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4" name="Group 4"/>
          <p:cNvGrpSpPr>
            <a:grpSpLocks noChangeAspect="1"/>
          </p:cNvGrpSpPr>
          <p:nvPr/>
        </p:nvGrpSpPr>
        <p:grpSpPr>
          <a:xfrm>
            <a:off x="2908300" y="-699950"/>
            <a:ext cx="11242450" cy="11242450"/>
            <a:chOff x="0" y="0"/>
            <a:chExt cx="14989933" cy="14989933"/>
          </a:xfrm>
        </p:grpSpPr>
        <p:sp>
          <p:nvSpPr>
            <p:cNvPr id="5" name="Freeform 5"/>
            <p:cNvSpPr/>
            <p:nvPr/>
          </p:nvSpPr>
          <p:spPr>
            <a:xfrm>
              <a:off x="0" y="0"/>
              <a:ext cx="14989938" cy="14989938"/>
            </a:xfrm>
            <a:custGeom>
              <a:avLst/>
              <a:gdLst/>
              <a:ahLst/>
              <a:cxnLst/>
              <a:rect l="l" t="t" r="r" b="b"/>
              <a:pathLst>
                <a:path w="14989938" h="14989938">
                  <a:moveTo>
                    <a:pt x="0" y="0"/>
                  </a:moveTo>
                  <a:lnTo>
                    <a:pt x="14989938" y="0"/>
                  </a:lnTo>
                  <a:lnTo>
                    <a:pt x="14989938" y="14989938"/>
                  </a:lnTo>
                  <a:lnTo>
                    <a:pt x="0" y="14989938"/>
                  </a:lnTo>
                  <a:lnTo>
                    <a:pt x="0" y="0"/>
                  </a:lnTo>
                  <a:close/>
                </a:path>
              </a:pathLst>
            </a:custGeom>
            <a:blipFill>
              <a:blip r:embed="rId4"/>
              <a:stretch>
                <a:fillRect/>
              </a:stretch>
            </a:blipFill>
          </p:spPr>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52400"/>
              <a:ext cx="21945600" cy="2438800"/>
            </a:xfrm>
            <a:prstGeom prst="rect">
              <a:avLst/>
            </a:prstGeom>
          </p:spPr>
          <p:txBody>
            <a:bodyPr lIns="0" tIns="0" rIns="0" bIns="0" rtlCol="0" anchor="ctr"/>
            <a:lstStyle/>
            <a:p>
              <a:pPr marL="0" lvl="0" indent="0" algn="l">
                <a:lnSpc>
                  <a:spcPts val="5795"/>
                </a:lnSpc>
              </a:pPr>
              <a:r>
                <a:rPr lang="en-US" sz="4200" b="1">
                  <a:solidFill>
                    <a:srgbClr val="339966"/>
                  </a:solidFill>
                  <a:latin typeface="Calibri (MS) Bold"/>
                  <a:ea typeface="Calibri (MS) Bold"/>
                  <a:cs typeface="Calibri (MS) Bold"/>
                  <a:sym typeface="Calibri (MS) Bold"/>
                </a:rPr>
                <a:t>Емпатично слушање</a:t>
              </a:r>
            </a:p>
          </p:txBody>
        </p:sp>
      </p:grpSp>
      <p:sp>
        <p:nvSpPr>
          <p:cNvPr id="5" name="TextBox 5"/>
          <p:cNvSpPr txBox="1"/>
          <p:nvPr/>
        </p:nvSpPr>
        <p:spPr>
          <a:xfrm>
            <a:off x="1490017" y="2640423"/>
            <a:ext cx="15792150" cy="3915918"/>
          </a:xfrm>
          <a:prstGeom prst="rect">
            <a:avLst/>
          </a:prstGeom>
        </p:spPr>
        <p:txBody>
          <a:bodyPr lIns="0" tIns="0" rIns="0" bIns="0" rtlCol="0" anchor="t">
            <a:spAutoFit/>
          </a:bodyPr>
          <a:lstStyle/>
          <a:p>
            <a:pPr marL="0" lvl="0" indent="0" algn="l">
              <a:lnSpc>
                <a:spcPts val="4967"/>
              </a:lnSpc>
            </a:pPr>
            <a:endParaRPr/>
          </a:p>
          <a:p>
            <a:pPr marL="0" lvl="0" indent="0" algn="l">
              <a:lnSpc>
                <a:spcPts val="5244"/>
              </a:lnSpc>
            </a:pPr>
            <a:r>
              <a:rPr lang="en-US" sz="3800">
                <a:solidFill>
                  <a:srgbClr val="555555"/>
                </a:solidFill>
                <a:latin typeface="Calibri (MS)"/>
                <a:ea typeface="Calibri (MS)"/>
                <a:cs typeface="Calibri (MS)"/>
                <a:sym typeface="Calibri (MS)"/>
              </a:rPr>
              <a:t>Разумевање како се неко осећа почиње слушањем, али такође захтева да погледате даље од речи које изговарају и да идентификујете емоције које изражавају. Ово је познато као емпатично слушање. Емпатично слушање захтева да пратимо особу у њеним тренуцима туге, патње, самоспознаје, изазова или радости.</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85725"/>
              <a:ext cx="21945600" cy="2372125"/>
            </a:xfrm>
            <a:prstGeom prst="rect">
              <a:avLst/>
            </a:prstGeom>
          </p:spPr>
          <p:txBody>
            <a:bodyPr lIns="0" tIns="0" rIns="0" bIns="0" rtlCol="0" anchor="ctr"/>
            <a:lstStyle/>
            <a:p>
              <a:pPr marL="0" lvl="0" indent="0" algn="ctr">
                <a:lnSpc>
                  <a:spcPts val="5759"/>
                </a:lnSpc>
              </a:pPr>
              <a:r>
                <a:rPr lang="en-US" sz="4800" b="1">
                  <a:solidFill>
                    <a:srgbClr val="339966"/>
                  </a:solidFill>
                  <a:latin typeface="Calibri (MS) Bold"/>
                  <a:ea typeface="Calibri (MS) Bold"/>
                  <a:cs typeface="Calibri (MS) Bold"/>
                  <a:sym typeface="Calibri (MS) Bold"/>
                </a:rPr>
                <a:t>Кључни принципи емпатичког слушања</a:t>
              </a:r>
            </a:p>
          </p:txBody>
        </p:sp>
      </p:grpSp>
      <p:sp>
        <p:nvSpPr>
          <p:cNvPr id="5" name="TextBox 5"/>
          <p:cNvSpPr txBox="1"/>
          <p:nvPr/>
        </p:nvSpPr>
        <p:spPr>
          <a:xfrm>
            <a:off x="1005825" y="2398375"/>
            <a:ext cx="16276350" cy="5213985"/>
          </a:xfrm>
          <a:prstGeom prst="rect">
            <a:avLst/>
          </a:prstGeom>
        </p:spPr>
        <p:txBody>
          <a:bodyPr lIns="0" tIns="0" rIns="0" bIns="0" rtlCol="0" anchor="t">
            <a:spAutoFit/>
          </a:bodyPr>
          <a:lstStyle/>
          <a:p>
            <a:pPr marL="0" lvl="0" indent="0" algn="l">
              <a:lnSpc>
                <a:spcPts val="3419"/>
              </a:lnSpc>
            </a:pPr>
            <a:r>
              <a:rPr lang="en-US" sz="3000" b="1">
                <a:solidFill>
                  <a:srgbClr val="000000"/>
                </a:solidFill>
                <a:latin typeface="Calibri (MS) Bold"/>
                <a:ea typeface="Calibri (MS) Bold"/>
                <a:cs typeface="Calibri (MS) Bold"/>
                <a:sym typeface="Calibri (MS) Bold"/>
              </a:rPr>
              <a:t>Принцип 1 – Избегавајте ометања</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Ометања прекидају везу и чине да се говорник осећа неважним.</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Утишајте телефон, одржавајте контакт очима и избегавајте обављање више задатака истовремено.</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Посветите пуну пажњу говорнику.</a:t>
            </a:r>
          </a:p>
          <a:p>
            <a:pPr marL="990600" lvl="1" indent="-495300" algn="l">
              <a:lnSpc>
                <a:spcPts val="3419"/>
              </a:lnSpc>
            </a:pPr>
            <a:r>
              <a:rPr lang="en-US" sz="3000" b="1">
                <a:solidFill>
                  <a:srgbClr val="000000"/>
                </a:solidFill>
                <a:latin typeface="Calibri (MS) Bold"/>
                <a:ea typeface="Calibri (MS) Bold"/>
                <a:cs typeface="Calibri (MS) Bold"/>
                <a:sym typeface="Calibri (MS) Bold"/>
              </a:rPr>
              <a:t>Принцип 2 – Будите пажљиви према емоционалним знаковима</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Невербална комуникација чини око 70% интеракције.</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Неко ко каже „Добро сам“ док гледа доле и избегава контакт очима може указивати на супротно.</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Улога наставника: Препознати знаке и покушати протумачити њихове емоције или им помоћи да моделирају понашање попут врпољења, недостатка контакта очима или изненадне тишине...</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85725"/>
              <a:ext cx="21945600" cy="2372125"/>
            </a:xfrm>
            <a:prstGeom prst="rect">
              <a:avLst/>
            </a:prstGeom>
          </p:spPr>
          <p:txBody>
            <a:bodyPr lIns="0" tIns="0" rIns="0" bIns="0" rtlCol="0" anchor="ctr"/>
            <a:lstStyle/>
            <a:p>
              <a:pPr marL="0" lvl="0" indent="0" algn="ctr">
                <a:lnSpc>
                  <a:spcPts val="5759"/>
                </a:lnSpc>
              </a:pPr>
              <a:r>
                <a:rPr lang="en-US" sz="4800" b="1">
                  <a:solidFill>
                    <a:srgbClr val="339966"/>
                  </a:solidFill>
                  <a:latin typeface="Calibri (MS) Bold"/>
                  <a:ea typeface="Calibri (MS) Bold"/>
                  <a:cs typeface="Calibri (MS) Bold"/>
                  <a:sym typeface="Calibri (MS) Bold"/>
                </a:rPr>
                <a:t>Кључни принципи емпатичког слушања</a:t>
              </a:r>
            </a:p>
          </p:txBody>
        </p:sp>
      </p:grpSp>
      <p:sp>
        <p:nvSpPr>
          <p:cNvPr id="5" name="TextBox 5"/>
          <p:cNvSpPr txBox="1"/>
          <p:nvPr/>
        </p:nvSpPr>
        <p:spPr>
          <a:xfrm>
            <a:off x="1005825" y="2436475"/>
            <a:ext cx="16276350" cy="3590544"/>
          </a:xfrm>
          <a:prstGeom prst="rect">
            <a:avLst/>
          </a:prstGeom>
        </p:spPr>
        <p:txBody>
          <a:bodyPr lIns="0" tIns="0" rIns="0" bIns="0" rtlCol="0" anchor="t">
            <a:spAutoFit/>
          </a:bodyPr>
          <a:lstStyle/>
          <a:p>
            <a:pPr marL="0" lvl="0" indent="0" algn="l">
              <a:lnSpc>
                <a:spcPts val="3078"/>
              </a:lnSpc>
            </a:pPr>
            <a:r>
              <a:rPr lang="en-US" sz="3000" b="1">
                <a:solidFill>
                  <a:srgbClr val="000000"/>
                </a:solidFill>
                <a:latin typeface="Calibri (MS) Bold"/>
                <a:ea typeface="Calibri (MS) Bold"/>
                <a:cs typeface="Calibri (MS) Bold"/>
                <a:sym typeface="Calibri (MS) Bold"/>
              </a:rPr>
              <a:t>Принцип 3 – Прилагодите одговоре на основу емоција</a:t>
            </a:r>
          </a:p>
          <a:p>
            <a:pPr marL="990600" lvl="1" indent="-495300" algn="l">
              <a:lnSpc>
                <a:spcPts val="3078"/>
              </a:lnSpc>
              <a:buFont typeface="Arial"/>
              <a:buChar char="•"/>
            </a:pPr>
            <a:r>
              <a:rPr lang="en-US" sz="3000" b="1">
                <a:solidFill>
                  <a:srgbClr val="000000"/>
                </a:solidFill>
                <a:latin typeface="Calibri (MS) Bold"/>
                <a:ea typeface="Calibri (MS) Bold"/>
                <a:cs typeface="Calibri (MS) Bold"/>
                <a:sym typeface="Calibri (MS) Bold"/>
              </a:rPr>
              <a:t>Да ли сте икада приметили како ученик може изразити узбуђење или фрустрацију и како наш одговор може потврдити или оповргнути та осећања? </a:t>
            </a:r>
          </a:p>
          <a:p>
            <a:pPr marL="990600" lvl="1" indent="-495300" algn="l">
              <a:lnSpc>
                <a:spcPts val="3078"/>
              </a:lnSpc>
              <a:buFont typeface="Arial"/>
              <a:buChar char="•"/>
            </a:pPr>
            <a:r>
              <a:rPr lang="en-US" sz="3000" b="1">
                <a:solidFill>
                  <a:srgbClr val="000000"/>
                </a:solidFill>
                <a:latin typeface="Calibri (MS) Bold"/>
                <a:ea typeface="Calibri (MS) Bold"/>
                <a:cs typeface="Calibri (MS) Bold"/>
                <a:sym typeface="Calibri (MS) Bold"/>
              </a:rPr>
              <a:t>Потврдите емоције опонашајући тон говорника.</a:t>
            </a:r>
          </a:p>
          <a:p>
            <a:pPr marL="990600" lvl="1" indent="-495300" algn="l">
              <a:lnSpc>
                <a:spcPts val="3078"/>
              </a:lnSpc>
              <a:buFont typeface="Arial"/>
              <a:buChar char="•"/>
            </a:pPr>
            <a:r>
              <a:rPr lang="en-US" sz="3000" b="1">
                <a:solidFill>
                  <a:srgbClr val="000000"/>
                </a:solidFill>
                <a:latin typeface="Calibri (MS) Bold"/>
                <a:ea typeface="Calibri (MS) Bold"/>
                <a:cs typeface="Calibri (MS) Bold"/>
                <a:sym typeface="Calibri (MS) Bold"/>
              </a:rPr>
              <a:t>Пример:</a:t>
            </a:r>
          </a:p>
          <a:p>
            <a:pPr marL="1905000" lvl="2" indent="-635000" algn="l">
              <a:lnSpc>
                <a:spcPts val="3078"/>
              </a:lnSpc>
              <a:buFont typeface="Arial"/>
              <a:buChar char="⚬"/>
            </a:pPr>
            <a:r>
              <a:rPr lang="en-US" sz="3000" b="1">
                <a:solidFill>
                  <a:srgbClr val="000000"/>
                </a:solidFill>
                <a:latin typeface="Calibri (MS) Bold"/>
                <a:ea typeface="Calibri (MS) Bold"/>
                <a:cs typeface="Calibri (MS) Bold"/>
                <a:sym typeface="Calibri (MS) Bold"/>
              </a:rPr>
              <a:t>Ако је неко узбуђен, покажите ентузијазам.</a:t>
            </a:r>
          </a:p>
          <a:p>
            <a:pPr marL="1905000" lvl="2" indent="-635000" algn="l">
              <a:lnSpc>
                <a:spcPts val="3078"/>
              </a:lnSpc>
              <a:buFont typeface="Arial"/>
              <a:buChar char="⚬"/>
            </a:pPr>
            <a:r>
              <a:rPr lang="en-US" sz="3000" b="1">
                <a:solidFill>
                  <a:srgbClr val="000000"/>
                </a:solidFill>
                <a:latin typeface="Calibri (MS) Bold"/>
                <a:ea typeface="Calibri (MS) Bold"/>
                <a:cs typeface="Calibri (MS) Bold"/>
                <a:sym typeface="Calibri (MS) Bold"/>
              </a:rPr>
              <a:t>Ако је неко узнемирен, користите смирен и саосећајан тон.</a:t>
            </a:r>
          </a:p>
          <a:p>
            <a:pPr marL="990600" lvl="1" indent="-495300" algn="l">
              <a:lnSpc>
                <a:spcPts val="3078"/>
              </a:lnSpc>
              <a:buFont typeface="Arial"/>
              <a:buChar char="•"/>
            </a:pPr>
            <a:r>
              <a:rPr lang="en-US" sz="3000" b="1">
                <a:solidFill>
                  <a:srgbClr val="000000"/>
                </a:solidFill>
                <a:latin typeface="Calibri (MS) Bold"/>
                <a:ea typeface="Calibri (MS) Bold"/>
                <a:cs typeface="Calibri (MS) Bold"/>
                <a:sym typeface="Calibri (MS) Bold"/>
              </a:rPr>
              <a:t>Практични савет: Користите изразе лица, гестове и тон који су у складу са њиховим емоцијама.</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85725"/>
              <a:ext cx="21945600" cy="2372125"/>
            </a:xfrm>
            <a:prstGeom prst="rect">
              <a:avLst/>
            </a:prstGeom>
          </p:spPr>
          <p:txBody>
            <a:bodyPr lIns="0" tIns="0" rIns="0" bIns="0" rtlCol="0" anchor="ctr"/>
            <a:lstStyle/>
            <a:p>
              <a:pPr marL="0" lvl="0" indent="0" algn="ctr">
                <a:lnSpc>
                  <a:spcPts val="5759"/>
                </a:lnSpc>
              </a:pPr>
              <a:r>
                <a:rPr lang="en-US" sz="4800" b="1">
                  <a:solidFill>
                    <a:srgbClr val="339966"/>
                  </a:solidFill>
                  <a:latin typeface="Calibri (MS) Bold"/>
                  <a:ea typeface="Calibri (MS) Bold"/>
                  <a:cs typeface="Calibri (MS) Bold"/>
                  <a:sym typeface="Calibri (MS) Bold"/>
                </a:rPr>
                <a:t>Кључни принципи емпатичког слушања</a:t>
              </a:r>
            </a:p>
          </p:txBody>
        </p:sp>
      </p:grpSp>
      <p:sp>
        <p:nvSpPr>
          <p:cNvPr id="5" name="TextBox 5"/>
          <p:cNvSpPr txBox="1"/>
          <p:nvPr/>
        </p:nvSpPr>
        <p:spPr>
          <a:xfrm>
            <a:off x="1005825" y="2331700"/>
            <a:ext cx="16276350" cy="6856095"/>
          </a:xfrm>
          <a:prstGeom prst="rect">
            <a:avLst/>
          </a:prstGeom>
        </p:spPr>
        <p:txBody>
          <a:bodyPr lIns="0" tIns="0" rIns="0" bIns="0" rtlCol="0" anchor="t">
            <a:spAutoFit/>
          </a:bodyPr>
          <a:lstStyle/>
          <a:p>
            <a:pPr marL="0" lvl="0" indent="0" algn="l">
              <a:lnSpc>
                <a:spcPts val="4140"/>
              </a:lnSpc>
            </a:pPr>
            <a:r>
              <a:rPr lang="en-US" sz="3000" b="1">
                <a:solidFill>
                  <a:srgbClr val="339966"/>
                </a:solidFill>
                <a:latin typeface="Calibri (MS) Bold"/>
                <a:ea typeface="Calibri (MS) Bold"/>
                <a:cs typeface="Calibri (MS) Bold"/>
                <a:sym typeface="Calibri (MS) Bold"/>
              </a:rPr>
              <a:t>Принцип 4 – Позовите их да се отворе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Подстакните дељење кроз питања отвореног типа.</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Примери питања:</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„Шта се дешава?“</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„Да ли желиш да разговарамо о томе?“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Зашто функционише: Ствара безбедан простор где се осећају саслушаним и поштованим.</a:t>
            </a:r>
          </a:p>
          <a:p>
            <a:pPr marL="990600" lvl="1" indent="-495300" algn="l">
              <a:lnSpc>
                <a:spcPts val="4140"/>
              </a:lnSpc>
            </a:pPr>
            <a:r>
              <a:rPr lang="en-US" sz="3000" b="1">
                <a:solidFill>
                  <a:srgbClr val="339966"/>
                </a:solidFill>
                <a:latin typeface="Calibri (MS) Bold"/>
                <a:ea typeface="Calibri (MS) Bold"/>
                <a:cs typeface="Calibri (MS) Bold"/>
                <a:sym typeface="Calibri (MS) Bold"/>
              </a:rPr>
              <a:t>Принцип 5 – Микровалидација понуде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Мале афирмације показују разумевање и граде поверење.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Примери валидационих фраза:</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„То има смисла.“</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„И ја бих се осећао исто.“</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„То звучи узбудљиво!“</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85725"/>
              <a:ext cx="21945600" cy="2372125"/>
            </a:xfrm>
            <a:prstGeom prst="rect">
              <a:avLst/>
            </a:prstGeom>
          </p:spPr>
          <p:txBody>
            <a:bodyPr lIns="0" tIns="0" rIns="0" bIns="0" rtlCol="0" anchor="ctr"/>
            <a:lstStyle/>
            <a:p>
              <a:pPr marL="0" lvl="0" indent="0" algn="ctr">
                <a:lnSpc>
                  <a:spcPts val="5759"/>
                </a:lnSpc>
              </a:pPr>
              <a:r>
                <a:rPr lang="en-US" sz="4800" b="1">
                  <a:solidFill>
                    <a:srgbClr val="339966"/>
                  </a:solidFill>
                  <a:latin typeface="Calibri (MS) Bold"/>
                  <a:ea typeface="Calibri (MS) Bold"/>
                  <a:cs typeface="Calibri (MS) Bold"/>
                  <a:sym typeface="Calibri (MS) Bold"/>
                </a:rPr>
                <a:t>Кључни принципи емпатичког слушања</a:t>
              </a:r>
            </a:p>
          </p:txBody>
        </p:sp>
      </p:grpSp>
      <p:sp>
        <p:nvSpPr>
          <p:cNvPr id="5" name="TextBox 5"/>
          <p:cNvSpPr txBox="1"/>
          <p:nvPr/>
        </p:nvSpPr>
        <p:spPr>
          <a:xfrm>
            <a:off x="1005825" y="2331700"/>
            <a:ext cx="16276350" cy="5377815"/>
          </a:xfrm>
          <a:prstGeom prst="rect">
            <a:avLst/>
          </a:prstGeom>
        </p:spPr>
        <p:txBody>
          <a:bodyPr lIns="0" tIns="0" rIns="0" bIns="0" rtlCol="0" anchor="t">
            <a:spAutoFit/>
          </a:bodyPr>
          <a:lstStyle/>
          <a:p>
            <a:pPr marL="0" lvl="0" indent="0" algn="l">
              <a:lnSpc>
                <a:spcPts val="4140"/>
              </a:lnSpc>
            </a:pPr>
            <a:r>
              <a:rPr lang="en-US" sz="3000" b="1">
                <a:solidFill>
                  <a:srgbClr val="339966"/>
                </a:solidFill>
                <a:latin typeface="Calibri (MS) Bold"/>
                <a:ea typeface="Calibri (MS) Bold"/>
                <a:cs typeface="Calibri (MS) Bold"/>
                <a:sym typeface="Calibri (MS) Bold"/>
              </a:rPr>
              <a:t>Принцип 6 – Поштујте емоционална стања</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Прилагодите свој одговор емоционалном стању говорника.</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Пример:</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Ако је неко тужан, избегавајте да кажете „Развесели се“. Уместо тога, користите нежан, разумевајући тон.</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Ако је неко срећан, одразите његову радост својом енергијом и изразима лица.</a:t>
            </a:r>
          </a:p>
          <a:p>
            <a:pPr marL="1905000" lvl="2" indent="-635000" algn="l">
              <a:lnSpc>
                <a:spcPts val="3419"/>
              </a:lnSpc>
            </a:pPr>
            <a:r>
              <a:rPr lang="en-US" sz="3000" b="1">
                <a:solidFill>
                  <a:srgbClr val="339966"/>
                </a:solidFill>
                <a:latin typeface="Calibri (MS) Bold"/>
                <a:ea typeface="Calibri (MS) Bold"/>
                <a:cs typeface="Calibri (MS) Bold"/>
                <a:sym typeface="Calibri (MS) Bold"/>
              </a:rPr>
              <a:t>Принцип 7 – Саосећање изван речи</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Протумачите неизречене емоције и реагујте пажљиво.</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Пример емпатичне реакције:</a:t>
            </a:r>
          </a:p>
          <a:p>
            <a:pPr marL="0" lvl="0" indent="0" algn="l">
              <a:lnSpc>
                <a:spcPts val="3419"/>
              </a:lnSpc>
            </a:pPr>
            <a:endParaRPr lang="en-US" sz="3000" b="1">
              <a:solidFill>
                <a:srgbClr val="000000"/>
              </a:solidFill>
              <a:latin typeface="Calibri (MS) Bold"/>
              <a:ea typeface="Calibri (MS) Bold"/>
              <a:cs typeface="Calibri (MS) Bold"/>
              <a:sym typeface="Calibri (MS) Bold"/>
            </a:endParaRPr>
          </a:p>
          <a:p>
            <a:pPr marL="1905000" lvl="2" indent="-635000" algn="l">
              <a:lnSpc>
                <a:spcPts val="3419"/>
              </a:lnSpc>
              <a:buFont typeface="Arial"/>
              <a:buChar char="⚬"/>
            </a:pPr>
            <a:r>
              <a:rPr lang="en-US" sz="3000" b="1">
                <a:solidFill>
                  <a:srgbClr val="000000"/>
                </a:solidFill>
                <a:latin typeface="Calibri (MS) Bold"/>
                <a:ea typeface="Calibri (MS) Bold"/>
                <a:cs typeface="Calibri (MS) Bold"/>
                <a:sym typeface="Calibri (MS) Bold"/>
              </a:rPr>
              <a:t>„Изгледа као да те нешто мучи. Ту сам да те саслушам ако желиш да разговарамо.“</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85725"/>
              <a:ext cx="21945600" cy="2372125"/>
            </a:xfrm>
            <a:prstGeom prst="rect">
              <a:avLst/>
            </a:prstGeom>
          </p:spPr>
          <p:txBody>
            <a:bodyPr lIns="0" tIns="0" rIns="0" bIns="0" rtlCol="0" anchor="ctr"/>
            <a:lstStyle/>
            <a:p>
              <a:pPr marL="0" lvl="0" indent="0" algn="ctr">
                <a:lnSpc>
                  <a:spcPts val="5759"/>
                </a:lnSpc>
              </a:pPr>
              <a:r>
                <a:rPr lang="en-US" sz="4800" b="1">
                  <a:solidFill>
                    <a:srgbClr val="339966"/>
                  </a:solidFill>
                  <a:latin typeface="Calibri (MS) Bold"/>
                  <a:ea typeface="Calibri (MS) Bold"/>
                  <a:cs typeface="Calibri (MS) Bold"/>
                  <a:sym typeface="Calibri (MS) Bold"/>
                </a:rPr>
                <a:t>Кључни принципи емпатичког слушања</a:t>
              </a:r>
            </a:p>
          </p:txBody>
        </p:sp>
      </p:grpSp>
      <p:sp>
        <p:nvSpPr>
          <p:cNvPr id="5" name="TextBox 5"/>
          <p:cNvSpPr txBox="1"/>
          <p:nvPr/>
        </p:nvSpPr>
        <p:spPr>
          <a:xfrm>
            <a:off x="1005825" y="2398375"/>
            <a:ext cx="16276350" cy="5642610"/>
          </a:xfrm>
          <a:prstGeom prst="rect">
            <a:avLst/>
          </a:prstGeom>
        </p:spPr>
        <p:txBody>
          <a:bodyPr lIns="0" tIns="0" rIns="0" bIns="0" rtlCol="0" anchor="t">
            <a:spAutoFit/>
          </a:bodyPr>
          <a:lstStyle/>
          <a:p>
            <a:pPr marL="0" lvl="0" indent="0" algn="l">
              <a:lnSpc>
                <a:spcPts val="3419"/>
              </a:lnSpc>
            </a:pPr>
            <a:r>
              <a:rPr lang="en-US" sz="3000" b="1">
                <a:solidFill>
                  <a:srgbClr val="339966"/>
                </a:solidFill>
                <a:latin typeface="Calibri (MS) Bold"/>
                <a:ea typeface="Calibri (MS) Bold"/>
                <a:cs typeface="Calibri (MS) Bold"/>
                <a:sym typeface="Calibri (MS) Bold"/>
              </a:rPr>
              <a:t>Принцип 8 – Користите вештине активног слушања</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Технике:</a:t>
            </a:r>
          </a:p>
          <a:p>
            <a:pPr marL="0" lvl="0" indent="0" algn="l">
              <a:lnSpc>
                <a:spcPts val="3419"/>
              </a:lnSpc>
            </a:pPr>
            <a:endParaRPr lang="en-US" sz="3000" b="1">
              <a:solidFill>
                <a:srgbClr val="000000"/>
              </a:solidFill>
              <a:latin typeface="Calibri (MS) Bold"/>
              <a:ea typeface="Calibri (MS) Bold"/>
              <a:cs typeface="Calibri (MS) Bold"/>
              <a:sym typeface="Calibri (MS) Bold"/>
            </a:endParaRPr>
          </a:p>
          <a:p>
            <a:pPr marL="1905000" lvl="2" indent="-635000" algn="l">
              <a:lnSpc>
                <a:spcPts val="3419"/>
              </a:lnSpc>
              <a:buFont typeface="Arial"/>
              <a:buChar char="⚬"/>
            </a:pPr>
            <a:r>
              <a:rPr lang="en-US" sz="3000" b="1">
                <a:solidFill>
                  <a:srgbClr val="000000"/>
                </a:solidFill>
                <a:latin typeface="Calibri (MS) Bold"/>
                <a:ea typeface="Calibri (MS) Bold"/>
                <a:cs typeface="Calibri (MS) Bold"/>
                <a:sym typeface="Calibri (MS) Bold"/>
              </a:rPr>
              <a:t>Парафраза: „Дакле, оно што чујем је...“</a:t>
            </a:r>
          </a:p>
          <a:p>
            <a:pPr marL="1905000" lvl="2" indent="-635000" algn="l">
              <a:lnSpc>
                <a:spcPts val="3419"/>
              </a:lnSpc>
              <a:buFont typeface="Arial"/>
              <a:buChar char="⚬"/>
            </a:pPr>
            <a:r>
              <a:rPr lang="en-US" sz="3000" b="1">
                <a:solidFill>
                  <a:srgbClr val="000000"/>
                </a:solidFill>
                <a:latin typeface="Calibri (MS) Bold"/>
                <a:ea typeface="Calibri (MS) Bold"/>
                <a:cs typeface="Calibri (MS) Bold"/>
                <a:sym typeface="Calibri (MS) Bold"/>
              </a:rPr>
              <a:t>Одразите осећања: „Делујете фрустрирано јер...“</a:t>
            </a:r>
          </a:p>
          <a:p>
            <a:pPr marL="1905000" lvl="2" indent="-635000" algn="l">
              <a:lnSpc>
                <a:spcPts val="3419"/>
              </a:lnSpc>
              <a:buFont typeface="Arial"/>
              <a:buChar char="⚬"/>
            </a:pPr>
            <a:r>
              <a:rPr lang="en-US" sz="3000" b="1">
                <a:solidFill>
                  <a:srgbClr val="000000"/>
                </a:solidFill>
                <a:latin typeface="Calibri (MS) Bold"/>
                <a:ea typeface="Calibri (MS) Bold"/>
                <a:cs typeface="Calibri (MS) Bold"/>
                <a:sym typeface="Calibri (MS) Bold"/>
              </a:rPr>
              <a:t>Избегавајте прекидање: Показује поштовање према њиховом гласу и времену</a:t>
            </a:r>
          </a:p>
          <a:p>
            <a:pPr marL="1905000" lvl="2" indent="-635000" algn="l">
              <a:lnSpc>
                <a:spcPts val="3419"/>
              </a:lnSpc>
            </a:pPr>
            <a:r>
              <a:rPr lang="en-US" sz="3000" b="1">
                <a:solidFill>
                  <a:srgbClr val="339966"/>
                </a:solidFill>
                <a:latin typeface="Calibri (MS) Bold"/>
                <a:ea typeface="Calibri (MS) Bold"/>
                <a:cs typeface="Calibri (MS) Bold"/>
                <a:sym typeface="Calibri (MS) Bold"/>
              </a:rPr>
              <a:t>Закључак – Зашто је емпатично слушање важно</a:t>
            </a:r>
          </a:p>
          <a:p>
            <a:pPr marL="990600" lvl="1" indent="-495300" algn="l">
              <a:lnSpc>
                <a:spcPts val="3419"/>
              </a:lnSpc>
              <a:buFont typeface="Arial"/>
              <a:buChar char="•"/>
            </a:pPr>
            <a:r>
              <a:rPr lang="en-US" sz="3000" b="1">
                <a:solidFill>
                  <a:srgbClr val="000000"/>
                </a:solidFill>
                <a:latin typeface="Calibri (MS) Bold"/>
                <a:ea typeface="Calibri (MS) Bold"/>
                <a:cs typeface="Calibri (MS) Bold"/>
                <a:sym typeface="Calibri (MS) Bold"/>
              </a:rPr>
              <a:t>Кључне закључке:</a:t>
            </a:r>
          </a:p>
          <a:p>
            <a:pPr marL="0" lvl="0" indent="0" algn="l">
              <a:lnSpc>
                <a:spcPts val="3419"/>
              </a:lnSpc>
            </a:pPr>
            <a:endParaRPr lang="en-US" sz="3000" b="1">
              <a:solidFill>
                <a:srgbClr val="000000"/>
              </a:solidFill>
              <a:latin typeface="Calibri (MS) Bold"/>
              <a:ea typeface="Calibri (MS) Bold"/>
              <a:cs typeface="Calibri (MS) Bold"/>
              <a:sym typeface="Calibri (MS) Bold"/>
            </a:endParaRPr>
          </a:p>
          <a:p>
            <a:pPr marL="1905000" lvl="2" indent="-635000" algn="l">
              <a:lnSpc>
                <a:spcPts val="3419"/>
              </a:lnSpc>
              <a:buFont typeface="Arial"/>
              <a:buChar char="⚬"/>
            </a:pPr>
            <a:r>
              <a:rPr lang="en-US" sz="3000" b="1">
                <a:solidFill>
                  <a:srgbClr val="000000"/>
                </a:solidFill>
                <a:latin typeface="Calibri (MS) Bold"/>
                <a:ea typeface="Calibri (MS) Bold"/>
                <a:cs typeface="Calibri (MS) Bold"/>
                <a:sym typeface="Calibri (MS) Bold"/>
              </a:rPr>
              <a:t>Гради поверење, разумевање и повезаност.</a:t>
            </a:r>
          </a:p>
          <a:p>
            <a:pPr marL="1905000" lvl="2" indent="-635000" algn="l">
              <a:lnSpc>
                <a:spcPts val="3419"/>
              </a:lnSpc>
              <a:buFont typeface="Arial"/>
              <a:buChar char="⚬"/>
            </a:pPr>
            <a:r>
              <a:rPr lang="en-US" sz="3000" b="1">
                <a:solidFill>
                  <a:srgbClr val="000000"/>
                </a:solidFill>
                <a:latin typeface="Calibri (MS) Bold"/>
                <a:ea typeface="Calibri (MS) Bold"/>
                <a:cs typeface="Calibri (MS) Bold"/>
                <a:sym typeface="Calibri (MS) Bold"/>
              </a:rPr>
              <a:t>Помаже у стварању подржавајућих односа између наставника и ученика, као и међу вршњацима.</a:t>
            </a:r>
          </a:p>
          <a:p>
            <a:pPr marL="1905000" lvl="2" indent="-635000" algn="l">
              <a:lnSpc>
                <a:spcPts val="3419"/>
              </a:lnSpc>
              <a:buFont typeface="Arial"/>
              <a:buChar char="⚬"/>
            </a:pPr>
            <a:r>
              <a:rPr lang="en-US" sz="3000" b="1">
                <a:solidFill>
                  <a:srgbClr val="000000"/>
                </a:solidFill>
                <a:latin typeface="Calibri (MS) Bold"/>
                <a:ea typeface="Calibri (MS) Bold"/>
                <a:cs typeface="Calibri (MS) Bold"/>
                <a:sym typeface="Calibri (MS) Bold"/>
              </a:rPr>
              <a:t>Води до дубљих, смисленијих разговора.</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3416" y="1383544"/>
            <a:ext cx="17213198" cy="8117218"/>
            <a:chOff x="0" y="-4318024"/>
            <a:chExt cx="22950931" cy="10822957"/>
          </a:xfrm>
        </p:grpSpPr>
        <p:sp>
          <p:nvSpPr>
            <p:cNvPr id="3" name="Freeform 3"/>
            <p:cNvSpPr/>
            <p:nvPr/>
          </p:nvSpPr>
          <p:spPr>
            <a:xfrm>
              <a:off x="0" y="0"/>
              <a:ext cx="22721601" cy="6504933"/>
            </a:xfrm>
            <a:custGeom>
              <a:avLst/>
              <a:gdLst/>
              <a:ahLst/>
              <a:cxnLst/>
              <a:rect l="l" t="t" r="r" b="b"/>
              <a:pathLst>
                <a:path w="22721601" h="6504933">
                  <a:moveTo>
                    <a:pt x="0" y="0"/>
                  </a:moveTo>
                  <a:lnTo>
                    <a:pt x="22721601" y="0"/>
                  </a:lnTo>
                  <a:lnTo>
                    <a:pt x="22721601" y="6504933"/>
                  </a:lnTo>
                  <a:lnTo>
                    <a:pt x="0" y="6504933"/>
                  </a:lnTo>
                  <a:close/>
                </a:path>
              </a:pathLst>
            </a:custGeom>
            <a:solidFill>
              <a:srgbClr val="000000">
                <a:alpha val="0"/>
              </a:srgbClr>
            </a:solidFill>
          </p:spPr>
        </p:sp>
        <p:sp>
          <p:nvSpPr>
            <p:cNvPr id="4" name="TextBox 4"/>
            <p:cNvSpPr txBox="1"/>
            <p:nvPr/>
          </p:nvSpPr>
          <p:spPr>
            <a:xfrm>
              <a:off x="229331" y="-4318024"/>
              <a:ext cx="22721600" cy="6600184"/>
            </a:xfrm>
            <a:prstGeom prst="rect">
              <a:avLst/>
            </a:prstGeom>
          </p:spPr>
          <p:txBody>
            <a:bodyPr lIns="0" tIns="0" rIns="0" bIns="0" rtlCol="0" anchor="ctr"/>
            <a:lstStyle/>
            <a:p>
              <a:pPr marL="0" lvl="0" indent="0" algn="l">
                <a:lnSpc>
                  <a:spcPts val="8843"/>
                </a:lnSpc>
              </a:pPr>
              <a:endParaRPr lang="sr-Cyrl-RS" sz="2400" dirty="0" smtClean="0"/>
            </a:p>
            <a:p>
              <a:pPr marL="0" lvl="0" indent="0" algn="l">
                <a:lnSpc>
                  <a:spcPts val="8843"/>
                </a:lnSpc>
              </a:pPr>
              <a:endParaRPr lang="sr-Cyrl-RS" sz="2400" dirty="0"/>
            </a:p>
            <a:p>
              <a:pPr marL="0" lvl="0" indent="0" algn="l">
                <a:lnSpc>
                  <a:spcPts val="8843"/>
                </a:lnSpc>
              </a:pPr>
              <a:endParaRPr sz="2400" dirty="0"/>
            </a:p>
            <a:p>
              <a:pPr marL="650468" lvl="1" indent="-325234" algn="l">
                <a:lnSpc>
                  <a:spcPts val="2551"/>
                </a:lnSpc>
                <a:buFont typeface="Arial"/>
                <a:buChar char="•"/>
              </a:pPr>
              <a:r>
                <a:rPr lang="en-US" sz="3600" b="1" dirty="0" err="1">
                  <a:solidFill>
                    <a:srgbClr val="000000"/>
                  </a:solidFill>
                  <a:latin typeface="Calibri (MS) Bold"/>
                  <a:ea typeface="Calibri (MS) Bold"/>
                  <a:cs typeface="Calibri (MS) Bold"/>
                  <a:sym typeface="Calibri (MS) Bold"/>
                </a:rPr>
                <a:t>Активност</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Вежбајте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емпатично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слушање</a:t>
              </a:r>
              <a:r>
                <a:rPr lang="en-US" sz="3600" b="1" dirty="0">
                  <a:solidFill>
                    <a:srgbClr val="000000"/>
                  </a:solidFill>
                  <a:latin typeface="Calibri (MS) Bold"/>
                  <a:ea typeface="Calibri (MS) Bold"/>
                  <a:cs typeface="Calibri (MS) Bold"/>
                  <a:sym typeface="Calibri (MS) Bold"/>
                </a:rPr>
                <a:t> у </a:t>
              </a:r>
              <a:r>
                <a:rPr lang="en-US" sz="3600" b="1" dirty="0" err="1">
                  <a:solidFill>
                    <a:srgbClr val="000000"/>
                  </a:solidFill>
                  <a:latin typeface="Calibri (MS) Bold"/>
                  <a:ea typeface="Calibri (MS) Bold"/>
                  <a:cs typeface="Calibri (MS) Bold"/>
                  <a:sym typeface="Calibri (MS) Bold"/>
                </a:rPr>
                <a:t>паровима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користећи</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картице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сценаријима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Једна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особа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дели</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сценарио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друга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вежба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слушање</a:t>
              </a:r>
              <a:r>
                <a:rPr lang="en-US" sz="3600" b="1" dirty="0">
                  <a:solidFill>
                    <a:srgbClr val="000000"/>
                  </a:solidFill>
                  <a:latin typeface="Calibri (MS) Bold"/>
                  <a:ea typeface="Calibri (MS) Bold"/>
                  <a:cs typeface="Calibri (MS) Bold"/>
                  <a:sym typeface="Calibri (MS) Bold"/>
                </a:rPr>
                <a:t> и </a:t>
              </a:r>
              <a:r>
                <a:rPr lang="en-US" sz="3600" b="1" dirty="0" err="1">
                  <a:solidFill>
                    <a:srgbClr val="000000"/>
                  </a:solidFill>
                  <a:latin typeface="Calibri (MS) Bold"/>
                  <a:ea typeface="Calibri (MS) Bold"/>
                  <a:cs typeface="Calibri (MS) Bold"/>
                  <a:sym typeface="Calibri (MS) Bold"/>
                </a:rPr>
                <a:t>препознавање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емоција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на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основу</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кључних</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принципа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активног</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слушања</a:t>
              </a:r>
              <a:r>
                <a:rPr lang="en-US" sz="3600" b="1" dirty="0" smtClean="0">
                  <a:solidFill>
                    <a:srgbClr val="000000"/>
                  </a:solidFill>
                  <a:latin typeface="Calibri (MS) Bold"/>
                  <a:ea typeface="Calibri (MS) Bold"/>
                  <a:cs typeface="Calibri (MS) Bold"/>
                  <a:sym typeface="Calibri (MS) Bold"/>
                </a:rPr>
                <a:t>.</a:t>
              </a:r>
              <a:endParaRPr lang="sr-Cyrl-RS" sz="3600" b="1" dirty="0" smtClean="0">
                <a:solidFill>
                  <a:srgbClr val="000000"/>
                </a:solidFill>
                <a:latin typeface="Calibri (MS) Bold"/>
                <a:ea typeface="Calibri (MS) Bold"/>
                <a:cs typeface="Calibri (MS) Bold"/>
                <a:sym typeface="Calibri (MS) Bold"/>
              </a:endParaRPr>
            </a:p>
            <a:p>
              <a:pPr marL="650468" lvl="1" indent="-325234" algn="l">
                <a:lnSpc>
                  <a:spcPts val="2551"/>
                </a:lnSpc>
                <a:buFont typeface="Arial"/>
                <a:buChar char="•"/>
              </a:pPr>
              <a:endParaRPr lang="sr-Cyrl-RS" sz="3600" b="1" dirty="0" smtClean="0">
                <a:solidFill>
                  <a:srgbClr val="000000"/>
                </a:solidFill>
                <a:latin typeface="Calibri (MS) Bold"/>
                <a:ea typeface="Calibri (MS) Bold"/>
                <a:cs typeface="Calibri (MS) Bold"/>
                <a:sym typeface="Calibri (MS) Bold"/>
              </a:endParaRPr>
            </a:p>
            <a:p>
              <a:pPr marL="650468" lvl="1" indent="-325234" algn="l">
                <a:lnSpc>
                  <a:spcPts val="2551"/>
                </a:lnSpc>
                <a:buFont typeface="Arial"/>
                <a:buChar char="•"/>
              </a:pPr>
              <a:endParaRPr lang="en-US" sz="3600" b="1" dirty="0">
                <a:solidFill>
                  <a:srgbClr val="000000"/>
                </a:solidFill>
                <a:latin typeface="Calibri (MS) Bold"/>
                <a:ea typeface="Calibri (MS) Bold"/>
                <a:cs typeface="Calibri (MS) Bold"/>
                <a:sym typeface="Calibri (MS) Bold"/>
              </a:endParaRPr>
            </a:p>
            <a:p>
              <a:pPr marL="650468" lvl="1" indent="-325234" algn="l">
                <a:lnSpc>
                  <a:spcPts val="2551"/>
                </a:lnSpc>
              </a:pPr>
              <a:r>
                <a:rPr lang="en-US" sz="3600" b="1" dirty="0" err="1">
                  <a:solidFill>
                    <a:srgbClr val="000000"/>
                  </a:solidFill>
                  <a:latin typeface="Calibri (MS) Bold"/>
                  <a:ea typeface="Calibri (MS) Bold"/>
                  <a:cs typeface="Calibri (MS) Bold"/>
                  <a:sym typeface="Calibri (MS) Bold"/>
                </a:rPr>
                <a:t>Картица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сценарија</a:t>
              </a:r>
              <a:r>
                <a:rPr lang="en-US" sz="3600" b="1" dirty="0">
                  <a:solidFill>
                    <a:srgbClr val="000000"/>
                  </a:solidFill>
                  <a:latin typeface="Calibri (MS) Bold"/>
                  <a:ea typeface="Calibri (MS) Bold"/>
                  <a:cs typeface="Calibri (MS) Bold"/>
                  <a:sym typeface="Calibri (MS) Bold"/>
                </a:rPr>
                <a:t> 1: </a:t>
              </a:r>
              <a:r>
                <a:rPr lang="en-US" sz="3600" b="1" dirty="0" err="1">
                  <a:solidFill>
                    <a:srgbClr val="000000"/>
                  </a:solidFill>
                  <a:latin typeface="Calibri (MS) Bold"/>
                  <a:ea typeface="Calibri (MS) Bold"/>
                  <a:cs typeface="Calibri (MS) Bold"/>
                  <a:sym typeface="Calibri (MS) Bold"/>
                </a:rPr>
                <a:t>Академска</a:t>
              </a:r>
              <a:r>
                <a:rPr lang="en-US" sz="3600" b="1" dirty="0">
                  <a:solidFill>
                    <a:srgbClr val="000000"/>
                  </a:solidFill>
                  <a:latin typeface="Calibri (MS) Bold"/>
                  <a:ea typeface="Calibri (MS) Bold"/>
                  <a:cs typeface="Calibri (MS) Bold"/>
                  <a:sym typeface="Calibri (MS) Bold"/>
                </a:rPr>
                <a:t> </a:t>
              </a:r>
              <a:r>
                <a:rPr lang="en-US" sz="3600" b="1" dirty="0" err="1" smtClean="0">
                  <a:solidFill>
                    <a:srgbClr val="000000"/>
                  </a:solidFill>
                  <a:latin typeface="Calibri (MS) Bold"/>
                  <a:ea typeface="Calibri (MS) Bold"/>
                  <a:cs typeface="Calibri (MS) Bold"/>
                  <a:sym typeface="Calibri (MS) Bold"/>
                </a:rPr>
                <a:t>фрустрација</a:t>
              </a:r>
              <a:endParaRPr lang="sr-Cyrl-RS" sz="3600" b="1" dirty="0" smtClean="0">
                <a:solidFill>
                  <a:srgbClr val="000000"/>
                </a:solidFill>
                <a:latin typeface="Calibri (MS) Bold"/>
                <a:ea typeface="Calibri (MS) Bold"/>
                <a:cs typeface="Calibri (MS) Bold"/>
                <a:sym typeface="Calibri (MS) Bold"/>
              </a:endParaRPr>
            </a:p>
            <a:p>
              <a:pPr marL="650468" lvl="1" indent="-325234" algn="l">
                <a:lnSpc>
                  <a:spcPts val="2551"/>
                </a:lnSpc>
              </a:pPr>
              <a:endParaRPr lang="sr-Cyrl-RS" sz="3600" b="1" dirty="0" smtClean="0">
                <a:solidFill>
                  <a:srgbClr val="000000"/>
                </a:solidFill>
                <a:latin typeface="Calibri (MS) Bold"/>
                <a:ea typeface="Calibri (MS) Bold"/>
                <a:cs typeface="Calibri (MS) Bold"/>
                <a:sym typeface="Calibri (MS) Bold"/>
              </a:endParaRPr>
            </a:p>
            <a:p>
              <a:pPr marL="650468" lvl="1" indent="-325234" algn="l">
                <a:lnSpc>
                  <a:spcPts val="2551"/>
                </a:lnSpc>
              </a:pPr>
              <a:r>
                <a:rPr lang="en-US" sz="3600" b="1" dirty="0" err="1" smtClean="0">
                  <a:solidFill>
                    <a:srgbClr val="000000"/>
                  </a:solidFill>
                  <a:latin typeface="Calibri (MS) Bold"/>
                  <a:ea typeface="Calibri (MS) Bold"/>
                  <a:cs typeface="Calibri (MS) Bold"/>
                  <a:sym typeface="Calibri (MS) Bold"/>
                </a:rPr>
                <a:t>Сценарио</a:t>
              </a:r>
              <a:r>
                <a:rPr lang="en-US" sz="3600" b="1" dirty="0" smtClean="0">
                  <a:solidFill>
                    <a:srgbClr val="000000"/>
                  </a:solidFill>
                  <a:latin typeface="Calibri (MS) Bold"/>
                  <a:ea typeface="Calibri (MS) Bold"/>
                  <a:cs typeface="Calibri (MS) Bold"/>
                  <a:sym typeface="Calibri (MS) Bold"/>
                </a:rPr>
                <a:t>:</a:t>
              </a:r>
              <a:endParaRPr lang="sr-Cyrl-RS" sz="3600" b="1" dirty="0" smtClean="0">
                <a:solidFill>
                  <a:srgbClr val="000000"/>
                </a:solidFill>
                <a:latin typeface="Calibri (MS) Bold"/>
                <a:ea typeface="Calibri (MS) Bold"/>
                <a:cs typeface="Calibri (MS) Bold"/>
                <a:sym typeface="Calibri (MS) Bold"/>
              </a:endParaRPr>
            </a:p>
            <a:p>
              <a:pPr marL="650468" lvl="1" indent="-325234" algn="l">
                <a:lnSpc>
                  <a:spcPts val="2551"/>
                </a:lnSpc>
              </a:pPr>
              <a:endParaRPr lang="en-US" sz="3600" b="1" dirty="0">
                <a:solidFill>
                  <a:srgbClr val="000000"/>
                </a:solidFill>
                <a:latin typeface="Calibri (MS) Bold"/>
                <a:ea typeface="Calibri (MS) Bold"/>
                <a:cs typeface="Calibri (MS) Bold"/>
                <a:sym typeface="Calibri (MS) Bold"/>
              </a:endParaRPr>
            </a:p>
            <a:p>
              <a:pPr marL="650468" lvl="1" indent="-325234" algn="l">
                <a:lnSpc>
                  <a:spcPts val="2551"/>
                </a:lnSpc>
              </a:pPr>
              <a:r>
                <a:rPr lang="en-US" sz="3600" b="1" dirty="0" err="1">
                  <a:solidFill>
                    <a:srgbClr val="000000"/>
                  </a:solidFill>
                  <a:latin typeface="Calibri (MS) Bold"/>
                  <a:ea typeface="Calibri (MS) Bold"/>
                  <a:cs typeface="Calibri (MS) Bold"/>
                  <a:sym typeface="Calibri (MS) Bold"/>
                </a:rPr>
                <a:t>Ученик</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по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имену</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Џордан</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већ</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неколико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недеља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има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проблема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математиком</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Током</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једне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активности</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на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часу</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Џордан</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фрустрирано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каже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Једноставно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не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могу</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ово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да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урадим</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Никада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то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нећу</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разумети</a:t>
              </a:r>
              <a:r>
                <a:rPr lang="en-US" sz="3600" b="1" dirty="0">
                  <a:solidFill>
                    <a:srgbClr val="000000"/>
                  </a:solidFill>
                  <a:latin typeface="Calibri (MS) Bold"/>
                  <a:ea typeface="Calibri (MS) Bold"/>
                  <a:cs typeface="Calibri (MS) Bold"/>
                  <a:sym typeface="Calibri (MS) Bold"/>
                </a:rPr>
                <a:t>, и </a:t>
              </a:r>
              <a:r>
                <a:rPr lang="en-US" sz="3600" b="1" dirty="0" err="1">
                  <a:solidFill>
                    <a:srgbClr val="000000"/>
                  </a:solidFill>
                  <a:latin typeface="Calibri (MS) Bold"/>
                  <a:ea typeface="Calibri (MS) Bold"/>
                  <a:cs typeface="Calibri (MS) Bold"/>
                  <a:sym typeface="Calibri (MS) Bold"/>
                </a:rPr>
                <a:t>бесмислено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је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стално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покушавати</a:t>
              </a:r>
              <a:r>
                <a:rPr lang="en-US" sz="3600" b="1" dirty="0" smtClean="0">
                  <a:solidFill>
                    <a:srgbClr val="000000"/>
                  </a:solidFill>
                  <a:latin typeface="Calibri (MS) Bold"/>
                  <a:ea typeface="Calibri (MS) Bold"/>
                  <a:cs typeface="Calibri (MS) Bold"/>
                  <a:sym typeface="Calibri (MS) Bold"/>
                </a:rPr>
                <a:t>.“</a:t>
              </a:r>
              <a:endParaRPr lang="sr-Cyrl-RS" sz="3600" b="1" dirty="0" smtClean="0">
                <a:solidFill>
                  <a:srgbClr val="000000"/>
                </a:solidFill>
                <a:latin typeface="Calibri (MS) Bold"/>
                <a:ea typeface="Calibri (MS) Bold"/>
                <a:cs typeface="Calibri (MS) Bold"/>
                <a:sym typeface="Calibri (MS) Bold"/>
              </a:endParaRPr>
            </a:p>
            <a:p>
              <a:pPr marL="650468" lvl="1" indent="-325234" algn="l">
                <a:lnSpc>
                  <a:spcPts val="2551"/>
                </a:lnSpc>
              </a:pPr>
              <a:endParaRPr lang="en-US" sz="3600" b="1" dirty="0">
                <a:solidFill>
                  <a:srgbClr val="000000"/>
                </a:solidFill>
                <a:latin typeface="Calibri (MS) Bold"/>
                <a:ea typeface="Calibri (MS) Bold"/>
                <a:cs typeface="Calibri (MS) Bold"/>
                <a:sym typeface="Calibri (MS) Bold"/>
              </a:endParaRPr>
            </a:p>
            <a:p>
              <a:pPr marL="650468" lvl="1" indent="-325234" algn="l">
                <a:lnSpc>
                  <a:spcPts val="2551"/>
                </a:lnSpc>
                <a:buFont typeface="Arial"/>
                <a:buChar char="•"/>
              </a:pPr>
              <a:r>
                <a:rPr lang="en-US" sz="3600" b="1" dirty="0" err="1">
                  <a:solidFill>
                    <a:srgbClr val="000000"/>
                  </a:solidFill>
                  <a:latin typeface="Calibri (MS) Bold"/>
                  <a:ea typeface="Calibri (MS) Bold"/>
                  <a:cs typeface="Calibri (MS) Bold"/>
                  <a:sym typeface="Calibri (MS) Bold"/>
                </a:rPr>
                <a:t>Вежбајте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емпатично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слушање</a:t>
              </a:r>
              <a:r>
                <a:rPr lang="en-US" sz="3600" b="1" dirty="0">
                  <a:solidFill>
                    <a:srgbClr val="000000"/>
                  </a:solidFill>
                  <a:latin typeface="Calibri (MS) Bold"/>
                  <a:ea typeface="Calibri (MS) Bold"/>
                  <a:cs typeface="Calibri (MS) Bold"/>
                  <a:sym typeface="Calibri (MS) Bold"/>
                </a:rPr>
                <a:t> и </a:t>
              </a:r>
              <a:r>
                <a:rPr lang="en-US" sz="3600" b="1" dirty="0" err="1">
                  <a:solidFill>
                    <a:srgbClr val="000000"/>
                  </a:solidFill>
                  <a:latin typeface="Calibri (MS) Bold"/>
                  <a:ea typeface="Calibri (MS) Bold"/>
                  <a:cs typeface="Calibri (MS) Bold"/>
                  <a:sym typeface="Calibri (MS) Bold"/>
                </a:rPr>
                <a:t>дајте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повратне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информације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Џордану</a:t>
              </a:r>
              <a:r>
                <a:rPr lang="en-US" sz="3600" b="1" dirty="0" smtClean="0">
                  <a:solidFill>
                    <a:srgbClr val="000000"/>
                  </a:solidFill>
                  <a:latin typeface="Calibri (MS) Bold"/>
                  <a:ea typeface="Calibri (MS) Bold"/>
                  <a:cs typeface="Calibri (MS) Bold"/>
                  <a:sym typeface="Calibri (MS) Bold"/>
                </a:rPr>
                <a:t>:</a:t>
              </a:r>
              <a:endParaRPr lang="sr-Cyrl-RS" sz="3600" b="1" dirty="0" smtClean="0">
                <a:solidFill>
                  <a:srgbClr val="000000"/>
                </a:solidFill>
                <a:latin typeface="Calibri (MS) Bold"/>
                <a:ea typeface="Calibri (MS) Bold"/>
                <a:cs typeface="Calibri (MS) Bold"/>
                <a:sym typeface="Calibri (MS) Bold"/>
              </a:endParaRPr>
            </a:p>
            <a:p>
              <a:pPr marL="650468" lvl="1" indent="-325234" algn="l">
                <a:lnSpc>
                  <a:spcPts val="2551"/>
                </a:lnSpc>
                <a:buFont typeface="Arial"/>
                <a:buChar char="•"/>
              </a:pPr>
              <a:endParaRPr lang="en-US" sz="3600" b="1" dirty="0">
                <a:solidFill>
                  <a:srgbClr val="000000"/>
                </a:solidFill>
                <a:latin typeface="Calibri (MS) Bold"/>
                <a:ea typeface="Calibri (MS) Bold"/>
                <a:cs typeface="Calibri (MS) Bold"/>
                <a:sym typeface="Calibri (MS) Bold"/>
              </a:endParaRPr>
            </a:p>
            <a:p>
              <a:pPr marL="1250899" lvl="2" indent="-416966" algn="l">
                <a:lnSpc>
                  <a:spcPts val="2551"/>
                </a:lnSpc>
                <a:buFont typeface="Arial"/>
                <a:buChar char="⚬"/>
              </a:pPr>
              <a:r>
                <a:rPr lang="en-US" sz="3600" b="1" dirty="0" err="1">
                  <a:solidFill>
                    <a:srgbClr val="000000"/>
                  </a:solidFill>
                  <a:latin typeface="Calibri (MS) Bold"/>
                  <a:ea typeface="Calibri (MS) Bold"/>
                  <a:cs typeface="Calibri (MS) Bold"/>
                  <a:sym typeface="Calibri (MS) Bold"/>
                </a:rPr>
                <a:t>Слушајте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без</a:t>
              </a:r>
              <a:r>
                <a:rPr lang="en-US" sz="3600" b="1" dirty="0">
                  <a:solidFill>
                    <a:srgbClr val="000000"/>
                  </a:solidFill>
                  <a:latin typeface="Calibri (MS) Bold"/>
                  <a:ea typeface="Calibri (MS) Bold"/>
                  <a:cs typeface="Calibri (MS) Bold"/>
                  <a:sym typeface="Calibri (MS) Bold"/>
                </a:rPr>
                <a:t> </a:t>
              </a:r>
              <a:r>
                <a:rPr lang="en-US" sz="3600" b="1" dirty="0" err="1" smtClean="0">
                  <a:solidFill>
                    <a:srgbClr val="000000"/>
                  </a:solidFill>
                  <a:latin typeface="Calibri (MS) Bold"/>
                  <a:ea typeface="Calibri (MS) Bold"/>
                  <a:cs typeface="Calibri (MS) Bold"/>
                  <a:sym typeface="Calibri (MS) Bold"/>
                </a:rPr>
                <a:t>прекидања</a:t>
              </a:r>
              <a:r>
                <a:rPr lang="en-US" sz="3600" b="1" dirty="0" smtClean="0">
                  <a:solidFill>
                    <a:srgbClr val="000000"/>
                  </a:solidFill>
                  <a:latin typeface="Calibri (MS) Bold"/>
                  <a:ea typeface="Calibri (MS) Bold"/>
                  <a:cs typeface="Calibri (MS) Bold"/>
                  <a:sym typeface="Calibri (MS) Bold"/>
                </a:rPr>
                <a:t>.</a:t>
              </a:r>
              <a:endParaRPr lang="sr-Cyrl-RS" sz="3600" b="1" dirty="0">
                <a:solidFill>
                  <a:srgbClr val="000000"/>
                </a:solidFill>
                <a:latin typeface="Calibri (MS) Bold"/>
                <a:ea typeface="Calibri (MS) Bold"/>
                <a:cs typeface="Calibri (MS) Bold"/>
                <a:sym typeface="Calibri (MS) Bold"/>
              </a:endParaRPr>
            </a:p>
            <a:p>
              <a:pPr marL="833933" lvl="2" algn="l">
                <a:lnSpc>
                  <a:spcPts val="2551"/>
                </a:lnSpc>
              </a:pPr>
              <a:endParaRPr lang="en-US" sz="3600" b="1" dirty="0">
                <a:solidFill>
                  <a:srgbClr val="000000"/>
                </a:solidFill>
                <a:latin typeface="Calibri (MS) Bold"/>
                <a:ea typeface="Calibri (MS) Bold"/>
                <a:cs typeface="Calibri (MS) Bold"/>
                <a:sym typeface="Calibri (MS) Bold"/>
              </a:endParaRPr>
            </a:p>
            <a:p>
              <a:pPr marL="1250899" lvl="2" indent="-416966" algn="l">
                <a:lnSpc>
                  <a:spcPts val="2551"/>
                </a:lnSpc>
                <a:buFont typeface="Arial"/>
                <a:buChar char="⚬"/>
              </a:pPr>
              <a:r>
                <a:rPr lang="en-US" sz="3600" b="1" dirty="0" err="1">
                  <a:solidFill>
                    <a:srgbClr val="000000"/>
                  </a:solidFill>
                  <a:latin typeface="Calibri (MS) Bold"/>
                  <a:ea typeface="Calibri (MS) Bold"/>
                  <a:cs typeface="Calibri (MS) Bold"/>
                  <a:sym typeface="Calibri (MS) Bold"/>
                </a:rPr>
                <a:t>Признајте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Џорданова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осећања</a:t>
              </a:r>
              <a:r>
                <a:rPr lang="en-US" sz="3600" b="1" dirty="0">
                  <a:solidFill>
                    <a:srgbClr val="000000"/>
                  </a:solidFill>
                  <a:latin typeface="Calibri (MS) Bold"/>
                  <a:ea typeface="Calibri (MS) Bold"/>
                  <a:cs typeface="Calibri (MS) Bold"/>
                  <a:sym typeface="Calibri (MS) Bold"/>
                </a:rPr>
                <a:t> </a:t>
              </a:r>
              <a:endParaRPr lang="sr-Cyrl-RS" sz="3600" b="1" dirty="0" smtClean="0">
                <a:solidFill>
                  <a:srgbClr val="000000"/>
                </a:solidFill>
                <a:latin typeface="Calibri (MS) Bold"/>
                <a:ea typeface="Calibri (MS) Bold"/>
                <a:cs typeface="Calibri (MS) Bold"/>
                <a:sym typeface="Calibri (MS) Bold"/>
              </a:endParaRPr>
            </a:p>
            <a:p>
              <a:pPr marL="833933" lvl="2" algn="l">
                <a:lnSpc>
                  <a:spcPts val="2551"/>
                </a:lnSpc>
              </a:pPr>
              <a:endParaRPr lang="en-US" sz="3600" b="1" dirty="0">
                <a:solidFill>
                  <a:srgbClr val="000000"/>
                </a:solidFill>
                <a:latin typeface="Calibri (MS) Bold"/>
                <a:ea typeface="Calibri (MS) Bold"/>
                <a:cs typeface="Calibri (MS) Bold"/>
                <a:sym typeface="Calibri (MS) Bold"/>
              </a:endParaRPr>
            </a:p>
            <a:p>
              <a:pPr marL="1250899" lvl="2" indent="-416966" algn="l">
                <a:lnSpc>
                  <a:spcPts val="2718"/>
                </a:lnSpc>
                <a:buFont typeface="Arial"/>
                <a:buChar char="⚬"/>
              </a:pPr>
              <a:r>
                <a:rPr lang="en-US" sz="3600" b="1" dirty="0" err="1">
                  <a:solidFill>
                    <a:srgbClr val="000000"/>
                  </a:solidFill>
                  <a:latin typeface="Calibri (MS) Bold"/>
                  <a:ea typeface="Calibri (MS) Bold"/>
                  <a:cs typeface="Calibri (MS) Bold"/>
                  <a:sym typeface="Calibri (MS) Bold"/>
                </a:rPr>
                <a:t>Постављајте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отворена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питања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како</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бисте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подстакли</a:t>
              </a:r>
              <a:r>
                <a:rPr lang="en-US" sz="3600" b="1" dirty="0">
                  <a:solidFill>
                    <a:srgbClr val="000000"/>
                  </a:solidFill>
                  <a:latin typeface="Calibri (MS) Bold"/>
                  <a:ea typeface="Calibri (MS) Bold"/>
                  <a:cs typeface="Calibri (MS) Bold"/>
                  <a:sym typeface="Calibri (MS) Bold"/>
                </a:rPr>
                <a:t> </a:t>
              </a:r>
              <a:r>
                <a:rPr lang="en-US" sz="3600" b="1" dirty="0" err="1" smtClean="0">
                  <a:solidFill>
                    <a:srgbClr val="000000"/>
                  </a:solidFill>
                  <a:latin typeface="Calibri (MS) Bold"/>
                  <a:ea typeface="Calibri (MS) Bold"/>
                  <a:cs typeface="Calibri (MS) Bold"/>
                  <a:sym typeface="Calibri (MS) Bold"/>
                </a:rPr>
                <a:t>размишљање</a:t>
              </a:r>
              <a:endParaRPr lang="sr-Cyrl-RS" sz="3600" b="1" dirty="0" smtClean="0">
                <a:solidFill>
                  <a:srgbClr val="000000"/>
                </a:solidFill>
                <a:latin typeface="Calibri (MS) Bold"/>
                <a:ea typeface="Calibri (MS) Bold"/>
                <a:cs typeface="Calibri (MS) Bold"/>
                <a:sym typeface="Calibri (MS) Bold"/>
              </a:endParaRPr>
            </a:p>
            <a:p>
              <a:pPr marL="833933" lvl="2" algn="l">
                <a:lnSpc>
                  <a:spcPts val="2718"/>
                </a:lnSpc>
              </a:pPr>
              <a:endParaRPr lang="en-US" sz="3600" b="1" dirty="0">
                <a:solidFill>
                  <a:srgbClr val="000000"/>
                </a:solidFill>
                <a:latin typeface="Calibri (MS) Bold"/>
                <a:ea typeface="Calibri (MS) Bold"/>
                <a:cs typeface="Calibri (MS) Bold"/>
                <a:sym typeface="Calibri (MS) Bold"/>
              </a:endParaRPr>
            </a:p>
            <a:p>
              <a:pPr marL="1250899" lvl="2" indent="-416966" algn="l">
                <a:lnSpc>
                  <a:spcPts val="2551"/>
                </a:lnSpc>
                <a:buFont typeface="Arial"/>
                <a:buChar char="⚬"/>
              </a:pPr>
              <a:r>
                <a:rPr lang="en-US" sz="3600" b="1" dirty="0" err="1">
                  <a:solidFill>
                    <a:srgbClr val="000000"/>
                  </a:solidFill>
                  <a:latin typeface="Calibri (MS) Bold"/>
                  <a:ea typeface="Calibri (MS) Bold"/>
                  <a:cs typeface="Calibri (MS) Bold"/>
                  <a:sym typeface="Calibri (MS) Bold"/>
                </a:rPr>
                <a:t>Избегавајте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да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одмах</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прелазите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на</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решења</a:t>
              </a:r>
              <a:r>
                <a:rPr lang="en-US" sz="3600" b="1" dirty="0">
                  <a:solidFill>
                    <a:srgbClr val="000000"/>
                  </a:solidFill>
                  <a:latin typeface="Calibri (MS) Bold"/>
                  <a:ea typeface="Calibri (MS) Bold"/>
                  <a:cs typeface="Calibri (MS) Bold"/>
                  <a:sym typeface="Calibri (MS) Bold"/>
                </a:rPr>
                <a:t>.</a:t>
              </a:r>
            </a:p>
          </p:txBody>
        </p:sp>
      </p:grpSp>
      <p:grpSp>
        <p:nvGrpSpPr>
          <p:cNvPr id="5" name="Group 5"/>
          <p:cNvGrpSpPr>
            <a:grpSpLocks noChangeAspect="1"/>
          </p:cNvGrpSpPr>
          <p:nvPr/>
        </p:nvGrpSpPr>
        <p:grpSpPr>
          <a:xfrm>
            <a:off x="16482350" y="0"/>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5825" y="1652703"/>
            <a:ext cx="16276350" cy="4004123"/>
          </a:xfrm>
          <a:prstGeom prst="rect">
            <a:avLst/>
          </a:prstGeom>
        </p:spPr>
        <p:txBody>
          <a:bodyPr lIns="0" tIns="0" rIns="0" bIns="0" rtlCol="0" anchor="t">
            <a:spAutoFit/>
          </a:bodyPr>
          <a:lstStyle/>
          <a:p>
            <a:pPr marL="0" lvl="0" indent="0" algn="l">
              <a:lnSpc>
                <a:spcPts val="3496"/>
              </a:lnSpc>
            </a:pPr>
            <a:r>
              <a:rPr lang="en-US" sz="3000" b="1">
                <a:solidFill>
                  <a:srgbClr val="000000"/>
                </a:solidFill>
                <a:latin typeface="Calibri (MS) Bold"/>
                <a:ea typeface="Calibri (MS) Bold"/>
                <a:cs typeface="Calibri (MS) Bold"/>
                <a:sym typeface="Calibri (MS) Bold"/>
              </a:rPr>
              <a:t>Картица сценарија 2: Сценарио социјалне анксиозности:</a:t>
            </a:r>
          </a:p>
          <a:p>
            <a:pPr marL="0" lvl="0" indent="0" algn="l">
              <a:lnSpc>
                <a:spcPts val="3496"/>
              </a:lnSpc>
            </a:pPr>
            <a:r>
              <a:rPr lang="en-US" sz="3000" b="1">
                <a:solidFill>
                  <a:srgbClr val="000000"/>
                </a:solidFill>
                <a:latin typeface="Calibri (MS) Bold"/>
                <a:ea typeface="Calibri (MS) Bold"/>
                <a:cs typeface="Calibri (MS) Bold"/>
                <a:sym typeface="Calibri (MS) Bold"/>
              </a:rPr>
              <a:t>Ученица по имену Миа је била необично тиха током групних дискусија. Када се распитате насамо, Миа каже: „Осећам се као да никога заправо није брига шта кажем. Плашим се да ћу рећи нешто погрешно и да ће се сви смејати.“</a:t>
            </a:r>
          </a:p>
          <a:p>
            <a:pPr marL="990600" lvl="1" indent="-495300" algn="l">
              <a:lnSpc>
                <a:spcPts val="3496"/>
              </a:lnSpc>
              <a:buFont typeface="Arial"/>
              <a:buChar char="•"/>
            </a:pPr>
            <a:r>
              <a:rPr lang="en-US" sz="3000" b="1">
                <a:solidFill>
                  <a:srgbClr val="000000"/>
                </a:solidFill>
                <a:latin typeface="Calibri (MS) Bold"/>
                <a:ea typeface="Calibri (MS) Bold"/>
                <a:cs typeface="Calibri (MS) Bold"/>
                <a:sym typeface="Calibri (MS) Bold"/>
              </a:rPr>
              <a:t>Вежбајте емпатично слушање:</a:t>
            </a:r>
          </a:p>
          <a:p>
            <a:pPr marL="1905000" lvl="2" indent="-635000" algn="l">
              <a:lnSpc>
                <a:spcPts val="3496"/>
              </a:lnSpc>
              <a:buFont typeface="Arial"/>
              <a:buChar char="⚬"/>
            </a:pPr>
            <a:r>
              <a:rPr lang="en-US" sz="3000" b="1">
                <a:solidFill>
                  <a:srgbClr val="000000"/>
                </a:solidFill>
                <a:latin typeface="Calibri (MS) Bold"/>
                <a:ea typeface="Calibri (MS) Bold"/>
                <a:cs typeface="Calibri (MS) Bold"/>
                <a:sym typeface="Calibri (MS) Bold"/>
              </a:rPr>
              <a:t>Покажите Мији да слушате (нпр., успоставите контакт очима, климните главом).</a:t>
            </a:r>
          </a:p>
          <a:p>
            <a:pPr marL="1905000" lvl="2" indent="-635000" algn="l">
              <a:lnSpc>
                <a:spcPts val="3496"/>
              </a:lnSpc>
              <a:buFont typeface="Arial"/>
              <a:buChar char="⚬"/>
            </a:pPr>
            <a:r>
              <a:rPr lang="en-US" sz="3000" b="1">
                <a:solidFill>
                  <a:srgbClr val="000000"/>
                </a:solidFill>
                <a:latin typeface="Calibri (MS) Bold"/>
                <a:ea typeface="Calibri (MS) Bold"/>
                <a:cs typeface="Calibri (MS) Bold"/>
                <a:sym typeface="Calibri (MS) Bold"/>
              </a:rPr>
              <a:t>Осврни се (нпр. „Звучи као да си нервозан/а због тога што ћеш проговорити.“).</a:t>
            </a:r>
          </a:p>
          <a:p>
            <a:pPr marL="1905000" lvl="2" indent="-635000" algn="l">
              <a:lnSpc>
                <a:spcPts val="3496"/>
              </a:lnSpc>
              <a:buFont typeface="Arial"/>
              <a:buChar char="⚬"/>
            </a:pPr>
            <a:r>
              <a:rPr lang="en-US" sz="3000" b="1">
                <a:solidFill>
                  <a:srgbClr val="000000"/>
                </a:solidFill>
                <a:latin typeface="Calibri (MS) Bold"/>
                <a:ea typeface="Calibri (MS) Bold"/>
                <a:cs typeface="Calibri (MS) Bold"/>
                <a:sym typeface="Calibri (MS) Bold"/>
              </a:rPr>
              <a:t>Понудите подржавајући, отворен одговор (нпр. „Можете ли ми рећи више о томе како вам се чини групни рад?“).</a:t>
            </a:r>
          </a:p>
        </p:txBody>
      </p:sp>
      <p:grpSp>
        <p:nvGrpSpPr>
          <p:cNvPr id="3" name="Group 3"/>
          <p:cNvGrpSpPr>
            <a:grpSpLocks noChangeAspect="1"/>
          </p:cNvGrpSpPr>
          <p:nvPr/>
        </p:nvGrpSpPr>
        <p:grpSpPr>
          <a:xfrm>
            <a:off x="16482350" y="0"/>
            <a:ext cx="1354238" cy="1354238"/>
            <a:chOff x="0" y="0"/>
            <a:chExt cx="1805651" cy="1805651"/>
          </a:xfrm>
        </p:grpSpPr>
        <p:sp>
          <p:nvSpPr>
            <p:cNvPr id="4" name="Freeform 4"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9050"/>
              <a:ext cx="21945600" cy="2305450"/>
            </a:xfrm>
            <a:prstGeom prst="rect">
              <a:avLst/>
            </a:prstGeom>
          </p:spPr>
          <p:txBody>
            <a:bodyPr lIns="0" tIns="0" rIns="0" bIns="0" rtlCol="0" anchor="ctr"/>
            <a:lstStyle/>
            <a:p>
              <a:pPr marL="0" lvl="0" indent="0" algn="l">
                <a:lnSpc>
                  <a:spcPts val="5759"/>
                </a:lnSpc>
              </a:pPr>
              <a:r>
                <a:rPr lang="en-US" sz="4800" b="1">
                  <a:solidFill>
                    <a:srgbClr val="339966"/>
                  </a:solidFill>
                  <a:latin typeface="Arial Bold"/>
                  <a:ea typeface="Arial Bold"/>
                  <a:cs typeface="Arial Bold"/>
                  <a:sym typeface="Arial Bold"/>
                </a:rPr>
                <a:t>Дефиниција</a:t>
              </a:r>
            </a:p>
          </p:txBody>
        </p:sp>
      </p:grpSp>
      <p:sp>
        <p:nvSpPr>
          <p:cNvPr id="5" name="TextBox 5"/>
          <p:cNvSpPr txBox="1"/>
          <p:nvPr/>
        </p:nvSpPr>
        <p:spPr>
          <a:xfrm>
            <a:off x="1005825" y="2363094"/>
            <a:ext cx="16276350" cy="5284470"/>
          </a:xfrm>
          <a:prstGeom prst="rect">
            <a:avLst/>
          </a:prstGeom>
        </p:spPr>
        <p:txBody>
          <a:bodyPr lIns="0" tIns="0" rIns="0" bIns="0" rtlCol="0" anchor="t">
            <a:spAutoFit/>
          </a:bodyPr>
          <a:lstStyle/>
          <a:p>
            <a:pPr marL="0" lvl="0" indent="0" algn="l">
              <a:lnSpc>
                <a:spcPts val="4140"/>
              </a:lnSpc>
            </a:pPr>
            <a:r>
              <a:rPr lang="en-US" sz="3000" b="1" dirty="0" err="1">
                <a:solidFill>
                  <a:srgbClr val="000000"/>
                </a:solidFill>
                <a:latin typeface="Calibri (MS) Bold"/>
                <a:ea typeface="Calibri (MS) Bold"/>
                <a:cs typeface="Calibri (MS) Bold"/>
                <a:sym typeface="Calibri (MS) Bold"/>
              </a:rPr>
              <a:t>Дефиниција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комуникације</a:t>
            </a:r>
            <a:r>
              <a:rPr lang="en-US" sz="3000" b="1" dirty="0">
                <a:solidFill>
                  <a:srgbClr val="000000"/>
                </a:solidFill>
                <a:latin typeface="Calibri (MS) Bold"/>
                <a:ea typeface="Calibri (MS) Bold"/>
                <a:cs typeface="Calibri (MS) Bold"/>
                <a:sym typeface="Calibri (MS) Bold"/>
              </a:rPr>
              <a:t>:</a:t>
            </a:r>
          </a:p>
          <a:p>
            <a:pPr marL="0" lvl="0" indent="0" algn="l">
              <a:lnSpc>
                <a:spcPts val="4140"/>
              </a:lnSpc>
            </a:pPr>
            <a:r>
              <a:rPr lang="en-US" sz="3000" dirty="0" err="1">
                <a:solidFill>
                  <a:srgbClr val="000000"/>
                </a:solidFill>
                <a:latin typeface="Calibri (MS) Bold"/>
                <a:ea typeface="Calibri (MS) Bold"/>
                <a:cs typeface="Calibri (MS) Bold"/>
                <a:sym typeface="Calibri (MS) Bold"/>
              </a:rPr>
              <a:t>Комуникација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је</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процес</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којим</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се</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информације</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размењују</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између</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појединаца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путем</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заједничког</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система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симбола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знакова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или</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понашања</a:t>
            </a:r>
            <a:r>
              <a:rPr lang="en-US" sz="3000" dirty="0">
                <a:solidFill>
                  <a:srgbClr val="000000"/>
                </a:solidFill>
                <a:latin typeface="Calibri (MS) Bold"/>
                <a:ea typeface="Calibri (MS) Bold"/>
                <a:cs typeface="Calibri (MS) Bold"/>
                <a:sym typeface="Calibri (MS) Bold"/>
              </a:rPr>
              <a:t>. У </a:t>
            </a:r>
            <a:r>
              <a:rPr lang="en-US" sz="3000" dirty="0" err="1">
                <a:solidFill>
                  <a:srgbClr val="000000"/>
                </a:solidFill>
                <a:latin typeface="Calibri (MS) Bold"/>
                <a:ea typeface="Calibri (MS) Bold"/>
                <a:cs typeface="Calibri (MS) Bold"/>
                <a:sym typeface="Calibri (MS) Bold"/>
              </a:rPr>
              <a:t>школама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је</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добра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комуникација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неопходна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за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изградњу</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односа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поверења</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који</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побољшавају</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академске</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друштвене</a:t>
            </a:r>
            <a:r>
              <a:rPr lang="en-US" sz="3000" dirty="0">
                <a:solidFill>
                  <a:srgbClr val="000000"/>
                </a:solidFill>
                <a:latin typeface="Calibri (MS) Bold"/>
                <a:ea typeface="Calibri (MS) Bold"/>
                <a:cs typeface="Calibri (MS) Bold"/>
                <a:sym typeface="Calibri (MS) Bold"/>
              </a:rPr>
              <a:t> и </a:t>
            </a:r>
            <a:r>
              <a:rPr lang="en-US" sz="3000" dirty="0" err="1">
                <a:solidFill>
                  <a:srgbClr val="000000"/>
                </a:solidFill>
                <a:latin typeface="Calibri (MS) Bold"/>
                <a:ea typeface="Calibri (MS) Bold"/>
                <a:cs typeface="Calibri (MS) Bold"/>
                <a:sym typeface="Calibri (MS) Bold"/>
              </a:rPr>
              <a:t>емоционалне</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вештине</a:t>
            </a:r>
            <a:r>
              <a:rPr lang="en-US" sz="3000" dirty="0">
                <a:solidFill>
                  <a:srgbClr val="000000"/>
                </a:solidFill>
                <a:latin typeface="Calibri (MS) Bold"/>
                <a:ea typeface="Calibri (MS) Bold"/>
                <a:cs typeface="Calibri (MS) Bold"/>
                <a:sym typeface="Calibri (MS) Bold"/>
              </a:rPr>
              <a:t> </a:t>
            </a:r>
            <a:r>
              <a:rPr lang="en-US" sz="3000" dirty="0" err="1">
                <a:solidFill>
                  <a:srgbClr val="000000"/>
                </a:solidFill>
                <a:latin typeface="Calibri (MS) Bold"/>
                <a:ea typeface="Calibri (MS) Bold"/>
                <a:cs typeface="Calibri (MS) Bold"/>
                <a:sym typeface="Calibri (MS) Bold"/>
              </a:rPr>
              <a:t>ученика</a:t>
            </a:r>
            <a:r>
              <a:rPr lang="en-US" sz="3000" dirty="0">
                <a:solidFill>
                  <a:srgbClr val="000000"/>
                </a:solidFill>
                <a:latin typeface="Calibri (MS) Bold"/>
                <a:ea typeface="Calibri (MS) Bold"/>
                <a:cs typeface="Calibri (MS) Bold"/>
                <a:sym typeface="Calibri (MS) Bold"/>
              </a:rPr>
              <a:t>.</a:t>
            </a:r>
          </a:p>
          <a:p>
            <a:pPr marL="0" lvl="0" indent="0" algn="l">
              <a:lnSpc>
                <a:spcPts val="4140"/>
              </a:lnSpc>
            </a:pPr>
            <a:r>
              <a:rPr lang="en-US" sz="3000" b="1" dirty="0" err="1">
                <a:solidFill>
                  <a:srgbClr val="000000"/>
                </a:solidFill>
                <a:latin typeface="Calibri (MS) Bold"/>
                <a:ea typeface="Calibri (MS) Bold"/>
                <a:cs typeface="Calibri (MS) Bold"/>
                <a:sym typeface="Calibri (MS) Bold"/>
              </a:rPr>
              <a:t>Комуникација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као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двосмерни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процес</a:t>
            </a:r>
            <a:r>
              <a:rPr lang="en-US" sz="3000" b="1" dirty="0">
                <a:solidFill>
                  <a:srgbClr val="000000"/>
                </a:solidFill>
                <a:latin typeface="Calibri (MS) Bold"/>
                <a:ea typeface="Calibri (MS) Bold"/>
                <a:cs typeface="Calibri (MS) Bold"/>
                <a:sym typeface="Calibri (MS) Bold"/>
              </a:rPr>
              <a:t>:</a:t>
            </a:r>
          </a:p>
          <a:p>
            <a:pPr marL="990600" lvl="1" indent="-495300" algn="l">
              <a:lnSpc>
                <a:spcPts val="4140"/>
              </a:lnSpc>
              <a:buFont typeface="Arial"/>
              <a:buChar char="•"/>
            </a:pPr>
            <a:r>
              <a:rPr lang="en-US" sz="3000" b="1" dirty="0" err="1">
                <a:solidFill>
                  <a:srgbClr val="000000"/>
                </a:solidFill>
                <a:latin typeface="Calibri (MS) Bold"/>
                <a:ea typeface="Calibri (MS) Bold"/>
                <a:cs typeface="Calibri (MS) Bold"/>
                <a:sym typeface="Calibri (MS) Bold"/>
              </a:rPr>
              <a:t>Комуникација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није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само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говорење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већ</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слушање</a:t>
            </a:r>
            <a:r>
              <a:rPr lang="en-US" sz="3000" b="1" dirty="0">
                <a:solidFill>
                  <a:srgbClr val="000000"/>
                </a:solidFill>
                <a:latin typeface="Calibri (MS) Bold"/>
                <a:ea typeface="Calibri (MS) Bold"/>
                <a:cs typeface="Calibri (MS) Bold"/>
                <a:sym typeface="Calibri (MS) Bold"/>
              </a:rPr>
              <a:t>. У </a:t>
            </a:r>
            <a:r>
              <a:rPr lang="en-US" sz="3000" b="1" dirty="0" err="1">
                <a:solidFill>
                  <a:srgbClr val="000000"/>
                </a:solidFill>
                <a:latin typeface="Calibri (MS) Bold"/>
                <a:ea typeface="Calibri (MS) Bold"/>
                <a:cs typeface="Calibri (MS) Bold"/>
                <a:sym typeface="Calibri (MS) Bold"/>
              </a:rPr>
              <a:t>школама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важно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буде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реципрочна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између</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наставника</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ученика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као</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између</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ученика</a:t>
            </a:r>
            <a:r>
              <a:rPr lang="en-US" sz="3000" b="1" dirty="0">
                <a:solidFill>
                  <a:srgbClr val="000000"/>
                </a:solidFill>
                <a:latin typeface="Calibri (MS) Bold"/>
                <a:ea typeface="Calibri (MS) Bold"/>
                <a:cs typeface="Calibri (MS) Bold"/>
                <a:sym typeface="Calibri (MS) Bold"/>
              </a:rPr>
              <a:t>.</a:t>
            </a:r>
          </a:p>
          <a:p>
            <a:pPr marL="990600" lvl="1" indent="-495300" algn="l">
              <a:lnSpc>
                <a:spcPts val="4140"/>
              </a:lnSpc>
              <a:buFont typeface="Arial"/>
              <a:buChar char="•"/>
            </a:pPr>
            <a:r>
              <a:rPr lang="en-US" sz="3000" b="1" dirty="0" err="1">
                <a:solidFill>
                  <a:srgbClr val="000000"/>
                </a:solidFill>
                <a:latin typeface="Calibri (MS) Bold"/>
                <a:ea typeface="Calibri (MS) Bold"/>
                <a:cs typeface="Calibri (MS) Bold"/>
                <a:sym typeface="Calibri (MS) Bold"/>
              </a:rPr>
              <a:t>Добра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подстиче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разумевање</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ангажовање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осигуравајући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информације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јасно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деле</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све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стране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осећају</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саслушаним</a:t>
            </a:r>
            <a:r>
              <a:rPr lang="en-US" sz="3000" b="1" dirty="0">
                <a:solidFill>
                  <a:srgbClr val="000000"/>
                </a:solidFill>
                <a:latin typeface="Calibri (MS) Bold"/>
                <a:ea typeface="Calibri (MS) Bold"/>
                <a:cs typeface="Calibri (MS) Bold"/>
                <a:sym typeface="Calibri (MS) Bold"/>
              </a:rPr>
              <a:t>.</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2. ВАЛИДАЦИЈА</a:t>
              </a:r>
            </a:p>
          </p:txBody>
        </p:sp>
      </p:grpSp>
      <p:sp>
        <p:nvSpPr>
          <p:cNvPr id="5" name="TextBox 5"/>
          <p:cNvSpPr txBox="1"/>
          <p:nvPr/>
        </p:nvSpPr>
        <p:spPr>
          <a:xfrm>
            <a:off x="1005825" y="2331700"/>
            <a:ext cx="16276350" cy="3853434"/>
          </a:xfrm>
          <a:prstGeom prst="rect">
            <a:avLst/>
          </a:prstGeom>
        </p:spPr>
        <p:txBody>
          <a:bodyPr lIns="0" tIns="0" rIns="0" bIns="0" rtlCol="0" anchor="t">
            <a:spAutoFit/>
          </a:bodyPr>
          <a:lstStyle/>
          <a:p>
            <a:pPr marL="0" lvl="0" indent="0" algn="l">
              <a:lnSpc>
                <a:spcPts val="4367"/>
              </a:lnSpc>
            </a:pPr>
            <a:r>
              <a:rPr lang="en-US" sz="2799">
                <a:solidFill>
                  <a:srgbClr val="000000"/>
                </a:solidFill>
                <a:latin typeface="Arial"/>
                <a:ea typeface="Arial"/>
                <a:cs typeface="Arial"/>
                <a:sym typeface="Arial"/>
              </a:rPr>
              <a:t>Валидација у активном слушању подразумева признавање и потврђивање емоција, искустава или ставова говорника. То је кључна компонента изградње поверења и неговања смислених разговора.</a:t>
            </a:r>
          </a:p>
          <a:p>
            <a:pPr marL="0" lvl="0" indent="0" algn="l">
              <a:lnSpc>
                <a:spcPts val="4367"/>
              </a:lnSpc>
            </a:pPr>
            <a:r>
              <a:rPr lang="en-US" sz="2799">
                <a:solidFill>
                  <a:srgbClr val="000000"/>
                </a:solidFill>
                <a:latin typeface="Arial"/>
                <a:ea typeface="Arial"/>
                <a:cs typeface="Arial"/>
                <a:sym typeface="Arial"/>
              </a:rPr>
              <a:t>Кључни елементи ефикасне валидације:</a:t>
            </a:r>
          </a:p>
          <a:p>
            <a:pPr marL="955038" lvl="1" indent="-477519" algn="l">
              <a:lnSpc>
                <a:spcPts val="4367"/>
              </a:lnSpc>
              <a:buAutoNum type="arabicPeriod"/>
            </a:pPr>
            <a:r>
              <a:rPr lang="en-US" sz="2799" b="1">
                <a:solidFill>
                  <a:srgbClr val="000000"/>
                </a:solidFill>
                <a:latin typeface="Arial Bold"/>
                <a:ea typeface="Arial Bold"/>
                <a:cs typeface="Arial Bold"/>
                <a:sym typeface="Arial Bold"/>
              </a:rPr>
              <a:t>Идентификација одређене емоције: Препознавање и именовање тачног осећаја који неко доживљава.</a:t>
            </a:r>
          </a:p>
          <a:p>
            <a:pPr marL="955038" lvl="1" indent="-477519" algn="l">
              <a:lnSpc>
                <a:spcPts val="4367"/>
              </a:lnSpc>
              <a:buAutoNum type="arabicPeriod"/>
            </a:pPr>
            <a:r>
              <a:rPr lang="en-US" sz="2799" b="1">
                <a:solidFill>
                  <a:srgbClr val="000000"/>
                </a:solidFill>
                <a:latin typeface="Arial Bold"/>
                <a:ea typeface="Arial Bold"/>
                <a:cs typeface="Arial Bold"/>
                <a:sym typeface="Arial Bold"/>
              </a:rPr>
              <a:t>Образложење: Признавање да је њихова емоционална реакција разумљива с обзиром на околности.</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2. ВАЛИДАЦИЈА</a:t>
              </a:r>
            </a:p>
          </p:txBody>
        </p:sp>
      </p:grpSp>
      <p:sp>
        <p:nvSpPr>
          <p:cNvPr id="5" name="TextBox 5"/>
          <p:cNvSpPr txBox="1"/>
          <p:nvPr/>
        </p:nvSpPr>
        <p:spPr>
          <a:xfrm>
            <a:off x="1005825" y="2331700"/>
            <a:ext cx="16276350" cy="4405884"/>
          </a:xfrm>
          <a:prstGeom prst="rect">
            <a:avLst/>
          </a:prstGeom>
        </p:spPr>
        <p:txBody>
          <a:bodyPr lIns="0" tIns="0" rIns="0" bIns="0" rtlCol="0" anchor="t">
            <a:spAutoFit/>
          </a:bodyPr>
          <a:lstStyle/>
          <a:p>
            <a:pPr marL="0" lvl="0" indent="0" algn="l">
              <a:lnSpc>
                <a:spcPts val="4367"/>
              </a:lnSpc>
            </a:pPr>
            <a:r>
              <a:rPr lang="en-US" sz="2799">
                <a:solidFill>
                  <a:srgbClr val="339966"/>
                </a:solidFill>
                <a:latin typeface="Arial"/>
                <a:ea typeface="Arial"/>
                <a:cs typeface="Arial"/>
                <a:sym typeface="Arial"/>
              </a:rPr>
              <a:t>Пример 1.</a:t>
            </a:r>
          </a:p>
          <a:p>
            <a:pPr marL="0" lvl="0" indent="0" algn="l">
              <a:lnSpc>
                <a:spcPts val="4367"/>
              </a:lnSpc>
            </a:pPr>
            <a:r>
              <a:rPr lang="en-US" sz="2799">
                <a:solidFill>
                  <a:srgbClr val="000000"/>
                </a:solidFill>
                <a:latin typeface="Arial"/>
                <a:ea typeface="Arial"/>
                <a:cs typeface="Arial"/>
                <a:sym typeface="Arial"/>
              </a:rPr>
              <a:t>Замислите да ручате са колегиницом која делује расејано и често проверава телефон. Када је питате, она открива да је забринута јер се њена ћерка није јавила како се очекивало после плесне пробе.</a:t>
            </a:r>
          </a:p>
          <a:p>
            <a:pPr marL="0" lvl="0" indent="0" algn="l">
              <a:lnSpc>
                <a:spcPts val="4367"/>
              </a:lnSpc>
            </a:pPr>
            <a:r>
              <a:rPr lang="en-US" sz="2799" b="1">
                <a:solidFill>
                  <a:srgbClr val="000000"/>
                </a:solidFill>
                <a:latin typeface="Arial Bold"/>
                <a:ea typeface="Arial Bold"/>
                <a:cs typeface="Arial Bold"/>
                <a:sym typeface="Arial Bold"/>
              </a:rPr>
              <a:t>Потврђујући одговор може бити:</a:t>
            </a:r>
          </a:p>
          <a:p>
            <a:pPr marL="0" lvl="0" indent="0" algn="l">
              <a:lnSpc>
                <a:spcPts val="4367"/>
              </a:lnSpc>
            </a:pPr>
            <a:r>
              <a:rPr lang="en-US" sz="2799" b="1">
                <a:solidFill>
                  <a:srgbClr val="000000"/>
                </a:solidFill>
                <a:latin typeface="Arial Bold"/>
                <a:ea typeface="Arial Bold"/>
                <a:cs typeface="Arial Bold"/>
                <a:sym typeface="Arial Bold"/>
              </a:rPr>
              <a:t>„Разумем зашто си забринут/а, посебно зато што је рекла да ће позвати пре сат времена.“ Овај одговор: </a:t>
            </a:r>
          </a:p>
          <a:p>
            <a:pPr marL="1869437" lvl="1" indent="-934719" algn="l">
              <a:lnSpc>
                <a:spcPts val="4367"/>
              </a:lnSpc>
              <a:buFont typeface="Arial"/>
              <a:buChar char="•"/>
            </a:pPr>
            <a:r>
              <a:rPr lang="en-US" sz="2799" b="1">
                <a:solidFill>
                  <a:srgbClr val="000000"/>
                </a:solidFill>
                <a:latin typeface="Arial Bold"/>
                <a:ea typeface="Arial Bold"/>
                <a:cs typeface="Arial Bold"/>
                <a:sym typeface="Arial Bold"/>
              </a:rPr>
              <a:t>Идентификује емоцију (бригу). </a:t>
            </a:r>
          </a:p>
          <a:p>
            <a:pPr marL="1869437" lvl="1" indent="-934719" algn="l">
              <a:lnSpc>
                <a:spcPts val="4367"/>
              </a:lnSpc>
              <a:buFont typeface="Arial"/>
              <a:buChar char="•"/>
            </a:pPr>
            <a:r>
              <a:rPr lang="en-US" sz="2799" b="1">
                <a:solidFill>
                  <a:srgbClr val="000000"/>
                </a:solidFill>
                <a:latin typeface="Arial Bold"/>
                <a:ea typeface="Arial Bold"/>
                <a:cs typeface="Arial Bold"/>
                <a:sym typeface="Arial Bold"/>
              </a:rPr>
              <a:t>Даје образложење (прошло је дуже него што се очекивало, а да се она није јавила).</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2. ВАЛИДАЦИЈА</a:t>
              </a:r>
            </a:p>
          </p:txBody>
        </p:sp>
      </p:grpSp>
      <p:sp>
        <p:nvSpPr>
          <p:cNvPr id="5" name="TextBox 5"/>
          <p:cNvSpPr txBox="1"/>
          <p:nvPr/>
        </p:nvSpPr>
        <p:spPr>
          <a:xfrm>
            <a:off x="1005825" y="2284075"/>
            <a:ext cx="16276350" cy="4863465"/>
          </a:xfrm>
          <a:prstGeom prst="rect">
            <a:avLst/>
          </a:prstGeom>
        </p:spPr>
        <p:txBody>
          <a:bodyPr lIns="0" tIns="0" rIns="0" bIns="0" rtlCol="0" anchor="t">
            <a:spAutoFit/>
          </a:bodyPr>
          <a:lstStyle/>
          <a:p>
            <a:pPr marL="0" lvl="0" indent="0" algn="l">
              <a:lnSpc>
                <a:spcPts val="4680"/>
              </a:lnSpc>
            </a:pPr>
            <a:r>
              <a:rPr lang="en-US" sz="3000">
                <a:solidFill>
                  <a:srgbClr val="339966"/>
                </a:solidFill>
                <a:latin typeface="Calibri (MS)"/>
                <a:ea typeface="Calibri (MS)"/>
                <a:cs typeface="Calibri (MS)"/>
                <a:sym typeface="Calibri (MS)"/>
              </a:rPr>
              <a:t>ВАЛИДАЦИЈА ОДГОВОРА</a:t>
            </a:r>
          </a:p>
          <a:p>
            <a:pPr marL="0" lvl="0" indent="0" algn="l">
              <a:lnSpc>
                <a:spcPts val="5616"/>
              </a:lnSpc>
            </a:pPr>
            <a:endParaRPr lang="en-US" sz="3000">
              <a:solidFill>
                <a:srgbClr val="339966"/>
              </a:solidFill>
              <a:latin typeface="Calibri (MS)"/>
              <a:ea typeface="Calibri (MS)"/>
              <a:cs typeface="Calibri (MS)"/>
              <a:sym typeface="Calibri (MS)"/>
            </a:endParaRPr>
          </a:p>
          <a:p>
            <a:pPr marL="0" lvl="0" indent="0" algn="l">
              <a:lnSpc>
                <a:spcPts val="4680"/>
              </a:lnSpc>
            </a:pPr>
            <a:r>
              <a:rPr lang="en-US" sz="3000">
                <a:solidFill>
                  <a:srgbClr val="000000"/>
                </a:solidFill>
                <a:latin typeface="Calibri (MS)"/>
                <a:ea typeface="Calibri (MS)"/>
                <a:cs typeface="Calibri (MS)"/>
                <a:sym typeface="Calibri (MS)"/>
              </a:rPr>
              <a:t>Наравно, постоје безбројни начини за потврђивање. Све док другој особи показујете да препознајете и прихватате њене емоције, ви је потврђујете. Било који од следећих коментара би био потврђујући у одговарајућем контексту:</a:t>
            </a:r>
          </a:p>
          <a:p>
            <a:pPr marL="990600" lvl="1" indent="-495300" algn="l">
              <a:lnSpc>
                <a:spcPts val="4680"/>
              </a:lnSpc>
              <a:buFont typeface="Arial"/>
              <a:buChar char="•"/>
            </a:pPr>
            <a:r>
              <a:rPr lang="en-US" sz="3000">
                <a:solidFill>
                  <a:srgbClr val="000000"/>
                </a:solidFill>
                <a:latin typeface="Calibri (MS)"/>
                <a:ea typeface="Calibri (MS)"/>
                <a:cs typeface="Calibri (MS)"/>
                <a:sym typeface="Calibri (MS)"/>
              </a:rPr>
              <a:t>„Вау, то би било збуњујуће.“</a:t>
            </a:r>
          </a:p>
          <a:p>
            <a:pPr marL="990600" lvl="1" indent="-495300" algn="l">
              <a:lnSpc>
                <a:spcPts val="4680"/>
              </a:lnSpc>
              <a:buFont typeface="Arial"/>
              <a:buChar char="•"/>
            </a:pPr>
            <a:r>
              <a:rPr lang="en-US" sz="3000">
                <a:solidFill>
                  <a:srgbClr val="000000"/>
                </a:solidFill>
                <a:latin typeface="Calibri (MS)"/>
                <a:ea typeface="Calibri (MS)"/>
                <a:cs typeface="Calibri (MS)"/>
                <a:sym typeface="Calibri (MS)"/>
              </a:rPr>
              <a:t>„Он је то стварно рекао? И ја бих се наљутио!“</a:t>
            </a:r>
          </a:p>
          <a:p>
            <a:pPr marL="990600" lvl="1" indent="-495300" algn="l">
              <a:lnSpc>
                <a:spcPts val="4680"/>
              </a:lnSpc>
              <a:buFont typeface="Arial"/>
              <a:buChar char="•"/>
            </a:pPr>
            <a:r>
              <a:rPr lang="en-US" sz="3000">
                <a:solidFill>
                  <a:srgbClr val="000000"/>
                </a:solidFill>
                <a:latin typeface="Calibri (MS)"/>
                <a:ea typeface="Calibri (MS)"/>
                <a:cs typeface="Calibri (MS)"/>
                <a:sym typeface="Calibri (MS)"/>
              </a:rPr>
              <a:t>„Ах, то је тако тужно.“</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2. ВАЛИДАЦИЈА</a:t>
              </a:r>
            </a:p>
          </p:txBody>
        </p:sp>
      </p:grpSp>
      <p:sp>
        <p:nvSpPr>
          <p:cNvPr id="5" name="TextBox 5"/>
          <p:cNvSpPr txBox="1"/>
          <p:nvPr/>
        </p:nvSpPr>
        <p:spPr>
          <a:xfrm>
            <a:off x="1005825" y="2284075"/>
            <a:ext cx="16276350" cy="4749165"/>
          </a:xfrm>
          <a:prstGeom prst="rect">
            <a:avLst/>
          </a:prstGeom>
        </p:spPr>
        <p:txBody>
          <a:bodyPr lIns="0" tIns="0" rIns="0" bIns="0" rtlCol="0" anchor="t">
            <a:spAutoFit/>
          </a:bodyPr>
          <a:lstStyle/>
          <a:p>
            <a:pPr marL="0" lvl="0" indent="0" algn="l">
              <a:lnSpc>
                <a:spcPts val="4680"/>
              </a:lnSpc>
            </a:pPr>
            <a:r>
              <a:rPr lang="en-US" sz="3000">
                <a:solidFill>
                  <a:srgbClr val="339966"/>
                </a:solidFill>
                <a:latin typeface="Calibri (MS)"/>
                <a:ea typeface="Calibri (MS)"/>
                <a:cs typeface="Calibri (MS)"/>
                <a:sym typeface="Calibri (MS)"/>
              </a:rPr>
              <a:t>Поништавање одмора</a:t>
            </a:r>
          </a:p>
          <a:p>
            <a:pPr marL="0" lvl="0" indent="0" algn="l">
              <a:lnSpc>
                <a:spcPts val="4680"/>
              </a:lnSpc>
            </a:pPr>
            <a:r>
              <a:rPr lang="en-US" sz="3000">
                <a:solidFill>
                  <a:srgbClr val="000000"/>
                </a:solidFill>
                <a:latin typeface="Calibri (MS)"/>
                <a:ea typeface="Calibri (MS)"/>
                <a:cs typeface="Calibri (MS)"/>
                <a:sym typeface="Calibri (MS)"/>
              </a:rPr>
              <a:t>Поништавајући одговори, иако често добронамерни, одбацују емоције сугеришући да их не треба осећати (нпр. „Не плачи“ или „Не треба да бринеш“). Друштво ово појачава тако што одређене емоције означава као „лоше“, што наводи људе да се осећају стидно или погрешно због тога што их доживљавају. Емоције нису ни добре ни лоше – оне су природне реакције на ситуације, а начин на који их тумачимо и делујемо на основу њих је битан. Поништавање емоција поткопава валидацију, често погоршава стрес и чини да се људи осећају нечувено.</a:t>
            </a:r>
          </a:p>
          <a:p>
            <a:pPr marL="0" lvl="0" indent="0" algn="l">
              <a:lnSpc>
                <a:spcPts val="4680"/>
              </a:lnSpc>
            </a:pPr>
            <a:r>
              <a:rPr lang="en-US" sz="3000">
                <a:solidFill>
                  <a:srgbClr val="000000"/>
                </a:solidFill>
                <a:latin typeface="Calibri (MS)"/>
                <a:ea typeface="Calibri (MS)"/>
                <a:cs typeface="Calibri (MS)"/>
                <a:sym typeface="Calibri (MS)"/>
              </a:rPr>
              <a:t>„Бићеш добро.“ „Могло би бити и горе!“ „Барем није [попуните празнину].“</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2. ВАЛИДАЦИЈА</a:t>
              </a:r>
            </a:p>
          </p:txBody>
        </p:sp>
      </p:grpSp>
      <p:sp>
        <p:nvSpPr>
          <p:cNvPr id="5" name="TextBox 5"/>
          <p:cNvSpPr txBox="1"/>
          <p:nvPr/>
        </p:nvSpPr>
        <p:spPr>
          <a:xfrm>
            <a:off x="1005825" y="2284075"/>
            <a:ext cx="16276350" cy="2386965"/>
          </a:xfrm>
          <a:prstGeom prst="rect">
            <a:avLst/>
          </a:prstGeom>
        </p:spPr>
        <p:txBody>
          <a:bodyPr lIns="0" tIns="0" rIns="0" bIns="0" rtlCol="0" anchor="t">
            <a:spAutoFit/>
          </a:bodyPr>
          <a:lstStyle/>
          <a:p>
            <a:pPr marL="0" lvl="0" indent="0" algn="l">
              <a:lnSpc>
                <a:spcPts val="4680"/>
              </a:lnSpc>
            </a:pPr>
            <a:r>
              <a:rPr lang="en-US" sz="3000">
                <a:solidFill>
                  <a:srgbClr val="339966"/>
                </a:solidFill>
                <a:latin typeface="Calibri (MS)"/>
                <a:ea typeface="Calibri (MS)"/>
                <a:cs typeface="Calibri (MS)"/>
                <a:sym typeface="Calibri (MS)"/>
              </a:rPr>
              <a:t>НЕВАЖЕЋИ ОДГОВОР </a:t>
            </a:r>
          </a:p>
          <a:p>
            <a:pPr marL="0" lvl="0" indent="0" algn="l">
              <a:lnSpc>
                <a:spcPts val="4680"/>
              </a:lnSpc>
            </a:pPr>
            <a:r>
              <a:rPr lang="en-US" sz="3000">
                <a:solidFill>
                  <a:srgbClr val="000000"/>
                </a:solidFill>
                <a:latin typeface="Calibri (MS)"/>
                <a:ea typeface="Calibri (MS)"/>
                <a:cs typeface="Calibri (MS)"/>
                <a:sym typeface="Calibri (MS)"/>
              </a:rPr>
              <a:t>Немој бити! Бићеш сјајан. Сигуран сам у то.“ VS. </a:t>
            </a:r>
          </a:p>
          <a:p>
            <a:pPr marL="0" lvl="0" indent="0" algn="l">
              <a:lnSpc>
                <a:spcPts val="4680"/>
              </a:lnSpc>
            </a:pPr>
            <a:r>
              <a:rPr lang="en-US" sz="3000">
                <a:solidFill>
                  <a:srgbClr val="339966"/>
                </a:solidFill>
                <a:latin typeface="Calibri (MS)"/>
                <a:ea typeface="Calibri (MS)"/>
                <a:cs typeface="Calibri (MS)"/>
                <a:sym typeface="Calibri (MS)"/>
              </a:rPr>
              <a:t>ВАЛИДАЦИЈА ОДГОВОРА</a:t>
            </a:r>
          </a:p>
          <a:p>
            <a:pPr marL="0" lvl="0" indent="0" algn="l">
              <a:lnSpc>
                <a:spcPts val="4680"/>
              </a:lnSpc>
            </a:pPr>
            <a:r>
              <a:rPr lang="en-US" sz="3000">
                <a:solidFill>
                  <a:srgbClr val="000000"/>
                </a:solidFill>
                <a:latin typeface="Calibri (MS)"/>
                <a:ea typeface="Calibri (MS)"/>
                <a:cs typeface="Calibri (MS)"/>
                <a:sym typeface="Calibri (MS)"/>
              </a:rPr>
              <a:t>„Не кривим те! Ово је тежак час!“</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2. ВАЛИДАЦИЈА</a:t>
              </a:r>
            </a:p>
          </p:txBody>
        </p:sp>
      </p:grpSp>
      <p:sp>
        <p:nvSpPr>
          <p:cNvPr id="5" name="TextBox 5"/>
          <p:cNvSpPr txBox="1"/>
          <p:nvPr/>
        </p:nvSpPr>
        <p:spPr>
          <a:xfrm>
            <a:off x="1005825" y="2284075"/>
            <a:ext cx="16276350" cy="4158615"/>
          </a:xfrm>
          <a:prstGeom prst="rect">
            <a:avLst/>
          </a:prstGeom>
        </p:spPr>
        <p:txBody>
          <a:bodyPr lIns="0" tIns="0" rIns="0" bIns="0" rtlCol="0" anchor="t">
            <a:spAutoFit/>
          </a:bodyPr>
          <a:lstStyle/>
          <a:p>
            <a:pPr marL="0" lvl="0" indent="0" algn="l">
              <a:lnSpc>
                <a:spcPts val="4680"/>
              </a:lnSpc>
            </a:pPr>
            <a:r>
              <a:rPr lang="en-US" sz="3000">
                <a:solidFill>
                  <a:srgbClr val="339966"/>
                </a:solidFill>
                <a:latin typeface="Calibri (MS)"/>
                <a:ea typeface="Calibri (MS)"/>
                <a:cs typeface="Calibri (MS)"/>
                <a:sym typeface="Calibri (MS)"/>
              </a:rPr>
              <a:t>Вежбање у собама за одмор (10 мин)</a:t>
            </a:r>
          </a:p>
          <a:p>
            <a:pPr marL="0" lvl="0" indent="0" algn="l">
              <a:lnSpc>
                <a:spcPts val="4680"/>
              </a:lnSpc>
            </a:pPr>
            <a:r>
              <a:rPr lang="en-US" sz="3000">
                <a:solidFill>
                  <a:srgbClr val="000000"/>
                </a:solidFill>
                <a:latin typeface="Calibri (MS)"/>
                <a:ea typeface="Calibri (MS)"/>
                <a:cs typeface="Calibri (MS)"/>
                <a:sym typeface="Calibri (MS)"/>
              </a:rPr>
              <a:t>Улазите у учионицу и примећујете да су ваши ученици расејани и помало узнемирени. </a:t>
            </a:r>
          </a:p>
          <a:p>
            <a:pPr marL="0" lvl="0" indent="0" algn="l">
              <a:lnSpc>
                <a:spcPts val="4680"/>
              </a:lnSpc>
            </a:pPr>
            <a:r>
              <a:rPr lang="en-US" sz="3000">
                <a:solidFill>
                  <a:srgbClr val="000000"/>
                </a:solidFill>
                <a:latin typeface="Calibri (MS)"/>
                <a:ea typeface="Calibri (MS)"/>
                <a:cs typeface="Calibri (MS)"/>
                <a:sym typeface="Calibri (MS)"/>
              </a:rPr>
              <a:t>Питате шта није у реду, а они вам кажу да је њихов наставник математике померио завршни тест за недељу дана. Осећају се неспремно и забринуто. Како бисте ви одговорили? </a:t>
            </a:r>
          </a:p>
          <a:p>
            <a:pPr marL="990600" lvl="1" indent="-495300" algn="l">
              <a:lnSpc>
                <a:spcPts val="4680"/>
              </a:lnSpc>
              <a:buFont typeface="Arial"/>
              <a:buChar char="•"/>
            </a:pPr>
            <a:r>
              <a:rPr lang="en-US" sz="3000">
                <a:solidFill>
                  <a:srgbClr val="000000"/>
                </a:solidFill>
                <a:latin typeface="Calibri (MS)"/>
                <a:ea typeface="Calibri (MS)"/>
                <a:cs typeface="Calibri (MS)"/>
                <a:sym typeface="Calibri (MS)"/>
              </a:rPr>
              <a:t>Шта бисте ви урадили? </a:t>
            </a:r>
          </a:p>
          <a:p>
            <a:pPr marL="990600" lvl="1" indent="-495300" algn="l">
              <a:lnSpc>
                <a:spcPts val="4680"/>
              </a:lnSpc>
              <a:buFont typeface="Arial"/>
              <a:buChar char="•"/>
            </a:pPr>
            <a:r>
              <a:rPr lang="en-US" sz="3000">
                <a:solidFill>
                  <a:srgbClr val="000000"/>
                </a:solidFill>
                <a:latin typeface="Calibri (MS)"/>
                <a:ea typeface="Calibri (MS)"/>
                <a:cs typeface="Calibri (MS)"/>
                <a:sym typeface="Calibri (MS)"/>
              </a:rPr>
              <a:t>Шта бисте им рекли? </a:t>
            </a:r>
          </a:p>
          <a:p>
            <a:pPr marL="990600" lvl="1" indent="-495300" algn="l">
              <a:lnSpc>
                <a:spcPts val="4680"/>
              </a:lnSpc>
              <a:buFont typeface="Arial"/>
              <a:buChar char="•"/>
            </a:pPr>
            <a:r>
              <a:rPr lang="en-US" sz="3000">
                <a:solidFill>
                  <a:srgbClr val="000000"/>
                </a:solidFill>
                <a:latin typeface="Calibri (MS)"/>
                <a:ea typeface="Calibri (MS)"/>
                <a:cs typeface="Calibri (MS)"/>
                <a:sym typeface="Calibri (MS)"/>
              </a:rPr>
              <a:t>Напишите своје одговоре тако што ћете идентификовати емоцију и образложити је. </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3. ОБЕЗБЕДИТЕ ПОДРШКУ И ОХРАБЉЕЊЕ</a:t>
              </a:r>
            </a:p>
          </p:txBody>
        </p:sp>
      </p:grpSp>
      <p:sp>
        <p:nvSpPr>
          <p:cNvPr id="5" name="TextBox 5"/>
          <p:cNvSpPr txBox="1"/>
          <p:nvPr/>
        </p:nvSpPr>
        <p:spPr>
          <a:xfrm>
            <a:off x="1005825" y="2284075"/>
            <a:ext cx="16276350" cy="2977515"/>
          </a:xfrm>
          <a:prstGeom prst="rect">
            <a:avLst/>
          </a:prstGeom>
        </p:spPr>
        <p:txBody>
          <a:bodyPr lIns="0" tIns="0" rIns="0" bIns="0" rtlCol="0" anchor="t">
            <a:spAutoFit/>
          </a:bodyPr>
          <a:lstStyle/>
          <a:p>
            <a:pPr marL="0" lvl="0" indent="0" algn="l">
              <a:lnSpc>
                <a:spcPts val="4680"/>
              </a:lnSpc>
            </a:pPr>
            <a:r>
              <a:rPr lang="en-US" sz="3000">
                <a:solidFill>
                  <a:srgbClr val="000000"/>
                </a:solidFill>
                <a:latin typeface="Calibri (MS)"/>
                <a:ea typeface="Calibri (MS)"/>
                <a:cs typeface="Calibri (MS)"/>
                <a:sym typeface="Calibri (MS)"/>
              </a:rPr>
              <a:t>Након што сте саслушали и потврдили другу особу, можда ћете моћи да понудите савет, повратне информације или охрабрење — ако је то прикладно. Шта значи „прикладно“ у овом контексту? Није свака ситуација потребна за повратним информацијама. У ствари, већина свакодневних прилика за потврду неће захтевати повратне информације. Када се укаже прилика за давање савета, кључно је прво проценити да ли је друга особа отворена да га саслуша.</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3. ОБЕЗБЕДИТЕ ПОДРШКУ И ОХРАБЉЕЊЕ</a:t>
              </a:r>
            </a:p>
          </p:txBody>
        </p:sp>
      </p:grpSp>
      <p:sp>
        <p:nvSpPr>
          <p:cNvPr id="5" name="TextBox 5"/>
          <p:cNvSpPr txBox="1"/>
          <p:nvPr/>
        </p:nvSpPr>
        <p:spPr>
          <a:xfrm>
            <a:off x="1005825" y="2331700"/>
            <a:ext cx="16276350" cy="5808345"/>
          </a:xfrm>
          <a:prstGeom prst="rect">
            <a:avLst/>
          </a:prstGeom>
        </p:spPr>
        <p:txBody>
          <a:bodyPr lIns="0" tIns="0" rIns="0" bIns="0" rtlCol="0" anchor="t">
            <a:spAutoFit/>
          </a:bodyPr>
          <a:lstStyle/>
          <a:p>
            <a:pPr marL="0" lvl="0" indent="0" algn="l">
              <a:lnSpc>
                <a:spcPts val="4140"/>
              </a:lnSpc>
            </a:pPr>
            <a:r>
              <a:rPr lang="en-US" sz="3000" b="1">
                <a:solidFill>
                  <a:srgbClr val="000000"/>
                </a:solidFill>
                <a:latin typeface="Calibri (MS) Bold"/>
                <a:ea typeface="Calibri (MS) Bold"/>
                <a:cs typeface="Calibri (MS) Bold"/>
                <a:sym typeface="Calibri (MS) Bold"/>
              </a:rPr>
              <a:t>Приступ бр. 1: Питајте шта желе од вас</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Ако неко подели тешко искуство или емоцију, можда не тражи одмах савет. Уместо претпоставке, понудите фразе попут:</a:t>
            </a:r>
          </a:p>
          <a:p>
            <a:pPr marL="1905000" lvl="2" indent="-6350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"Како могу да помогнем?"</a:t>
            </a:r>
          </a:p>
          <a:p>
            <a:pPr marL="1905000" lvl="2" indent="-6350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"Да ли постоји нешто што могу да урадим?"</a:t>
            </a:r>
          </a:p>
          <a:p>
            <a:pPr marL="990600" lvl="1" indent="-4953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Често ће изразити шта им је потребно, било да је то савет или једноставно ухо за слушање.</a:t>
            </a:r>
          </a:p>
          <a:p>
            <a:pPr marL="990600" lvl="1" indent="-4953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Много пута је довољно само бити присутан и потврђивати њихова осећања.</a:t>
            </a:r>
          </a:p>
          <a:p>
            <a:pPr marL="990600" lvl="1" indent="-4953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Примери одговора:</a:t>
            </a:r>
          </a:p>
          <a:p>
            <a:pPr marL="1905000" lvl="2" indent="-6350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„Само то што си слушао/слушала је било од помоћи.“</a:t>
            </a:r>
          </a:p>
          <a:p>
            <a:pPr marL="1905000" lvl="2" indent="-6350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„Мислим да сам сада схватио, хвала.“</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3. ОБЕЗБЕДИТЕ ПОДРШКУ И ОХРАБЉЕЊЕ</a:t>
              </a:r>
            </a:p>
          </p:txBody>
        </p:sp>
      </p:grpSp>
      <p:sp>
        <p:nvSpPr>
          <p:cNvPr id="5" name="TextBox 5"/>
          <p:cNvSpPr txBox="1"/>
          <p:nvPr/>
        </p:nvSpPr>
        <p:spPr>
          <a:xfrm>
            <a:off x="1005825" y="2331700"/>
            <a:ext cx="16276350" cy="4236720"/>
          </a:xfrm>
          <a:prstGeom prst="rect">
            <a:avLst/>
          </a:prstGeom>
        </p:spPr>
        <p:txBody>
          <a:bodyPr lIns="0" tIns="0" rIns="0" bIns="0" rtlCol="0" anchor="t">
            <a:spAutoFit/>
          </a:bodyPr>
          <a:lstStyle/>
          <a:p>
            <a:pPr marL="0" lvl="0" indent="0" algn="l">
              <a:lnSpc>
                <a:spcPts val="4140"/>
              </a:lnSpc>
            </a:pPr>
            <a:r>
              <a:rPr lang="en-US" sz="3000" b="1">
                <a:solidFill>
                  <a:srgbClr val="000000"/>
                </a:solidFill>
                <a:latin typeface="Calibri (MS) Bold"/>
                <a:ea typeface="Calibri (MS) Bold"/>
                <a:cs typeface="Calibri (MS) Bold"/>
                <a:sym typeface="Calibri (MS) Bold"/>
              </a:rPr>
              <a:t>Приступ бр. 2: Питајте пре него што понудите повратне информације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Ако осећате потребу да поделите своје мисли, али не желите да претпостављате, прво затражите дозволу.</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Користите фразе попут:</a:t>
            </a:r>
          </a:p>
          <a:p>
            <a:pPr marL="1905000" lvl="2" indent="-6350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"Могу ли да поделим своје мисли?"</a:t>
            </a:r>
          </a:p>
          <a:p>
            <a:pPr marL="1905000" lvl="2" indent="-6350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„Да ли бисте желели моје мишљење?“</a:t>
            </a:r>
          </a:p>
          <a:p>
            <a:pPr marL="990600" lvl="1" indent="-495300" algn="l">
              <a:lnSpc>
                <a:spcPts val="4140"/>
              </a:lnSpc>
              <a:buFont typeface="Arial"/>
              <a:buChar char="•"/>
            </a:pPr>
            <a:r>
              <a:rPr lang="en-US" sz="3000" b="1" i="1">
                <a:solidFill>
                  <a:srgbClr val="000000"/>
                </a:solidFill>
                <a:latin typeface="Calibri (MS) Bold Italics"/>
                <a:ea typeface="Calibri (MS) Bold Italics"/>
                <a:cs typeface="Calibri (MS) Bold Italics"/>
                <a:sym typeface="Calibri (MS) Bold Italics"/>
              </a:rPr>
              <a:t>Овакав приступ признаје њихову аутономију и подстиче отворену, подржавајућу комуникацију.</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95250"/>
              <a:ext cx="21945600" cy="2381650"/>
            </a:xfrm>
            <a:prstGeom prst="rect">
              <a:avLst/>
            </a:prstGeom>
          </p:spPr>
          <p:txBody>
            <a:bodyPr lIns="0" tIns="0" rIns="0" bIns="0" rtlCol="0" anchor="ctr"/>
            <a:lstStyle/>
            <a:p>
              <a:pPr marL="0" lvl="0" indent="0" algn="l">
                <a:lnSpc>
                  <a:spcPts val="4661"/>
                </a:lnSpc>
              </a:pPr>
              <a:r>
                <a:rPr lang="en-US" sz="3600" b="1">
                  <a:solidFill>
                    <a:srgbClr val="339966"/>
                  </a:solidFill>
                  <a:latin typeface="Calibri (MS) Bold"/>
                  <a:ea typeface="Calibri (MS) Bold"/>
                  <a:cs typeface="Calibri (MS) Bold"/>
                  <a:sym typeface="Calibri (MS) Bold"/>
                </a:rPr>
                <a:t>КОРАК 3. ОБЕЗБЕДИТЕ ПОДРШКУ И ОХРАБЉЕЊЕ</a:t>
              </a:r>
            </a:p>
          </p:txBody>
        </p:sp>
      </p:grpSp>
      <p:sp>
        <p:nvSpPr>
          <p:cNvPr id="5" name="TextBox 5"/>
          <p:cNvSpPr txBox="1"/>
          <p:nvPr/>
        </p:nvSpPr>
        <p:spPr>
          <a:xfrm>
            <a:off x="1005825" y="2379325"/>
            <a:ext cx="16276350" cy="6317742"/>
          </a:xfrm>
          <a:prstGeom prst="rect">
            <a:avLst/>
          </a:prstGeom>
        </p:spPr>
        <p:txBody>
          <a:bodyPr lIns="0" tIns="0" rIns="0" bIns="0" rtlCol="0" anchor="t">
            <a:spAutoFit/>
          </a:bodyPr>
          <a:lstStyle/>
          <a:p>
            <a:pPr marL="0" lvl="0" indent="0" algn="l">
              <a:lnSpc>
                <a:spcPts val="3863"/>
              </a:lnSpc>
            </a:pPr>
            <a:r>
              <a:rPr lang="en-US" sz="2799" b="1">
                <a:solidFill>
                  <a:srgbClr val="000000"/>
                </a:solidFill>
                <a:latin typeface="Arial Bold"/>
                <a:ea typeface="Arial Bold"/>
                <a:cs typeface="Arial Bold"/>
                <a:sym typeface="Arial Bold"/>
              </a:rPr>
              <a:t>Изузеци при раду са децом </a:t>
            </a:r>
          </a:p>
          <a:p>
            <a:pPr marL="955038" lvl="1" indent="-477519" algn="l">
              <a:lnSpc>
                <a:spcPts val="3863"/>
              </a:lnSpc>
              <a:buFont typeface="Arial"/>
              <a:buChar char="•"/>
            </a:pPr>
            <a:r>
              <a:rPr lang="en-US" sz="2799" b="1">
                <a:solidFill>
                  <a:srgbClr val="000000"/>
                </a:solidFill>
                <a:latin typeface="Arial Bold"/>
                <a:ea typeface="Arial Bold"/>
                <a:cs typeface="Arial Bold"/>
                <a:sym typeface="Arial Bold"/>
              </a:rPr>
              <a:t>Иако је тражење дозволе за давање савета корисно у већини ситуација, постоје случајеви када су нежељене повратне информације неопходне.</a:t>
            </a:r>
          </a:p>
          <a:p>
            <a:pPr marL="955038" lvl="1" indent="-477519" algn="l">
              <a:lnSpc>
                <a:spcPts val="3863"/>
              </a:lnSpc>
              <a:buFont typeface="Arial"/>
              <a:buChar char="•"/>
            </a:pPr>
            <a:r>
              <a:rPr lang="en-US" sz="2799" b="1">
                <a:solidFill>
                  <a:srgbClr val="000000"/>
                </a:solidFill>
                <a:latin typeface="Arial Bold"/>
                <a:ea typeface="Arial Bold"/>
                <a:cs typeface="Arial Bold"/>
                <a:sym typeface="Arial Bold"/>
              </a:rPr>
              <a:t>Наставници имају дужност да воде, подржавају и подучавају, чак и ако ученици експлицитно не траже помоћ.</a:t>
            </a:r>
          </a:p>
          <a:p>
            <a:pPr marL="955038" lvl="1" indent="-477519" algn="l">
              <a:lnSpc>
                <a:spcPts val="3863"/>
              </a:lnSpc>
              <a:buFont typeface="Arial"/>
              <a:buChar char="•"/>
            </a:pPr>
            <a:r>
              <a:rPr lang="en-US" sz="2799" b="1">
                <a:solidFill>
                  <a:srgbClr val="000000"/>
                </a:solidFill>
                <a:latin typeface="Arial Bold"/>
                <a:ea typeface="Arial Bold"/>
                <a:cs typeface="Arial Bold"/>
                <a:sym typeface="Arial Bold"/>
              </a:rPr>
              <a:t>Примери када треба дати непожељне повратне информације:</a:t>
            </a:r>
          </a:p>
          <a:p>
            <a:pPr marL="1869437" lvl="2" indent="-623146" algn="l">
              <a:lnSpc>
                <a:spcPts val="3863"/>
              </a:lnSpc>
              <a:buFont typeface="Arial"/>
              <a:buChar char="⚬"/>
            </a:pPr>
            <a:r>
              <a:rPr lang="en-US" sz="2799" b="1">
                <a:solidFill>
                  <a:srgbClr val="000000"/>
                </a:solidFill>
                <a:latin typeface="Arial Bold"/>
                <a:ea typeface="Arial Bold"/>
                <a:cs typeface="Arial Bold"/>
                <a:sym typeface="Arial Bold"/>
              </a:rPr>
              <a:t>Обезбеђивање безбедности – Ако би поступци ученика могли довести до штете.</a:t>
            </a:r>
          </a:p>
          <a:p>
            <a:pPr marL="1869437" lvl="2" indent="-623146" algn="l">
              <a:lnSpc>
                <a:spcPts val="3863"/>
              </a:lnSpc>
              <a:buFont typeface="Arial"/>
              <a:buChar char="⚬"/>
            </a:pPr>
            <a:r>
              <a:rPr lang="en-US" sz="2799" b="1">
                <a:solidFill>
                  <a:srgbClr val="000000"/>
                </a:solidFill>
                <a:latin typeface="Arial Bold"/>
                <a:ea typeface="Arial Bold"/>
                <a:cs typeface="Arial Bold"/>
                <a:sym typeface="Arial Bold"/>
              </a:rPr>
              <a:t>Решавање проблема ометајућег понашања – Одржавање структурираног окружења за учење.</a:t>
            </a:r>
          </a:p>
          <a:p>
            <a:pPr marL="1869437" lvl="2" indent="-623146" algn="l">
              <a:lnSpc>
                <a:spcPts val="3863"/>
              </a:lnSpc>
              <a:buFont typeface="Arial"/>
              <a:buChar char="⚬"/>
            </a:pPr>
            <a:r>
              <a:rPr lang="en-US" sz="2799" b="1">
                <a:solidFill>
                  <a:srgbClr val="000000"/>
                </a:solidFill>
                <a:latin typeface="Arial Bold"/>
                <a:ea typeface="Arial Bold"/>
                <a:cs typeface="Arial Bold"/>
                <a:sym typeface="Arial Bold"/>
              </a:rPr>
              <a:t>Академско вођење – Рутинске повратне информације не захтевају увек дозволу.</a:t>
            </a:r>
          </a:p>
          <a:p>
            <a:pPr marL="955038" lvl="1" indent="-477519" algn="l">
              <a:lnSpc>
                <a:spcPts val="3863"/>
              </a:lnSpc>
              <a:buFont typeface="Arial"/>
              <a:buChar char="•"/>
            </a:pPr>
            <a:r>
              <a:rPr lang="en-US" sz="2799" b="1">
                <a:solidFill>
                  <a:srgbClr val="000000"/>
                </a:solidFill>
                <a:latin typeface="Arial Bold"/>
                <a:ea typeface="Arial Bold"/>
                <a:cs typeface="Arial Bold"/>
                <a:sym typeface="Arial Bold"/>
              </a:rPr>
              <a:t>Код старијих ученика или младих одраслих, постављање питања пре давања повратних информација подстиче поштовање и позитивну динамику у учионици.</a:t>
            </a:r>
          </a:p>
          <a:p>
            <a:pPr marL="1869437" lvl="2" indent="-623146" algn="l">
              <a:lnSpc>
                <a:spcPts val="3863"/>
              </a:lnSpc>
              <a:buFont typeface="Arial"/>
              <a:buChar char="⚬"/>
            </a:pPr>
            <a:r>
              <a:rPr lang="en-US" sz="2799" b="1">
                <a:solidFill>
                  <a:srgbClr val="000000"/>
                </a:solidFill>
                <a:latin typeface="Arial Bold"/>
                <a:ea typeface="Arial Bold"/>
                <a:cs typeface="Arial Bold"/>
                <a:sym typeface="Arial Bold"/>
              </a:rPr>
              <a:t>Пример: „Да ли желите неке предлоге о томе како да приступите овом задатку?“</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482350" y="0"/>
            <a:ext cx="1354238" cy="1354238"/>
            <a:chOff x="0" y="0"/>
            <a:chExt cx="1805651" cy="1805651"/>
          </a:xfrm>
        </p:grpSpPr>
        <p:sp>
          <p:nvSpPr>
            <p:cNvPr id="3" name="Freeform 3"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
        <p:nvSpPr>
          <p:cNvPr id="4" name="TextBox 4"/>
          <p:cNvSpPr txBox="1"/>
          <p:nvPr/>
        </p:nvSpPr>
        <p:spPr>
          <a:xfrm>
            <a:off x="1184325" y="109575"/>
            <a:ext cx="11740350" cy="448905"/>
          </a:xfrm>
          <a:prstGeom prst="rect">
            <a:avLst/>
          </a:prstGeom>
        </p:spPr>
        <p:txBody>
          <a:bodyPr lIns="0" tIns="0" rIns="0" bIns="0" rtlCol="0" anchor="t">
            <a:spAutoFit/>
          </a:bodyPr>
          <a:lstStyle/>
          <a:p>
            <a:pPr marL="0" lvl="0" indent="0" algn="l">
              <a:lnSpc>
                <a:spcPts val="3438"/>
              </a:lnSpc>
            </a:pPr>
            <a:r>
              <a:rPr lang="en-US" sz="3600" b="1" dirty="0" err="1">
                <a:solidFill>
                  <a:srgbClr val="000000"/>
                </a:solidFill>
                <a:latin typeface="Calibri (MS) Bold"/>
                <a:ea typeface="Calibri (MS) Bold"/>
                <a:cs typeface="Calibri (MS) Bold"/>
                <a:sym typeface="Calibri (MS) Bold"/>
              </a:rPr>
              <a:t>Компоненте</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комуникационог</a:t>
            </a:r>
            <a:r>
              <a:rPr lang="en-US" sz="3600" b="1" dirty="0">
                <a:solidFill>
                  <a:srgbClr val="000000"/>
                </a:solidFill>
                <a:latin typeface="Calibri (MS) Bold"/>
                <a:ea typeface="Calibri (MS) Bold"/>
                <a:cs typeface="Calibri (MS) Bold"/>
                <a:sym typeface="Calibri (MS) Bold"/>
              </a:rPr>
              <a:t> </a:t>
            </a:r>
            <a:r>
              <a:rPr lang="en-US" sz="3600" b="1" dirty="0" err="1">
                <a:solidFill>
                  <a:srgbClr val="000000"/>
                </a:solidFill>
                <a:latin typeface="Calibri (MS) Bold"/>
                <a:ea typeface="Calibri (MS) Bold"/>
                <a:cs typeface="Calibri (MS) Bold"/>
                <a:sym typeface="Calibri (MS) Bold"/>
              </a:rPr>
              <a:t>процеса</a:t>
            </a:r>
            <a:r>
              <a:rPr lang="en-US" sz="3600" b="1" dirty="0">
                <a:solidFill>
                  <a:srgbClr val="000000"/>
                </a:solidFill>
                <a:latin typeface="Calibri (MS) Bold"/>
                <a:ea typeface="Calibri (MS) Bold"/>
                <a:cs typeface="Calibri (MS) Bold"/>
                <a:sym typeface="Calibri (MS) Bold"/>
              </a:rPr>
              <a:t>:</a:t>
            </a:r>
          </a:p>
        </p:txBody>
      </p:sp>
      <p:grpSp>
        <p:nvGrpSpPr>
          <p:cNvPr id="5" name="Group 5"/>
          <p:cNvGrpSpPr>
            <a:grpSpLocks noChangeAspect="1"/>
          </p:cNvGrpSpPr>
          <p:nvPr/>
        </p:nvGrpSpPr>
        <p:grpSpPr>
          <a:xfrm>
            <a:off x="3015600" y="1097798"/>
            <a:ext cx="13443602" cy="8874900"/>
            <a:chOff x="0" y="0"/>
            <a:chExt cx="17924803" cy="11833200"/>
          </a:xfrm>
        </p:grpSpPr>
        <p:sp>
          <p:nvSpPr>
            <p:cNvPr id="6" name="Freeform 6"/>
            <p:cNvSpPr/>
            <p:nvPr/>
          </p:nvSpPr>
          <p:spPr>
            <a:xfrm>
              <a:off x="0" y="0"/>
              <a:ext cx="17924780" cy="11833225"/>
            </a:xfrm>
            <a:custGeom>
              <a:avLst/>
              <a:gdLst/>
              <a:ahLst/>
              <a:cxnLst/>
              <a:rect l="l" t="t" r="r" b="b"/>
              <a:pathLst>
                <a:path w="17924780" h="11833225">
                  <a:moveTo>
                    <a:pt x="0" y="0"/>
                  </a:moveTo>
                  <a:lnTo>
                    <a:pt x="17924780" y="0"/>
                  </a:lnTo>
                  <a:lnTo>
                    <a:pt x="17924780" y="11833225"/>
                  </a:lnTo>
                  <a:lnTo>
                    <a:pt x="0" y="11833225"/>
                  </a:lnTo>
                  <a:lnTo>
                    <a:pt x="0" y="0"/>
                  </a:lnTo>
                  <a:close/>
                </a:path>
              </a:pathLst>
            </a:custGeom>
            <a:blipFill>
              <a:blip r:embed="rId4"/>
              <a:stretch>
                <a:fillRect/>
              </a:stretch>
            </a:blipFill>
          </p:spPr>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9050"/>
              <a:ext cx="21945600" cy="2305450"/>
            </a:xfrm>
            <a:prstGeom prst="rect">
              <a:avLst/>
            </a:prstGeom>
          </p:spPr>
          <p:txBody>
            <a:bodyPr lIns="0" tIns="0" rIns="0" bIns="0" rtlCol="0" anchor="ctr"/>
            <a:lstStyle/>
            <a:p>
              <a:pPr marL="0" lvl="0" indent="0" algn="l">
                <a:lnSpc>
                  <a:spcPts val="5759"/>
                </a:lnSpc>
              </a:pPr>
              <a:r>
                <a:rPr lang="en-US" sz="4800" b="1">
                  <a:solidFill>
                    <a:srgbClr val="339966"/>
                  </a:solidFill>
                  <a:latin typeface="Arial Bold"/>
                  <a:ea typeface="Arial Bold"/>
                  <a:cs typeface="Arial Bold"/>
                  <a:sym typeface="Arial Bold"/>
                </a:rPr>
                <a:t>Питања за дискусију</a:t>
              </a:r>
            </a:p>
          </p:txBody>
        </p:sp>
      </p:grpSp>
      <p:sp>
        <p:nvSpPr>
          <p:cNvPr id="5" name="TextBox 5"/>
          <p:cNvSpPr txBox="1"/>
          <p:nvPr/>
        </p:nvSpPr>
        <p:spPr>
          <a:xfrm>
            <a:off x="1005825" y="2360275"/>
            <a:ext cx="16276350" cy="5479161"/>
          </a:xfrm>
          <a:prstGeom prst="rect">
            <a:avLst/>
          </a:prstGeom>
        </p:spPr>
        <p:txBody>
          <a:bodyPr lIns="0" tIns="0" rIns="0" bIns="0" rtlCol="0" anchor="t">
            <a:spAutoFit/>
          </a:bodyPr>
          <a:lstStyle/>
          <a:p>
            <a:pPr marL="0" lvl="0" indent="0" algn="l">
              <a:lnSpc>
                <a:spcPts val="3311"/>
              </a:lnSpc>
            </a:pPr>
            <a:r>
              <a:rPr lang="en-US" sz="2400" b="1">
                <a:solidFill>
                  <a:srgbClr val="000000"/>
                </a:solidFill>
                <a:latin typeface="Calibri (MS) Bold"/>
                <a:ea typeface="Calibri (MS) Bold"/>
                <a:cs typeface="Calibri (MS) Bold"/>
                <a:sym typeface="Calibri (MS) Bold"/>
              </a:rPr>
              <a:t>Сценарио:</a:t>
            </a:r>
          </a:p>
          <a:p>
            <a:pPr marL="0" lvl="0" indent="0" algn="l">
              <a:lnSpc>
                <a:spcPts val="3311"/>
              </a:lnSpc>
            </a:pPr>
            <a:r>
              <a:rPr lang="en-US" sz="2400" b="1">
                <a:solidFill>
                  <a:srgbClr val="000000"/>
                </a:solidFill>
                <a:latin typeface="Calibri (MS) Bold"/>
                <a:ea typeface="Calibri (MS) Bold"/>
                <a:cs typeface="Calibri (MS) Bold"/>
                <a:sym typeface="Calibri (MS) Bold"/>
              </a:rPr>
              <a:t>Ученик, Алекс, је узнемирен након што је добио ниску оцену на тесту. Алекс каже: „Учио сам толико напорно, али није помогло. Осећам се као да ово никада нећу урадити како треба.“</a:t>
            </a:r>
          </a:p>
          <a:p>
            <a:pPr marL="0" lvl="0" indent="0" algn="l">
              <a:lnSpc>
                <a:spcPts val="3311"/>
              </a:lnSpc>
            </a:pPr>
            <a:r>
              <a:rPr lang="en-US" sz="2400" b="1">
                <a:solidFill>
                  <a:srgbClr val="000000"/>
                </a:solidFill>
                <a:latin typeface="Calibri (MS) Bold"/>
                <a:ea typeface="Calibri (MS) Bold"/>
                <a:cs typeface="Calibri (MS) Bold"/>
                <a:sym typeface="Calibri (MS) Bold"/>
              </a:rPr>
              <a:t>Сценарио:</a:t>
            </a:r>
          </a:p>
          <a:p>
            <a:pPr marL="0" lvl="0" indent="0" algn="l">
              <a:lnSpc>
                <a:spcPts val="3311"/>
              </a:lnSpc>
            </a:pPr>
            <a:r>
              <a:rPr lang="en-US" sz="2400" b="1">
                <a:solidFill>
                  <a:srgbClr val="000000"/>
                </a:solidFill>
                <a:latin typeface="Calibri (MS) Bold"/>
                <a:ea typeface="Calibri (MS) Bold"/>
                <a:cs typeface="Calibri (MS) Bold"/>
                <a:sym typeface="Calibri (MS) Bold"/>
              </a:rPr>
              <a:t> Замислите да сте ви наставник у овој ситуацији. Алекс је очигледно фрустриран и осећа се поражено.</a:t>
            </a:r>
          </a:p>
          <a:p>
            <a:pPr marL="883920" lvl="1" indent="-441960" algn="l">
              <a:lnSpc>
                <a:spcPts val="3311"/>
              </a:lnSpc>
              <a:buAutoNum type="arabicPeriod"/>
            </a:pPr>
            <a:r>
              <a:rPr lang="en-US" sz="2400" b="1">
                <a:solidFill>
                  <a:srgbClr val="000000"/>
                </a:solidFill>
                <a:latin typeface="Calibri (MS) Bold"/>
                <a:ea typeface="Calibri (MS) Bold"/>
                <a:cs typeface="Calibri (MS) Bold"/>
                <a:sym typeface="Calibri (MS) Bold"/>
              </a:rPr>
              <a:t>Корак 1 - Валидација:</a:t>
            </a:r>
          </a:p>
          <a:p>
            <a:pPr marL="883920" lvl="1" indent="-441960" algn="l">
              <a:lnSpc>
                <a:spcPts val="3311"/>
              </a:lnSpc>
            </a:pPr>
            <a:r>
              <a:rPr lang="en-US" sz="2400" b="1">
                <a:solidFill>
                  <a:srgbClr val="000000"/>
                </a:solidFill>
                <a:latin typeface="Calibri (MS) Bold"/>
                <a:ea typeface="Calibri (MS) Bold"/>
                <a:cs typeface="Calibri (MS) Bold"/>
                <a:sym typeface="Calibri (MS) Bold"/>
              </a:rPr>
              <a:t> Вежбајте да потврђујете Алексова осећања. Користите фразу сличну оној коју би рекао наставник.</a:t>
            </a:r>
          </a:p>
          <a:p>
            <a:pPr marL="883920" lvl="1" indent="-441960" algn="l">
              <a:lnSpc>
                <a:spcPts val="3311"/>
              </a:lnSpc>
            </a:pPr>
            <a:r>
              <a:rPr lang="en-US" sz="2400" b="1">
                <a:solidFill>
                  <a:srgbClr val="000000"/>
                </a:solidFill>
                <a:latin typeface="Calibri (MS) Bold"/>
                <a:ea typeface="Calibri (MS) Bold"/>
                <a:cs typeface="Calibri (MS) Bold"/>
                <a:sym typeface="Calibri (MS) Bold"/>
              </a:rPr>
              <a:t> Покушајте да потврда звучи искрено и емпатично.</a:t>
            </a:r>
          </a:p>
          <a:p>
            <a:pPr marL="883920" lvl="1" indent="-441960" algn="l">
              <a:lnSpc>
                <a:spcPts val="3311"/>
              </a:lnSpc>
              <a:buAutoNum type="arabicPeriod"/>
            </a:pPr>
            <a:r>
              <a:rPr lang="en-US" sz="2400" b="1">
                <a:solidFill>
                  <a:srgbClr val="000000"/>
                </a:solidFill>
                <a:latin typeface="Calibri (MS) Bold"/>
                <a:ea typeface="Calibri (MS) Bold"/>
                <a:cs typeface="Calibri (MS) Bold"/>
                <a:sym typeface="Calibri (MS) Bold"/>
              </a:rPr>
              <a:t>Корак 2 - Додатно питање:</a:t>
            </a:r>
          </a:p>
          <a:p>
            <a:pPr marL="883920" lvl="1" indent="-441960" algn="l">
              <a:lnSpc>
                <a:spcPts val="3311"/>
              </a:lnSpc>
            </a:pPr>
            <a:r>
              <a:rPr lang="en-US" sz="2400" b="1">
                <a:solidFill>
                  <a:srgbClr val="000000"/>
                </a:solidFill>
                <a:latin typeface="Calibri (MS) Bold"/>
                <a:ea typeface="Calibri (MS) Bold"/>
                <a:cs typeface="Calibri (MS) Bold"/>
                <a:sym typeface="Calibri (MS) Bold"/>
              </a:rPr>
              <a:t> Затим, поставите питање које подстиче Алекса да даље истражи проблем. Ваш циљ је да помогнете Алексу да размисли о ситуацији и да дође до решења.</a:t>
            </a:r>
          </a:p>
          <a:p>
            <a:pPr marL="883920" lvl="1" indent="-441960" algn="l">
              <a:lnSpc>
                <a:spcPts val="3311"/>
              </a:lnSpc>
              <a:buAutoNum type="arabicPeriod"/>
            </a:pPr>
            <a:r>
              <a:rPr lang="en-US" sz="2400" b="1">
                <a:solidFill>
                  <a:srgbClr val="000000"/>
                </a:solidFill>
                <a:latin typeface="Calibri (MS) Bold"/>
                <a:ea typeface="Calibri (MS) Bold"/>
                <a:cs typeface="Calibri (MS) Bold"/>
                <a:sym typeface="Calibri (MS) Bold"/>
              </a:rPr>
              <a:t>Играње улога:</a:t>
            </a:r>
          </a:p>
          <a:p>
            <a:pPr marL="883920" lvl="1" indent="-441960" algn="l">
              <a:lnSpc>
                <a:spcPts val="3311"/>
              </a:lnSpc>
            </a:pPr>
            <a:r>
              <a:rPr lang="en-US" sz="2400" b="1">
                <a:solidFill>
                  <a:srgbClr val="000000"/>
                </a:solidFill>
                <a:latin typeface="Calibri (MS) Bold"/>
                <a:ea typeface="Calibri (MS) Bold"/>
                <a:cs typeface="Calibri (MS) Bold"/>
                <a:sym typeface="Calibri (MS) Bold"/>
              </a:rPr>
              <a:t> У паровима или малим групама, једна особа ће бити наставник, а друга ће бити Алекс. Вежбајте ову размену</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4044904"/>
            <a:chOff x="0" y="0"/>
            <a:chExt cx="21945600" cy="5393205"/>
          </a:xfrm>
        </p:grpSpPr>
        <p:sp>
          <p:nvSpPr>
            <p:cNvPr id="3" name="Freeform 3"/>
            <p:cNvSpPr/>
            <p:nvPr/>
          </p:nvSpPr>
          <p:spPr>
            <a:xfrm>
              <a:off x="0" y="0"/>
              <a:ext cx="21945600" cy="5393205"/>
            </a:xfrm>
            <a:custGeom>
              <a:avLst/>
              <a:gdLst/>
              <a:ahLst/>
              <a:cxnLst/>
              <a:rect l="l" t="t" r="r" b="b"/>
              <a:pathLst>
                <a:path w="21945600" h="5393205">
                  <a:moveTo>
                    <a:pt x="0" y="0"/>
                  </a:moveTo>
                  <a:lnTo>
                    <a:pt x="21945600" y="0"/>
                  </a:lnTo>
                  <a:lnTo>
                    <a:pt x="21945600" y="5393205"/>
                  </a:lnTo>
                  <a:lnTo>
                    <a:pt x="0" y="5393205"/>
                  </a:lnTo>
                  <a:close/>
                </a:path>
              </a:pathLst>
            </a:custGeom>
            <a:solidFill>
              <a:srgbClr val="000000">
                <a:alpha val="0"/>
              </a:srgbClr>
            </a:solidFill>
          </p:spPr>
        </p:sp>
        <p:sp>
          <p:nvSpPr>
            <p:cNvPr id="4" name="TextBox 4"/>
            <p:cNvSpPr txBox="1"/>
            <p:nvPr/>
          </p:nvSpPr>
          <p:spPr>
            <a:xfrm>
              <a:off x="0" y="-57150"/>
              <a:ext cx="21945600" cy="5450355"/>
            </a:xfrm>
            <a:prstGeom prst="rect">
              <a:avLst/>
            </a:prstGeom>
          </p:spPr>
          <p:txBody>
            <a:bodyPr lIns="0" tIns="0" rIns="0" bIns="0" rtlCol="0" anchor="ctr"/>
            <a:lstStyle/>
            <a:p>
              <a:pPr marL="0" lvl="0" indent="0" algn="ctr">
                <a:lnSpc>
                  <a:spcPts val="4509"/>
                </a:lnSpc>
              </a:pPr>
              <a:endParaRPr dirty="0"/>
            </a:p>
            <a:p>
              <a:pPr marL="0" lvl="0" indent="0" algn="ctr">
                <a:lnSpc>
                  <a:spcPts val="4509"/>
                </a:lnSpc>
              </a:pPr>
              <a:endParaRPr dirty="0"/>
            </a:p>
            <a:p>
              <a:pPr marL="0" lvl="0" indent="0" algn="ctr">
                <a:lnSpc>
                  <a:spcPts val="4509"/>
                </a:lnSpc>
              </a:pPr>
              <a:endParaRPr dirty="0"/>
            </a:p>
            <a:p>
              <a:pPr marL="0" lvl="0" indent="0" algn="ctr">
                <a:lnSpc>
                  <a:spcPts val="4509"/>
                </a:lnSpc>
              </a:pPr>
              <a:endParaRPr dirty="0"/>
            </a:p>
            <a:p>
              <a:pPr marL="0" lvl="0" indent="0" algn="ctr">
                <a:lnSpc>
                  <a:spcPts val="4509"/>
                </a:lnSpc>
              </a:pPr>
              <a:endParaRPr dirty="0"/>
            </a:p>
            <a:p>
              <a:pPr marL="0" lvl="0" indent="0" algn="ctr">
                <a:lnSpc>
                  <a:spcPts val="4509"/>
                </a:lnSpc>
              </a:pPr>
              <a:endParaRPr dirty="0"/>
            </a:p>
            <a:p>
              <a:pPr marL="0" lvl="0" indent="0" algn="ctr">
                <a:lnSpc>
                  <a:spcPts val="3865"/>
                </a:lnSpc>
              </a:pPr>
              <a:r>
                <a:rPr lang="en-US" sz="4400" b="1" dirty="0">
                  <a:solidFill>
                    <a:srgbClr val="339966"/>
                  </a:solidFill>
                  <a:latin typeface="Calibri (MS) Bold"/>
                  <a:ea typeface="Calibri (MS) Bold"/>
                  <a:cs typeface="Calibri (MS) Bold"/>
                  <a:sym typeface="Calibri (MS) Bold"/>
                </a:rPr>
                <a:t>4. </a:t>
              </a:r>
              <a:r>
                <a:rPr lang="en-US" sz="4400" b="1" dirty="0" err="1">
                  <a:solidFill>
                    <a:srgbClr val="339966"/>
                  </a:solidFill>
                  <a:latin typeface="Calibri (MS) Bold"/>
                  <a:ea typeface="Calibri (MS) Bold"/>
                  <a:cs typeface="Calibri (MS) Bold"/>
                  <a:sym typeface="Calibri (MS) Bold"/>
                </a:rPr>
                <a:t>Промовисање</a:t>
              </a:r>
              <a:r>
                <a:rPr lang="en-US" sz="4400" b="1" dirty="0">
                  <a:solidFill>
                    <a:srgbClr val="339966"/>
                  </a:solidFill>
                  <a:latin typeface="Calibri (MS) Bold"/>
                  <a:ea typeface="Calibri (MS) Bold"/>
                  <a:cs typeface="Calibri (MS) Bold"/>
                  <a:sym typeface="Calibri (MS) Bold"/>
                </a:rPr>
                <a:t> </a:t>
              </a:r>
              <a:r>
                <a:rPr lang="en-US" sz="4400" b="1" dirty="0" err="1">
                  <a:solidFill>
                    <a:srgbClr val="339966"/>
                  </a:solidFill>
                  <a:latin typeface="Calibri (MS) Bold"/>
                  <a:ea typeface="Calibri (MS) Bold"/>
                  <a:cs typeface="Calibri (MS) Bold"/>
                  <a:sym typeface="Calibri (MS) Bold"/>
                </a:rPr>
                <a:t>позитивне</a:t>
              </a:r>
              <a:r>
                <a:rPr lang="en-US" sz="4400" b="1" dirty="0">
                  <a:solidFill>
                    <a:srgbClr val="339966"/>
                  </a:solidFill>
                  <a:latin typeface="Calibri (MS) Bold"/>
                  <a:ea typeface="Calibri (MS) Bold"/>
                  <a:cs typeface="Calibri (MS) Bold"/>
                  <a:sym typeface="Calibri (MS) Bold"/>
                </a:rPr>
                <a:t> </a:t>
              </a:r>
              <a:r>
                <a:rPr lang="en-US" sz="4400" b="1" dirty="0" err="1">
                  <a:solidFill>
                    <a:srgbClr val="339966"/>
                  </a:solidFill>
                  <a:latin typeface="Calibri (MS) Bold"/>
                  <a:ea typeface="Calibri (MS) Bold"/>
                  <a:cs typeface="Calibri (MS) Bold"/>
                  <a:sym typeface="Calibri (MS) Bold"/>
                </a:rPr>
                <a:t>комуникације</a:t>
              </a:r>
              <a:r>
                <a:rPr lang="en-US" sz="4400" b="1" dirty="0">
                  <a:solidFill>
                    <a:srgbClr val="339966"/>
                  </a:solidFill>
                  <a:latin typeface="Calibri (MS) Bold"/>
                  <a:ea typeface="Calibri (MS) Bold"/>
                  <a:cs typeface="Calibri (MS) Bold"/>
                  <a:sym typeface="Calibri (MS) Bold"/>
                </a:rPr>
                <a:t> </a:t>
              </a:r>
              <a:r>
                <a:rPr lang="en-US" sz="4400" b="1" dirty="0" err="1">
                  <a:solidFill>
                    <a:srgbClr val="339966"/>
                  </a:solidFill>
                  <a:latin typeface="Calibri (MS) Bold"/>
                  <a:ea typeface="Calibri (MS) Bold"/>
                  <a:cs typeface="Calibri (MS) Bold"/>
                  <a:sym typeface="Calibri (MS) Bold"/>
                </a:rPr>
                <a:t>међу</a:t>
              </a:r>
              <a:r>
                <a:rPr lang="en-US" sz="4400" b="1" dirty="0">
                  <a:solidFill>
                    <a:srgbClr val="339966"/>
                  </a:solidFill>
                  <a:latin typeface="Calibri (MS) Bold"/>
                  <a:ea typeface="Calibri (MS) Bold"/>
                  <a:cs typeface="Calibri (MS) Bold"/>
                  <a:sym typeface="Calibri (MS) Bold"/>
                </a:rPr>
                <a:t> </a:t>
              </a:r>
              <a:r>
                <a:rPr lang="en-US" sz="4400" b="1" dirty="0" err="1">
                  <a:solidFill>
                    <a:srgbClr val="339966"/>
                  </a:solidFill>
                  <a:latin typeface="Calibri (MS) Bold"/>
                  <a:ea typeface="Calibri (MS) Bold"/>
                  <a:cs typeface="Calibri (MS) Bold"/>
                  <a:sym typeface="Calibri (MS) Bold"/>
                </a:rPr>
                <a:t>студентима</a:t>
              </a:r>
              <a:endParaRPr lang="en-US" sz="4400" b="1" dirty="0">
                <a:solidFill>
                  <a:srgbClr val="339966"/>
                </a:solidFill>
                <a:latin typeface="Calibri (MS) Bold"/>
                <a:ea typeface="Calibri (MS) Bold"/>
                <a:cs typeface="Calibri (MS) Bold"/>
                <a:sym typeface="Calibri (MS) Bold"/>
              </a:endParaRPr>
            </a:p>
          </p:txBody>
        </p:sp>
      </p:grpSp>
      <p:grpSp>
        <p:nvGrpSpPr>
          <p:cNvPr id="5" name="Group 5"/>
          <p:cNvGrpSpPr>
            <a:grpSpLocks noChangeAspect="1"/>
          </p:cNvGrpSpPr>
          <p:nvPr/>
        </p:nvGrpSpPr>
        <p:grpSpPr>
          <a:xfrm>
            <a:off x="16933762" y="0"/>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7" name="Group 7"/>
          <p:cNvGrpSpPr>
            <a:grpSpLocks noChangeAspect="1"/>
          </p:cNvGrpSpPr>
          <p:nvPr/>
        </p:nvGrpSpPr>
        <p:grpSpPr>
          <a:xfrm>
            <a:off x="6724650" y="4793950"/>
            <a:ext cx="4838700" cy="4838700"/>
            <a:chOff x="0" y="0"/>
            <a:chExt cx="6451600" cy="6451600"/>
          </a:xfrm>
        </p:grpSpPr>
        <p:sp>
          <p:nvSpPr>
            <p:cNvPr id="8" name="Freeform 8"/>
            <p:cNvSpPr/>
            <p:nvPr/>
          </p:nvSpPr>
          <p:spPr>
            <a:xfrm>
              <a:off x="0" y="0"/>
              <a:ext cx="6451600" cy="6451600"/>
            </a:xfrm>
            <a:custGeom>
              <a:avLst/>
              <a:gdLst/>
              <a:ahLst/>
              <a:cxnLst/>
              <a:rect l="l" t="t" r="r" b="b"/>
              <a:pathLst>
                <a:path w="6451600" h="6451600">
                  <a:moveTo>
                    <a:pt x="0" y="0"/>
                  </a:moveTo>
                  <a:lnTo>
                    <a:pt x="6451600" y="0"/>
                  </a:lnTo>
                  <a:lnTo>
                    <a:pt x="6451600" y="6451600"/>
                  </a:lnTo>
                  <a:lnTo>
                    <a:pt x="0" y="6451600"/>
                  </a:lnTo>
                  <a:lnTo>
                    <a:pt x="0" y="0"/>
                  </a:lnTo>
                  <a:close/>
                </a:path>
              </a:pathLst>
            </a:custGeom>
            <a:blipFill>
              <a:blip r:embed="rId4"/>
              <a:stretch>
                <a:fillRect/>
              </a:stretch>
            </a:blipFill>
          </p:spPr>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318200"/>
            <a:chOff x="0" y="0"/>
            <a:chExt cx="21945600" cy="1757600"/>
          </a:xfrm>
        </p:grpSpPr>
        <p:sp>
          <p:nvSpPr>
            <p:cNvPr id="3" name="Freeform 3"/>
            <p:cNvSpPr/>
            <p:nvPr/>
          </p:nvSpPr>
          <p:spPr>
            <a:xfrm>
              <a:off x="0" y="0"/>
              <a:ext cx="21945600" cy="1757600"/>
            </a:xfrm>
            <a:custGeom>
              <a:avLst/>
              <a:gdLst/>
              <a:ahLst/>
              <a:cxnLst/>
              <a:rect l="l" t="t" r="r" b="b"/>
              <a:pathLst>
                <a:path w="21945600" h="1757600">
                  <a:moveTo>
                    <a:pt x="0" y="0"/>
                  </a:moveTo>
                  <a:lnTo>
                    <a:pt x="21945600" y="0"/>
                  </a:lnTo>
                  <a:lnTo>
                    <a:pt x="21945600" y="1757600"/>
                  </a:lnTo>
                  <a:lnTo>
                    <a:pt x="0" y="1757600"/>
                  </a:lnTo>
                  <a:close/>
                </a:path>
              </a:pathLst>
            </a:custGeom>
            <a:solidFill>
              <a:srgbClr val="000000">
                <a:alpha val="0"/>
              </a:srgbClr>
            </a:solidFill>
          </p:spPr>
        </p:sp>
        <p:sp>
          <p:nvSpPr>
            <p:cNvPr id="4" name="TextBox 4"/>
            <p:cNvSpPr txBox="1"/>
            <p:nvPr/>
          </p:nvSpPr>
          <p:spPr>
            <a:xfrm>
              <a:off x="0" y="-133350"/>
              <a:ext cx="21945600" cy="1890950"/>
            </a:xfrm>
            <a:prstGeom prst="rect">
              <a:avLst/>
            </a:prstGeom>
          </p:spPr>
          <p:txBody>
            <a:bodyPr lIns="0" tIns="0" rIns="0" bIns="0" rtlCol="0" anchor="ctr"/>
            <a:lstStyle/>
            <a:p>
              <a:pPr marL="0" lvl="0" indent="0" algn="l">
                <a:lnSpc>
                  <a:spcPts val="5956"/>
                </a:lnSpc>
              </a:pPr>
              <a:r>
                <a:rPr lang="en-US" sz="4599" b="1">
                  <a:solidFill>
                    <a:srgbClr val="339966"/>
                  </a:solidFill>
                  <a:latin typeface="Calibri (MS) Bold"/>
                  <a:ea typeface="Calibri (MS) Bold"/>
                  <a:cs typeface="Calibri (MS) Bold"/>
                  <a:sym typeface="Calibri (MS) Bold"/>
                </a:rPr>
                <a:t>Карактеристике доброг пријатеља или другара из разреда</a:t>
              </a:r>
            </a:p>
          </p:txBody>
        </p:sp>
      </p:grpSp>
      <p:grpSp>
        <p:nvGrpSpPr>
          <p:cNvPr id="5" name="Group 5"/>
          <p:cNvGrpSpPr>
            <a:grpSpLocks noChangeAspect="1"/>
          </p:cNvGrpSpPr>
          <p:nvPr/>
        </p:nvGrpSpPr>
        <p:grpSpPr>
          <a:xfrm>
            <a:off x="16933762" y="0"/>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7" name="Group 7"/>
          <p:cNvGrpSpPr>
            <a:grpSpLocks noChangeAspect="1"/>
          </p:cNvGrpSpPr>
          <p:nvPr/>
        </p:nvGrpSpPr>
        <p:grpSpPr>
          <a:xfrm>
            <a:off x="2346598" y="1659050"/>
            <a:ext cx="12734352" cy="8773248"/>
            <a:chOff x="0" y="0"/>
            <a:chExt cx="16979136" cy="11697664"/>
          </a:xfrm>
        </p:grpSpPr>
        <p:sp>
          <p:nvSpPr>
            <p:cNvPr id="8" name="Freeform 8"/>
            <p:cNvSpPr/>
            <p:nvPr/>
          </p:nvSpPr>
          <p:spPr>
            <a:xfrm>
              <a:off x="0" y="0"/>
              <a:ext cx="16979137" cy="11697716"/>
            </a:xfrm>
            <a:custGeom>
              <a:avLst/>
              <a:gdLst/>
              <a:ahLst/>
              <a:cxnLst/>
              <a:rect l="l" t="t" r="r" b="b"/>
              <a:pathLst>
                <a:path w="16979137" h="11697716">
                  <a:moveTo>
                    <a:pt x="0" y="0"/>
                  </a:moveTo>
                  <a:lnTo>
                    <a:pt x="16979137" y="0"/>
                  </a:lnTo>
                  <a:lnTo>
                    <a:pt x="16979137" y="11697716"/>
                  </a:lnTo>
                  <a:lnTo>
                    <a:pt x="0" y="11697716"/>
                  </a:lnTo>
                  <a:lnTo>
                    <a:pt x="0" y="0"/>
                  </a:lnTo>
                  <a:close/>
                </a:path>
              </a:pathLst>
            </a:custGeom>
            <a:blipFill>
              <a:blip r:embed="rId4"/>
              <a:stretch>
                <a:fillRect t="1284" b="-13444"/>
              </a:stretch>
            </a:blipFill>
          </p:spPr>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5825" y="1571388"/>
            <a:ext cx="16276350" cy="2418594"/>
          </a:xfrm>
          <a:prstGeom prst="rect">
            <a:avLst/>
          </a:prstGeom>
        </p:spPr>
        <p:txBody>
          <a:bodyPr lIns="0" tIns="0" rIns="0" bIns="0" rtlCol="0" anchor="t">
            <a:spAutoFit/>
          </a:bodyPr>
          <a:lstStyle/>
          <a:p>
            <a:pPr marL="0" lvl="0" indent="0" algn="l">
              <a:lnSpc>
                <a:spcPts val="6215"/>
              </a:lnSpc>
            </a:pPr>
            <a:r>
              <a:rPr lang="en-US" sz="4800" b="1">
                <a:solidFill>
                  <a:srgbClr val="00B050"/>
                </a:solidFill>
                <a:latin typeface="Calibri (MS) Bold"/>
                <a:ea typeface="Calibri (MS) Bold"/>
                <a:cs typeface="Calibri (MS) Bold"/>
                <a:sym typeface="Calibri (MS) Bold"/>
              </a:rPr>
              <a:t>АКТИВНОСТ: Можете ли да се сетите ситуације у којој ученик може бити одличан друг из разреда, али не поштује школска правила? Шта можемо да урадимо поводом тога?  </a:t>
            </a:r>
          </a:p>
        </p:txBody>
      </p:sp>
      <p:grpSp>
        <p:nvGrpSpPr>
          <p:cNvPr id="3" name="Group 3"/>
          <p:cNvGrpSpPr>
            <a:grpSpLocks noChangeAspect="1"/>
          </p:cNvGrpSpPr>
          <p:nvPr/>
        </p:nvGrpSpPr>
        <p:grpSpPr>
          <a:xfrm>
            <a:off x="16933762" y="0"/>
            <a:ext cx="1354238" cy="1354238"/>
            <a:chOff x="0" y="0"/>
            <a:chExt cx="1805651" cy="1805651"/>
          </a:xfrm>
        </p:grpSpPr>
        <p:sp>
          <p:nvSpPr>
            <p:cNvPr id="4" name="Freeform 4"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5" name="Group 5"/>
          <p:cNvGrpSpPr>
            <a:grpSpLocks noChangeAspect="1"/>
          </p:cNvGrpSpPr>
          <p:nvPr/>
        </p:nvGrpSpPr>
        <p:grpSpPr>
          <a:xfrm>
            <a:off x="3924602" y="4141500"/>
            <a:ext cx="9726302" cy="6145498"/>
            <a:chOff x="0" y="0"/>
            <a:chExt cx="12968403" cy="8193997"/>
          </a:xfrm>
        </p:grpSpPr>
        <p:sp>
          <p:nvSpPr>
            <p:cNvPr id="6" name="Freeform 6"/>
            <p:cNvSpPr/>
            <p:nvPr/>
          </p:nvSpPr>
          <p:spPr>
            <a:xfrm>
              <a:off x="0" y="0"/>
              <a:ext cx="12968351" cy="8194040"/>
            </a:xfrm>
            <a:custGeom>
              <a:avLst/>
              <a:gdLst/>
              <a:ahLst/>
              <a:cxnLst/>
              <a:rect l="l" t="t" r="r" b="b"/>
              <a:pathLst>
                <a:path w="12968351" h="8194040">
                  <a:moveTo>
                    <a:pt x="0" y="0"/>
                  </a:moveTo>
                  <a:lnTo>
                    <a:pt x="12968351" y="0"/>
                  </a:lnTo>
                  <a:lnTo>
                    <a:pt x="12968351" y="8194040"/>
                  </a:lnTo>
                  <a:lnTo>
                    <a:pt x="0" y="8194040"/>
                  </a:lnTo>
                  <a:lnTo>
                    <a:pt x="0" y="0"/>
                  </a:lnTo>
                  <a:close/>
                </a:path>
              </a:pathLst>
            </a:custGeom>
            <a:blipFill>
              <a:blip r:embed="rId4"/>
              <a:stretch>
                <a:fillRect l="-14589" t="-69148" r="-19899" b="-96715"/>
              </a:stretch>
            </a:blipFill>
          </p:spPr>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318200"/>
            <a:chOff x="0" y="0"/>
            <a:chExt cx="21945600" cy="1757600"/>
          </a:xfrm>
        </p:grpSpPr>
        <p:sp>
          <p:nvSpPr>
            <p:cNvPr id="3" name="Freeform 3"/>
            <p:cNvSpPr/>
            <p:nvPr/>
          </p:nvSpPr>
          <p:spPr>
            <a:xfrm>
              <a:off x="0" y="0"/>
              <a:ext cx="21945600" cy="1757600"/>
            </a:xfrm>
            <a:custGeom>
              <a:avLst/>
              <a:gdLst/>
              <a:ahLst/>
              <a:cxnLst/>
              <a:rect l="l" t="t" r="r" b="b"/>
              <a:pathLst>
                <a:path w="21945600" h="1757600">
                  <a:moveTo>
                    <a:pt x="0" y="0"/>
                  </a:moveTo>
                  <a:lnTo>
                    <a:pt x="21945600" y="0"/>
                  </a:lnTo>
                  <a:lnTo>
                    <a:pt x="21945600" y="1757600"/>
                  </a:lnTo>
                  <a:lnTo>
                    <a:pt x="0" y="1757600"/>
                  </a:lnTo>
                  <a:close/>
                </a:path>
              </a:pathLst>
            </a:custGeom>
            <a:solidFill>
              <a:srgbClr val="000000">
                <a:alpha val="0"/>
              </a:srgbClr>
            </a:solidFill>
          </p:spPr>
        </p:sp>
        <p:sp>
          <p:nvSpPr>
            <p:cNvPr id="4" name="TextBox 4"/>
            <p:cNvSpPr txBox="1"/>
            <p:nvPr/>
          </p:nvSpPr>
          <p:spPr>
            <a:xfrm>
              <a:off x="0" y="-133350"/>
              <a:ext cx="21945600" cy="1890950"/>
            </a:xfrm>
            <a:prstGeom prst="rect">
              <a:avLst/>
            </a:prstGeom>
          </p:spPr>
          <p:txBody>
            <a:bodyPr lIns="0" tIns="0" rIns="0" bIns="0" rtlCol="0" anchor="ctr"/>
            <a:lstStyle/>
            <a:p>
              <a:pPr marL="0" lvl="0" indent="0" algn="l">
                <a:lnSpc>
                  <a:spcPts val="5956"/>
                </a:lnSpc>
              </a:pPr>
              <a:r>
                <a:rPr lang="en-US" sz="4599" b="1">
                  <a:solidFill>
                    <a:srgbClr val="339966"/>
                  </a:solidFill>
                  <a:latin typeface="Calibri (MS) Bold"/>
                  <a:ea typeface="Calibri (MS) Bold"/>
                  <a:cs typeface="Calibri (MS) Bold"/>
                  <a:sym typeface="Calibri (MS) Bold"/>
                </a:rPr>
                <a:t>Технике решавања сукоба у учионици </a:t>
              </a:r>
            </a:p>
          </p:txBody>
        </p:sp>
      </p:grpSp>
      <p:sp>
        <p:nvSpPr>
          <p:cNvPr id="5" name="TextBox 5"/>
          <p:cNvSpPr txBox="1"/>
          <p:nvPr/>
        </p:nvSpPr>
        <p:spPr>
          <a:xfrm>
            <a:off x="1005825" y="1638063"/>
            <a:ext cx="16276350" cy="6360414"/>
          </a:xfrm>
          <a:prstGeom prst="rect">
            <a:avLst/>
          </a:prstGeom>
        </p:spPr>
        <p:txBody>
          <a:bodyPr lIns="0" tIns="0" rIns="0" bIns="0" rtlCol="0" anchor="t">
            <a:spAutoFit/>
          </a:bodyPr>
          <a:lstStyle/>
          <a:p>
            <a:pPr marL="0" lvl="0" indent="0" algn="l">
              <a:lnSpc>
                <a:spcPts val="3863"/>
              </a:lnSpc>
            </a:pPr>
            <a:r>
              <a:rPr lang="en-US" sz="2799" b="1">
                <a:solidFill>
                  <a:srgbClr val="000000"/>
                </a:solidFill>
                <a:latin typeface="Arial Bold"/>
                <a:ea typeface="Arial Bold"/>
                <a:cs typeface="Arial Bold"/>
                <a:sym typeface="Arial Bold"/>
              </a:rPr>
              <a:t>Решавање сукоба у учионици</a:t>
            </a:r>
          </a:p>
          <a:p>
            <a:pPr marL="883920" lvl="1" indent="-441960" algn="l">
              <a:lnSpc>
                <a:spcPts val="3311"/>
              </a:lnSpc>
              <a:buFont typeface="Arial"/>
              <a:buChar char="•"/>
            </a:pPr>
            <a:r>
              <a:rPr lang="en-US" sz="2400" b="1">
                <a:solidFill>
                  <a:srgbClr val="000000"/>
                </a:solidFill>
                <a:latin typeface="Arial Bold"/>
                <a:ea typeface="Arial Bold"/>
                <a:cs typeface="Arial Bold"/>
                <a:sym typeface="Arial Bold"/>
              </a:rPr>
              <a:t>Подстичите отворену комуникацију</a:t>
            </a:r>
          </a:p>
          <a:p>
            <a:pPr marL="883920" lvl="1" indent="-441960" algn="l">
              <a:lnSpc>
                <a:spcPts val="3311"/>
              </a:lnSpc>
            </a:pPr>
            <a:r>
              <a:rPr lang="en-US" sz="2400" b="1">
                <a:solidFill>
                  <a:srgbClr val="000000"/>
                </a:solidFill>
                <a:latin typeface="Arial Bold"/>
                <a:ea typeface="Arial Bold"/>
                <a:cs typeface="Arial Bold"/>
                <a:sym typeface="Arial Bold"/>
              </a:rPr>
              <a:t> Дозволите ученицима да мирно изразе своја осећања и ставове.</a:t>
            </a:r>
          </a:p>
          <a:p>
            <a:pPr marL="0" lvl="0" indent="0" algn="l">
              <a:lnSpc>
                <a:spcPts val="3311"/>
              </a:lnSpc>
            </a:pPr>
            <a:endParaRPr lang="en-US" sz="2400" b="1">
              <a:solidFill>
                <a:srgbClr val="000000"/>
              </a:solidFill>
              <a:latin typeface="Arial Bold"/>
              <a:ea typeface="Arial Bold"/>
              <a:cs typeface="Arial Bold"/>
              <a:sym typeface="Arial Bold"/>
            </a:endParaRPr>
          </a:p>
          <a:p>
            <a:pPr marL="883920" lvl="1" indent="-441960" algn="l">
              <a:lnSpc>
                <a:spcPts val="3311"/>
              </a:lnSpc>
              <a:buFont typeface="Arial"/>
              <a:buChar char="•"/>
            </a:pPr>
            <a:r>
              <a:rPr lang="en-US" sz="2400" b="1">
                <a:solidFill>
                  <a:srgbClr val="000000"/>
                </a:solidFill>
                <a:latin typeface="Arial Bold"/>
                <a:ea typeface="Arial Bold"/>
                <a:cs typeface="Arial Bold"/>
                <a:sym typeface="Arial Bold"/>
              </a:rPr>
              <a:t>Подучавајте активно слушање</a:t>
            </a:r>
          </a:p>
          <a:p>
            <a:pPr marL="883920" lvl="1" indent="-441960" algn="l">
              <a:lnSpc>
                <a:spcPts val="3311"/>
              </a:lnSpc>
            </a:pPr>
            <a:r>
              <a:rPr lang="en-US" sz="2400" b="1">
                <a:solidFill>
                  <a:srgbClr val="000000"/>
                </a:solidFill>
                <a:latin typeface="Arial Bold"/>
                <a:ea typeface="Arial Bold"/>
                <a:cs typeface="Arial Bold"/>
                <a:sym typeface="Arial Bold"/>
              </a:rPr>
              <a:t> Помозите ученицима да схвате важност слушања других без прекидања.</a:t>
            </a:r>
          </a:p>
          <a:p>
            <a:pPr marL="0" lvl="0" indent="0" algn="l">
              <a:lnSpc>
                <a:spcPts val="3311"/>
              </a:lnSpc>
            </a:pPr>
            <a:endParaRPr lang="en-US" sz="2400" b="1">
              <a:solidFill>
                <a:srgbClr val="000000"/>
              </a:solidFill>
              <a:latin typeface="Arial Bold"/>
              <a:ea typeface="Arial Bold"/>
              <a:cs typeface="Arial Bold"/>
              <a:sym typeface="Arial Bold"/>
            </a:endParaRPr>
          </a:p>
          <a:p>
            <a:pPr marL="883920" lvl="1" indent="-441960" algn="l">
              <a:lnSpc>
                <a:spcPts val="3311"/>
              </a:lnSpc>
              <a:buFont typeface="Arial"/>
              <a:buChar char="•"/>
            </a:pPr>
            <a:r>
              <a:rPr lang="en-US" sz="2400" b="1">
                <a:solidFill>
                  <a:srgbClr val="000000"/>
                </a:solidFill>
                <a:latin typeface="Arial Bold"/>
                <a:ea typeface="Arial Bold"/>
                <a:cs typeface="Arial Bold"/>
                <a:sym typeface="Arial Bold"/>
              </a:rPr>
              <a:t>Фокусирајте се на проблем, а не на особу</a:t>
            </a:r>
          </a:p>
          <a:p>
            <a:pPr marL="883920" lvl="1" indent="-441960" algn="l">
              <a:lnSpc>
                <a:spcPts val="3311"/>
              </a:lnSpc>
            </a:pPr>
            <a:r>
              <a:rPr lang="en-US" sz="2400" b="1">
                <a:solidFill>
                  <a:srgbClr val="000000"/>
                </a:solidFill>
                <a:latin typeface="Arial Bold"/>
                <a:ea typeface="Arial Bold"/>
                <a:cs typeface="Arial Bold"/>
                <a:sym typeface="Arial Bold"/>
              </a:rPr>
              <a:t> Упутите ученике да реше проблем без окривљавања или нападања других.</a:t>
            </a:r>
          </a:p>
          <a:p>
            <a:pPr marL="0" lvl="0" indent="0" algn="l">
              <a:lnSpc>
                <a:spcPts val="3311"/>
              </a:lnSpc>
            </a:pPr>
            <a:endParaRPr lang="en-US" sz="2400" b="1">
              <a:solidFill>
                <a:srgbClr val="000000"/>
              </a:solidFill>
              <a:latin typeface="Arial Bold"/>
              <a:ea typeface="Arial Bold"/>
              <a:cs typeface="Arial Bold"/>
              <a:sym typeface="Arial Bold"/>
            </a:endParaRPr>
          </a:p>
          <a:p>
            <a:pPr marL="883920" lvl="1" indent="-441960" algn="l">
              <a:lnSpc>
                <a:spcPts val="3311"/>
              </a:lnSpc>
              <a:buFont typeface="Arial"/>
              <a:buChar char="•"/>
            </a:pPr>
            <a:r>
              <a:rPr lang="en-US" sz="2400" b="1">
                <a:solidFill>
                  <a:srgbClr val="000000"/>
                </a:solidFill>
                <a:latin typeface="Arial Bold"/>
                <a:ea typeface="Arial Bold"/>
                <a:cs typeface="Arial Bold"/>
                <a:sym typeface="Arial Bold"/>
              </a:rPr>
              <a:t>Промовишите емпатију</a:t>
            </a:r>
          </a:p>
          <a:p>
            <a:pPr marL="883920" lvl="1" indent="-441960" algn="l">
              <a:lnSpc>
                <a:spcPts val="3311"/>
              </a:lnSpc>
            </a:pPr>
            <a:r>
              <a:rPr lang="en-US" sz="2400" b="1">
                <a:solidFill>
                  <a:srgbClr val="000000"/>
                </a:solidFill>
                <a:latin typeface="Arial Bold"/>
                <a:ea typeface="Arial Bold"/>
                <a:cs typeface="Arial Bold"/>
                <a:sym typeface="Arial Bold"/>
              </a:rPr>
              <a:t> Подстакните ученике да сагледају ситуацију из перспективе друге особе.</a:t>
            </a:r>
          </a:p>
          <a:p>
            <a:pPr marL="0" lvl="0" indent="0" algn="l">
              <a:lnSpc>
                <a:spcPts val="3311"/>
              </a:lnSpc>
            </a:pPr>
            <a:endParaRPr lang="en-US" sz="2400" b="1">
              <a:solidFill>
                <a:srgbClr val="000000"/>
              </a:solidFill>
              <a:latin typeface="Arial Bold"/>
              <a:ea typeface="Arial Bold"/>
              <a:cs typeface="Arial Bold"/>
              <a:sym typeface="Arial Bold"/>
            </a:endParaRPr>
          </a:p>
          <a:p>
            <a:pPr marL="883920" lvl="1" indent="-441960" algn="l">
              <a:lnSpc>
                <a:spcPts val="3311"/>
              </a:lnSpc>
              <a:buFont typeface="Arial"/>
              <a:buChar char="•"/>
            </a:pPr>
            <a:r>
              <a:rPr lang="en-US" sz="2400" b="1">
                <a:solidFill>
                  <a:srgbClr val="000000"/>
                </a:solidFill>
                <a:latin typeface="Arial Bold"/>
                <a:ea typeface="Arial Bold"/>
                <a:cs typeface="Arial Bold"/>
                <a:sym typeface="Arial Bold"/>
              </a:rPr>
              <a:t>Пронађите решење у ком сви добијају</a:t>
            </a:r>
          </a:p>
          <a:p>
            <a:pPr marL="883920" lvl="1" indent="-441960" algn="l">
              <a:lnSpc>
                <a:spcPts val="3311"/>
              </a:lnSpc>
            </a:pPr>
            <a:r>
              <a:rPr lang="en-US" sz="2400" b="1">
                <a:solidFill>
                  <a:srgbClr val="000000"/>
                </a:solidFill>
                <a:latin typeface="Arial Bold"/>
                <a:ea typeface="Arial Bold"/>
                <a:cs typeface="Arial Bold"/>
                <a:sym typeface="Arial Bold"/>
              </a:rPr>
              <a:t> Радите заједно како бисте створили праведно решење које ће користити свима укљученима.</a:t>
            </a:r>
          </a:p>
        </p:txBody>
      </p:sp>
      <p:grpSp>
        <p:nvGrpSpPr>
          <p:cNvPr id="6" name="Group 6"/>
          <p:cNvGrpSpPr>
            <a:grpSpLocks noChangeAspect="1"/>
          </p:cNvGrpSpPr>
          <p:nvPr/>
        </p:nvGrpSpPr>
        <p:grpSpPr>
          <a:xfrm>
            <a:off x="16933762"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2694856"/>
            <a:ext cx="16459200" cy="1527371"/>
            <a:chOff x="0" y="0"/>
            <a:chExt cx="21945600" cy="2036494"/>
          </a:xfrm>
        </p:grpSpPr>
        <p:sp>
          <p:nvSpPr>
            <p:cNvPr id="3" name="Freeform 3"/>
            <p:cNvSpPr/>
            <p:nvPr/>
          </p:nvSpPr>
          <p:spPr>
            <a:xfrm>
              <a:off x="0" y="0"/>
              <a:ext cx="21945600" cy="2036494"/>
            </a:xfrm>
            <a:custGeom>
              <a:avLst/>
              <a:gdLst/>
              <a:ahLst/>
              <a:cxnLst/>
              <a:rect l="l" t="t" r="r" b="b"/>
              <a:pathLst>
                <a:path w="21945600" h="2036494">
                  <a:moveTo>
                    <a:pt x="0" y="0"/>
                  </a:moveTo>
                  <a:lnTo>
                    <a:pt x="21945600" y="0"/>
                  </a:lnTo>
                  <a:lnTo>
                    <a:pt x="21945600" y="2036494"/>
                  </a:lnTo>
                  <a:lnTo>
                    <a:pt x="0" y="2036494"/>
                  </a:lnTo>
                  <a:close/>
                </a:path>
              </a:pathLst>
            </a:custGeom>
            <a:solidFill>
              <a:srgbClr val="000000">
                <a:alpha val="0"/>
              </a:srgbClr>
            </a:solidFill>
          </p:spPr>
        </p:sp>
        <p:sp>
          <p:nvSpPr>
            <p:cNvPr id="4" name="TextBox 4"/>
            <p:cNvSpPr txBox="1"/>
            <p:nvPr/>
          </p:nvSpPr>
          <p:spPr>
            <a:xfrm>
              <a:off x="0" y="-123825"/>
              <a:ext cx="21945600" cy="2160319"/>
            </a:xfrm>
            <a:prstGeom prst="rect">
              <a:avLst/>
            </a:prstGeom>
          </p:spPr>
          <p:txBody>
            <a:bodyPr lIns="0" tIns="0" rIns="0" bIns="0" rtlCol="0" anchor="ctr"/>
            <a:lstStyle/>
            <a:p>
              <a:pPr marL="0" lvl="0" indent="0" algn="ctr">
                <a:lnSpc>
                  <a:spcPts val="5417"/>
                </a:lnSpc>
              </a:pPr>
              <a:r>
                <a:rPr lang="en-US" sz="4183" b="1">
                  <a:solidFill>
                    <a:srgbClr val="339966"/>
                  </a:solidFill>
                  <a:latin typeface="Calibri (MS) Bold"/>
                  <a:ea typeface="Calibri (MS) Bold"/>
                  <a:cs typeface="Calibri (MS) Bold"/>
                  <a:sym typeface="Calibri (MS) Bold"/>
                </a:rPr>
                <a:t>Превазилажење комуникацијских баријера: Решавање културних и језичких разлика</a:t>
              </a:r>
            </a:p>
          </p:txBody>
        </p:sp>
      </p:grpSp>
      <p:grpSp>
        <p:nvGrpSpPr>
          <p:cNvPr id="5" name="Group 5"/>
          <p:cNvGrpSpPr>
            <a:grpSpLocks noChangeAspect="1"/>
          </p:cNvGrpSpPr>
          <p:nvPr/>
        </p:nvGrpSpPr>
        <p:grpSpPr>
          <a:xfrm>
            <a:off x="16933762" y="0"/>
            <a:ext cx="1354238" cy="1354238"/>
            <a:chOff x="0" y="0"/>
            <a:chExt cx="1805651" cy="1805651"/>
          </a:xfrm>
        </p:grpSpPr>
        <p:sp>
          <p:nvSpPr>
            <p:cNvPr id="6" name="Freeform 6"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grpSp>
        <p:nvGrpSpPr>
          <p:cNvPr id="7" name="Group 7"/>
          <p:cNvGrpSpPr>
            <a:grpSpLocks noChangeAspect="1"/>
          </p:cNvGrpSpPr>
          <p:nvPr/>
        </p:nvGrpSpPr>
        <p:grpSpPr>
          <a:xfrm>
            <a:off x="6197350" y="4217956"/>
            <a:ext cx="5664344" cy="5664344"/>
            <a:chOff x="0" y="0"/>
            <a:chExt cx="7552459" cy="7552459"/>
          </a:xfrm>
        </p:grpSpPr>
        <p:sp>
          <p:nvSpPr>
            <p:cNvPr id="8" name="Freeform 8"/>
            <p:cNvSpPr/>
            <p:nvPr/>
          </p:nvSpPr>
          <p:spPr>
            <a:xfrm>
              <a:off x="0" y="0"/>
              <a:ext cx="7552436" cy="7552436"/>
            </a:xfrm>
            <a:custGeom>
              <a:avLst/>
              <a:gdLst/>
              <a:ahLst/>
              <a:cxnLst/>
              <a:rect l="l" t="t" r="r" b="b"/>
              <a:pathLst>
                <a:path w="7552436" h="7552436">
                  <a:moveTo>
                    <a:pt x="0" y="0"/>
                  </a:moveTo>
                  <a:lnTo>
                    <a:pt x="7552436" y="0"/>
                  </a:lnTo>
                  <a:lnTo>
                    <a:pt x="7552436" y="7552436"/>
                  </a:lnTo>
                  <a:lnTo>
                    <a:pt x="0" y="7552436"/>
                  </a:lnTo>
                  <a:lnTo>
                    <a:pt x="0" y="0"/>
                  </a:lnTo>
                  <a:close/>
                </a:path>
              </a:pathLst>
            </a:custGeom>
            <a:blipFill>
              <a:blip r:embed="rId4"/>
              <a:stretch>
                <a:fillRect/>
              </a:stretch>
            </a:blipFill>
          </p:spPr>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318200"/>
            <a:chOff x="0" y="0"/>
            <a:chExt cx="21945600" cy="1757600"/>
          </a:xfrm>
        </p:grpSpPr>
        <p:sp>
          <p:nvSpPr>
            <p:cNvPr id="3" name="Freeform 3"/>
            <p:cNvSpPr/>
            <p:nvPr/>
          </p:nvSpPr>
          <p:spPr>
            <a:xfrm>
              <a:off x="0" y="0"/>
              <a:ext cx="21945600" cy="1757600"/>
            </a:xfrm>
            <a:custGeom>
              <a:avLst/>
              <a:gdLst/>
              <a:ahLst/>
              <a:cxnLst/>
              <a:rect l="l" t="t" r="r" b="b"/>
              <a:pathLst>
                <a:path w="21945600" h="1757600">
                  <a:moveTo>
                    <a:pt x="0" y="0"/>
                  </a:moveTo>
                  <a:lnTo>
                    <a:pt x="21945600" y="0"/>
                  </a:lnTo>
                  <a:lnTo>
                    <a:pt x="21945600" y="1757600"/>
                  </a:lnTo>
                  <a:lnTo>
                    <a:pt x="0" y="1757600"/>
                  </a:lnTo>
                  <a:close/>
                </a:path>
              </a:pathLst>
            </a:custGeom>
            <a:solidFill>
              <a:srgbClr val="000000">
                <a:alpha val="0"/>
              </a:srgbClr>
            </a:solidFill>
          </p:spPr>
        </p:sp>
        <p:sp>
          <p:nvSpPr>
            <p:cNvPr id="4" name="TextBox 4"/>
            <p:cNvSpPr txBox="1"/>
            <p:nvPr/>
          </p:nvSpPr>
          <p:spPr>
            <a:xfrm>
              <a:off x="0" y="-133350"/>
              <a:ext cx="21945600" cy="1890950"/>
            </a:xfrm>
            <a:prstGeom prst="rect">
              <a:avLst/>
            </a:prstGeom>
          </p:spPr>
          <p:txBody>
            <a:bodyPr lIns="0" tIns="0" rIns="0" bIns="0" rtlCol="0" anchor="ctr"/>
            <a:lstStyle/>
            <a:p>
              <a:pPr marL="0" lvl="0" indent="0" algn="l">
                <a:lnSpc>
                  <a:spcPts val="5956"/>
                </a:lnSpc>
              </a:pPr>
              <a:r>
                <a:rPr lang="en-US" sz="4599" b="1">
                  <a:solidFill>
                    <a:srgbClr val="339966"/>
                  </a:solidFill>
                  <a:latin typeface="Calibri (MS) Bold"/>
                  <a:ea typeface="Calibri (MS) Bold"/>
                  <a:cs typeface="Calibri (MS) Bold"/>
                  <a:sym typeface="Calibri (MS) Bold"/>
                </a:rPr>
                <a:t>Разумевање комуникацијских баријера </a:t>
              </a:r>
            </a:p>
          </p:txBody>
        </p:sp>
      </p:grpSp>
      <p:sp>
        <p:nvSpPr>
          <p:cNvPr id="5" name="TextBox 5"/>
          <p:cNvSpPr txBox="1"/>
          <p:nvPr/>
        </p:nvSpPr>
        <p:spPr>
          <a:xfrm>
            <a:off x="1005825" y="1647588"/>
            <a:ext cx="16276350" cy="5321558"/>
          </a:xfrm>
          <a:prstGeom prst="rect">
            <a:avLst/>
          </a:prstGeom>
        </p:spPr>
        <p:txBody>
          <a:bodyPr lIns="0" tIns="0" rIns="0" bIns="0" rtlCol="0" anchor="t">
            <a:spAutoFit/>
          </a:bodyPr>
          <a:lstStyle/>
          <a:p>
            <a:pPr marL="0" lvl="0" indent="0" algn="l">
              <a:lnSpc>
                <a:spcPts val="4661"/>
              </a:lnSpc>
            </a:pPr>
            <a:endParaRPr/>
          </a:p>
          <a:p>
            <a:pPr marL="0" lvl="0" indent="0" algn="l">
              <a:lnSpc>
                <a:spcPts val="4143"/>
              </a:lnSpc>
            </a:pPr>
            <a:r>
              <a:rPr lang="en-US" sz="3200" b="1">
                <a:solidFill>
                  <a:srgbClr val="000000"/>
                </a:solidFill>
                <a:latin typeface="Arial Bold"/>
                <a:ea typeface="Arial Bold"/>
                <a:cs typeface="Arial Bold"/>
                <a:sym typeface="Arial Bold"/>
              </a:rPr>
              <a:t>А. Уобичајене препреке </a:t>
            </a:r>
          </a:p>
          <a:p>
            <a:pPr marL="1026161" lvl="1" indent="-513080" algn="l">
              <a:lnSpc>
                <a:spcPts val="4143"/>
              </a:lnSpc>
              <a:buFont typeface="Arial"/>
              <a:buChar char="•"/>
            </a:pPr>
            <a:r>
              <a:rPr lang="en-US" sz="3200" b="1">
                <a:solidFill>
                  <a:srgbClr val="000000"/>
                </a:solidFill>
                <a:latin typeface="Arial Bold"/>
                <a:ea typeface="Arial Bold"/>
                <a:cs typeface="Arial Bold"/>
                <a:sym typeface="Arial Bold"/>
              </a:rPr>
              <a:t>Примери:</a:t>
            </a:r>
          </a:p>
          <a:p>
            <a:pPr marL="1940562" lvl="2" indent="-646854" algn="l">
              <a:lnSpc>
                <a:spcPts val="4143"/>
              </a:lnSpc>
              <a:buFont typeface="Arial"/>
              <a:buChar char="⚬"/>
            </a:pPr>
            <a:r>
              <a:rPr lang="en-US" sz="3200" b="1">
                <a:solidFill>
                  <a:srgbClr val="000000"/>
                </a:solidFill>
                <a:latin typeface="Arial Bold"/>
                <a:ea typeface="Arial Bold"/>
                <a:cs typeface="Arial Bold"/>
                <a:sym typeface="Arial Bold"/>
              </a:rPr>
              <a:t>Језичке разлике.</a:t>
            </a:r>
          </a:p>
          <a:p>
            <a:pPr marL="1940562" lvl="2" indent="-646854" algn="l">
              <a:lnSpc>
                <a:spcPts val="4143"/>
              </a:lnSpc>
              <a:buFont typeface="Arial"/>
              <a:buChar char="⚬"/>
            </a:pPr>
            <a:r>
              <a:rPr lang="en-US" sz="3200" b="1">
                <a:solidFill>
                  <a:srgbClr val="000000"/>
                </a:solidFill>
                <a:latin typeface="Arial Bold"/>
                <a:ea typeface="Arial Bold"/>
                <a:cs typeface="Arial Bold"/>
                <a:sym typeface="Arial Bold"/>
              </a:rPr>
              <a:t>Невербална погрешна комуникација (гестови, контакт очима).</a:t>
            </a:r>
          </a:p>
          <a:p>
            <a:pPr marL="1940562" lvl="2" indent="-646854" algn="l">
              <a:lnSpc>
                <a:spcPts val="4143"/>
              </a:lnSpc>
              <a:buFont typeface="Arial"/>
              <a:buChar char="⚬"/>
            </a:pPr>
            <a:r>
              <a:rPr lang="en-US" sz="3200" b="1">
                <a:solidFill>
                  <a:srgbClr val="000000"/>
                </a:solidFill>
                <a:latin typeface="Arial Bold"/>
                <a:ea typeface="Arial Bold"/>
                <a:cs typeface="Arial Bold"/>
                <a:sym typeface="Arial Bold"/>
              </a:rPr>
              <a:t>Културне норме око говора и слушања.</a:t>
            </a:r>
          </a:p>
          <a:p>
            <a:pPr marL="1026161" lvl="1" indent="-513080" algn="l">
              <a:lnSpc>
                <a:spcPts val="4143"/>
              </a:lnSpc>
              <a:buFont typeface="Arial"/>
              <a:buChar char="•"/>
            </a:pPr>
            <a:r>
              <a:rPr lang="en-US" sz="3200" b="1">
                <a:solidFill>
                  <a:srgbClr val="000000"/>
                </a:solidFill>
                <a:latin typeface="Arial Bold"/>
                <a:ea typeface="Arial Bold"/>
                <a:cs typeface="Arial Bold"/>
                <a:sym typeface="Arial Bold"/>
              </a:rPr>
              <a:t>Дискусија: Како се ове препреке могу појавити у учионици?</a:t>
            </a:r>
          </a:p>
          <a:p>
            <a:pPr marL="1026161" lvl="1" indent="-513080" algn="l">
              <a:lnSpc>
                <a:spcPts val="4143"/>
              </a:lnSpc>
            </a:pPr>
            <a:r>
              <a:rPr lang="en-US" sz="3200" b="1">
                <a:solidFill>
                  <a:srgbClr val="000000"/>
                </a:solidFill>
                <a:latin typeface="Arial Bold"/>
                <a:ea typeface="Arial Bold"/>
                <a:cs typeface="Arial Bold"/>
                <a:sym typeface="Arial Bold"/>
              </a:rPr>
              <a:t>Б. Утицај препрека </a:t>
            </a:r>
          </a:p>
          <a:p>
            <a:pPr marL="1026161" lvl="1" indent="-513080" algn="l">
              <a:lnSpc>
                <a:spcPts val="4143"/>
              </a:lnSpc>
              <a:buFont typeface="Arial"/>
              <a:buChar char="•"/>
            </a:pPr>
            <a:r>
              <a:rPr lang="en-US" sz="3200" b="1">
                <a:solidFill>
                  <a:srgbClr val="000000"/>
                </a:solidFill>
                <a:latin typeface="Arial Bold"/>
                <a:ea typeface="Arial Bold"/>
                <a:cs typeface="Arial Bold"/>
                <a:sym typeface="Arial Bold"/>
              </a:rPr>
              <a:t>Дискусија: Са којим изазовима се наставници суочавају када се баве овим препрекама?</a:t>
            </a:r>
          </a:p>
        </p:txBody>
      </p:sp>
      <p:grpSp>
        <p:nvGrpSpPr>
          <p:cNvPr id="6" name="Group 6"/>
          <p:cNvGrpSpPr>
            <a:grpSpLocks noChangeAspect="1"/>
          </p:cNvGrpSpPr>
          <p:nvPr/>
        </p:nvGrpSpPr>
        <p:grpSpPr>
          <a:xfrm>
            <a:off x="16933762"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318200"/>
            <a:chOff x="0" y="0"/>
            <a:chExt cx="21945600" cy="1757600"/>
          </a:xfrm>
        </p:grpSpPr>
        <p:sp>
          <p:nvSpPr>
            <p:cNvPr id="3" name="Freeform 3"/>
            <p:cNvSpPr/>
            <p:nvPr/>
          </p:nvSpPr>
          <p:spPr>
            <a:xfrm>
              <a:off x="0" y="0"/>
              <a:ext cx="21945600" cy="1757600"/>
            </a:xfrm>
            <a:custGeom>
              <a:avLst/>
              <a:gdLst/>
              <a:ahLst/>
              <a:cxnLst/>
              <a:rect l="l" t="t" r="r" b="b"/>
              <a:pathLst>
                <a:path w="21945600" h="1757600">
                  <a:moveTo>
                    <a:pt x="0" y="0"/>
                  </a:moveTo>
                  <a:lnTo>
                    <a:pt x="21945600" y="0"/>
                  </a:lnTo>
                  <a:lnTo>
                    <a:pt x="21945600" y="1757600"/>
                  </a:lnTo>
                  <a:lnTo>
                    <a:pt x="0" y="1757600"/>
                  </a:lnTo>
                  <a:close/>
                </a:path>
              </a:pathLst>
            </a:custGeom>
            <a:solidFill>
              <a:srgbClr val="000000">
                <a:alpha val="0"/>
              </a:srgbClr>
            </a:solidFill>
          </p:spPr>
        </p:sp>
        <p:sp>
          <p:nvSpPr>
            <p:cNvPr id="4" name="TextBox 4"/>
            <p:cNvSpPr txBox="1"/>
            <p:nvPr/>
          </p:nvSpPr>
          <p:spPr>
            <a:xfrm>
              <a:off x="0" y="-133350"/>
              <a:ext cx="21945600" cy="1890950"/>
            </a:xfrm>
            <a:prstGeom prst="rect">
              <a:avLst/>
            </a:prstGeom>
          </p:spPr>
          <p:txBody>
            <a:bodyPr lIns="0" tIns="0" rIns="0" bIns="0" rtlCol="0" anchor="ctr"/>
            <a:lstStyle/>
            <a:p>
              <a:pPr marL="0" lvl="0" indent="0" algn="l">
                <a:lnSpc>
                  <a:spcPts val="5956"/>
                </a:lnSpc>
              </a:pPr>
              <a:r>
                <a:rPr lang="en-US" sz="4599" b="1">
                  <a:solidFill>
                    <a:srgbClr val="339966"/>
                  </a:solidFill>
                  <a:latin typeface="Calibri (MS) Bold"/>
                  <a:ea typeface="Calibri (MS) Bold"/>
                  <a:cs typeface="Calibri (MS) Bold"/>
                  <a:sym typeface="Calibri (MS) Bold"/>
                </a:rPr>
                <a:t>Стратегије за превазилажење препрека </a:t>
              </a:r>
            </a:p>
          </p:txBody>
        </p:sp>
      </p:grpSp>
      <p:sp>
        <p:nvSpPr>
          <p:cNvPr id="5" name="TextBox 5"/>
          <p:cNvSpPr txBox="1"/>
          <p:nvPr/>
        </p:nvSpPr>
        <p:spPr>
          <a:xfrm>
            <a:off x="1005825" y="1723788"/>
            <a:ext cx="16276350" cy="6347591"/>
          </a:xfrm>
          <a:prstGeom prst="rect">
            <a:avLst/>
          </a:prstGeom>
        </p:spPr>
        <p:txBody>
          <a:bodyPr lIns="0" tIns="0" rIns="0" bIns="0" rtlCol="0" anchor="t">
            <a:spAutoFit/>
          </a:bodyPr>
          <a:lstStyle/>
          <a:p>
            <a:pPr marL="0" lvl="0" indent="0" algn="l">
              <a:lnSpc>
                <a:spcPts val="2953"/>
              </a:lnSpc>
            </a:pPr>
            <a:r>
              <a:rPr lang="en-US" sz="2799" b="1">
                <a:solidFill>
                  <a:srgbClr val="000000"/>
                </a:solidFill>
                <a:latin typeface="Arial Bold"/>
                <a:ea typeface="Arial Bold"/>
                <a:cs typeface="Arial Bold"/>
                <a:sym typeface="Arial Bold"/>
              </a:rPr>
              <a:t>А. Употреба јасног и једноставног језика </a:t>
            </a:r>
          </a:p>
          <a:p>
            <a:pPr marL="955038" lvl="1" indent="-477519" algn="l">
              <a:lnSpc>
                <a:spcPts val="2953"/>
              </a:lnSpc>
              <a:buFont typeface="Arial"/>
              <a:buChar char="•"/>
            </a:pPr>
            <a:r>
              <a:rPr lang="en-US" sz="2799" b="1">
                <a:solidFill>
                  <a:srgbClr val="000000"/>
                </a:solidFill>
                <a:latin typeface="Arial Bold"/>
                <a:ea typeface="Arial Bold"/>
                <a:cs typeface="Arial Bold"/>
                <a:sym typeface="Arial Bold"/>
              </a:rPr>
              <a:t>Савети:</a:t>
            </a:r>
          </a:p>
          <a:p>
            <a:pPr marL="1869437" lvl="2" indent="-623146" algn="l">
              <a:lnSpc>
                <a:spcPts val="2953"/>
              </a:lnSpc>
              <a:buFont typeface="Arial"/>
              <a:buChar char="⚬"/>
            </a:pPr>
            <a:r>
              <a:rPr lang="en-US" sz="2799" b="1">
                <a:solidFill>
                  <a:srgbClr val="000000"/>
                </a:solidFill>
                <a:latin typeface="Arial Bold"/>
                <a:ea typeface="Arial Bold"/>
                <a:cs typeface="Arial Bold"/>
                <a:sym typeface="Arial Bold"/>
              </a:rPr>
              <a:t>Избегавајте жаргон и идиоме.</a:t>
            </a:r>
          </a:p>
          <a:p>
            <a:pPr marL="1869437" lvl="2" indent="-623146" algn="l">
              <a:lnSpc>
                <a:spcPts val="2953"/>
              </a:lnSpc>
              <a:buFont typeface="Arial"/>
              <a:buChar char="⚬"/>
            </a:pPr>
            <a:r>
              <a:rPr lang="en-US" sz="2799" b="1">
                <a:solidFill>
                  <a:srgbClr val="000000"/>
                </a:solidFill>
                <a:latin typeface="Arial Bold"/>
                <a:ea typeface="Arial Bold"/>
                <a:cs typeface="Arial Bold"/>
                <a:sym typeface="Arial Bold"/>
              </a:rPr>
              <a:t>Користите визуелне приказе и демонстрације.</a:t>
            </a:r>
          </a:p>
          <a:p>
            <a:pPr marL="955038" lvl="1" indent="-477519" algn="l">
              <a:lnSpc>
                <a:spcPts val="2953"/>
              </a:lnSpc>
              <a:buFont typeface="Arial"/>
              <a:buChar char="•"/>
            </a:pPr>
            <a:r>
              <a:rPr lang="en-US" sz="2799" b="1">
                <a:solidFill>
                  <a:srgbClr val="000000"/>
                </a:solidFill>
                <a:latin typeface="Arial Bold"/>
                <a:ea typeface="Arial Bold"/>
                <a:cs typeface="Arial Bold"/>
                <a:sym typeface="Arial Bold"/>
              </a:rPr>
              <a:t>Активност: Препишите сложену инструкцију једноставнијим речима.</a:t>
            </a:r>
          </a:p>
          <a:p>
            <a:pPr marL="955038" lvl="1" indent="-477519" algn="l">
              <a:lnSpc>
                <a:spcPts val="2953"/>
              </a:lnSpc>
            </a:pPr>
            <a:r>
              <a:rPr lang="en-US" sz="2799" b="1">
                <a:solidFill>
                  <a:srgbClr val="000000"/>
                </a:solidFill>
                <a:latin typeface="Arial Bold"/>
                <a:ea typeface="Arial Bold"/>
                <a:cs typeface="Arial Bold"/>
                <a:sym typeface="Arial Bold"/>
              </a:rPr>
              <a:t>Б. Културна осетљивост и свест </a:t>
            </a:r>
          </a:p>
          <a:p>
            <a:pPr marL="955038" lvl="1" indent="-477519" algn="l">
              <a:lnSpc>
                <a:spcPts val="2953"/>
              </a:lnSpc>
              <a:buFont typeface="Arial"/>
              <a:buChar char="•"/>
            </a:pPr>
            <a:r>
              <a:rPr lang="en-US" sz="2799" b="1">
                <a:solidFill>
                  <a:srgbClr val="000000"/>
                </a:solidFill>
                <a:latin typeface="Arial Bold"/>
                <a:ea typeface="Arial Bold"/>
                <a:cs typeface="Arial Bold"/>
                <a:sym typeface="Arial Bold"/>
              </a:rPr>
              <a:t>Дискусија: Поштујте културне норме и научите кључне фразе на матерњим језицима ученика.</a:t>
            </a:r>
          </a:p>
          <a:p>
            <a:pPr marL="955038" lvl="1" indent="-477519" algn="l">
              <a:lnSpc>
                <a:spcPts val="2953"/>
              </a:lnSpc>
              <a:buFont typeface="Arial"/>
              <a:buChar char="•"/>
            </a:pPr>
            <a:r>
              <a:rPr lang="en-US" sz="2799" b="1">
                <a:solidFill>
                  <a:srgbClr val="000000"/>
                </a:solidFill>
                <a:latin typeface="Arial Bold"/>
                <a:ea typeface="Arial Bold"/>
                <a:cs typeface="Arial Bold"/>
                <a:sym typeface="Arial Bold"/>
              </a:rPr>
              <a:t>Пример: Поздрављање ученика на њиховом матерњем језику као знак поштовања.</a:t>
            </a:r>
          </a:p>
          <a:p>
            <a:pPr marL="955038" lvl="1" indent="-477519" algn="l">
              <a:lnSpc>
                <a:spcPts val="2953"/>
              </a:lnSpc>
            </a:pPr>
            <a:r>
              <a:rPr lang="en-US" sz="2799" b="1">
                <a:solidFill>
                  <a:srgbClr val="000000"/>
                </a:solidFill>
                <a:latin typeface="Arial Bold"/>
                <a:ea typeface="Arial Bold"/>
                <a:cs typeface="Arial Bold"/>
                <a:sym typeface="Arial Bold"/>
              </a:rPr>
              <a:t>C. Подстицање вршњачке подршке и сарадње </a:t>
            </a:r>
          </a:p>
          <a:p>
            <a:pPr marL="955038" lvl="1" indent="-477519" algn="l">
              <a:lnSpc>
                <a:spcPts val="2953"/>
              </a:lnSpc>
              <a:buFont typeface="Arial"/>
              <a:buChar char="•"/>
            </a:pPr>
            <a:r>
              <a:rPr lang="en-US" sz="2799" b="1">
                <a:solidFill>
                  <a:srgbClr val="000000"/>
                </a:solidFill>
                <a:latin typeface="Arial Bold"/>
                <a:ea typeface="Arial Bold"/>
                <a:cs typeface="Arial Bold"/>
                <a:sym typeface="Arial Bold"/>
              </a:rPr>
              <a:t>Стратегија: Упарите ученике са језичким другарима или малим групама.</a:t>
            </a:r>
          </a:p>
          <a:p>
            <a:pPr marL="955038" lvl="1" indent="-477519" algn="l">
              <a:lnSpc>
                <a:spcPts val="2953"/>
              </a:lnSpc>
              <a:buFont typeface="Arial"/>
              <a:buChar char="•"/>
            </a:pPr>
            <a:r>
              <a:rPr lang="en-US" sz="2799" b="1">
                <a:solidFill>
                  <a:srgbClr val="000000"/>
                </a:solidFill>
                <a:latin typeface="Arial Bold"/>
                <a:ea typeface="Arial Bold"/>
                <a:cs typeface="Arial Bold"/>
                <a:sym typeface="Arial Bold"/>
              </a:rPr>
              <a:t>Активност: Одиграјте улоге како вршњак може да подржи ученика са ограниченим језичким вештинама.</a:t>
            </a:r>
          </a:p>
          <a:p>
            <a:pPr marL="955038" lvl="1" indent="-477519" algn="l">
              <a:lnSpc>
                <a:spcPts val="2953"/>
              </a:lnSpc>
            </a:pPr>
            <a:r>
              <a:rPr lang="en-US" sz="2799" b="1">
                <a:solidFill>
                  <a:srgbClr val="000000"/>
                </a:solidFill>
                <a:latin typeface="Arial Bold"/>
                <a:ea typeface="Arial Bold"/>
                <a:cs typeface="Arial Bold"/>
                <a:sym typeface="Arial Bold"/>
              </a:rPr>
              <a:t>D. Укључивање мултимодалне комуникације </a:t>
            </a:r>
          </a:p>
          <a:p>
            <a:pPr marL="955038" lvl="1" indent="-477519" algn="l">
              <a:lnSpc>
                <a:spcPts val="2953"/>
              </a:lnSpc>
              <a:buFont typeface="Arial"/>
              <a:buChar char="•"/>
            </a:pPr>
            <a:r>
              <a:rPr lang="en-US" sz="2799" b="1">
                <a:solidFill>
                  <a:srgbClr val="000000"/>
                </a:solidFill>
                <a:latin typeface="Arial Bold"/>
                <a:ea typeface="Arial Bold"/>
                <a:cs typeface="Arial Bold"/>
                <a:sym typeface="Arial Bold"/>
              </a:rPr>
              <a:t>Савети:</a:t>
            </a:r>
          </a:p>
          <a:p>
            <a:pPr marL="1869437" lvl="2" indent="-623146" algn="l">
              <a:lnSpc>
                <a:spcPts val="2953"/>
              </a:lnSpc>
              <a:buFont typeface="Arial"/>
              <a:buChar char="⚬"/>
            </a:pPr>
            <a:r>
              <a:rPr lang="en-US" sz="2799" b="1">
                <a:solidFill>
                  <a:srgbClr val="000000"/>
                </a:solidFill>
                <a:latin typeface="Arial Bold"/>
                <a:ea typeface="Arial Bold"/>
                <a:cs typeface="Arial Bold"/>
                <a:sym typeface="Arial Bold"/>
              </a:rPr>
              <a:t>Користите гестове, слике и алате за дигитално превођење.</a:t>
            </a:r>
          </a:p>
          <a:p>
            <a:pPr marL="1869437" lvl="2" indent="-623146" algn="l">
              <a:lnSpc>
                <a:spcPts val="2953"/>
              </a:lnSpc>
              <a:buFont typeface="Arial"/>
              <a:buChar char="⚬"/>
            </a:pPr>
            <a:r>
              <a:rPr lang="en-US" sz="2799" b="1">
                <a:solidFill>
                  <a:srgbClr val="000000"/>
                </a:solidFill>
                <a:latin typeface="Arial Bold"/>
                <a:ea typeface="Arial Bold"/>
                <a:cs typeface="Arial Bold"/>
                <a:sym typeface="Arial Bold"/>
              </a:rPr>
              <a:t>Подстаћи ученике да се креативно изразе (цртежи, играње улога).</a:t>
            </a:r>
          </a:p>
        </p:txBody>
      </p:sp>
      <p:grpSp>
        <p:nvGrpSpPr>
          <p:cNvPr id="6" name="Group 6"/>
          <p:cNvGrpSpPr>
            <a:grpSpLocks noChangeAspect="1"/>
          </p:cNvGrpSpPr>
          <p:nvPr/>
        </p:nvGrpSpPr>
        <p:grpSpPr>
          <a:xfrm>
            <a:off x="16933762"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318200"/>
            <a:chOff x="0" y="0"/>
            <a:chExt cx="21945600" cy="1757600"/>
          </a:xfrm>
        </p:grpSpPr>
        <p:sp>
          <p:nvSpPr>
            <p:cNvPr id="3" name="Freeform 3"/>
            <p:cNvSpPr/>
            <p:nvPr/>
          </p:nvSpPr>
          <p:spPr>
            <a:xfrm>
              <a:off x="0" y="0"/>
              <a:ext cx="21945600" cy="1757600"/>
            </a:xfrm>
            <a:custGeom>
              <a:avLst/>
              <a:gdLst/>
              <a:ahLst/>
              <a:cxnLst/>
              <a:rect l="l" t="t" r="r" b="b"/>
              <a:pathLst>
                <a:path w="21945600" h="1757600">
                  <a:moveTo>
                    <a:pt x="0" y="0"/>
                  </a:moveTo>
                  <a:lnTo>
                    <a:pt x="21945600" y="0"/>
                  </a:lnTo>
                  <a:lnTo>
                    <a:pt x="21945600" y="1757600"/>
                  </a:lnTo>
                  <a:lnTo>
                    <a:pt x="0" y="1757600"/>
                  </a:lnTo>
                  <a:close/>
                </a:path>
              </a:pathLst>
            </a:custGeom>
            <a:solidFill>
              <a:srgbClr val="000000">
                <a:alpha val="0"/>
              </a:srgbClr>
            </a:solidFill>
          </p:spPr>
        </p:sp>
        <p:sp>
          <p:nvSpPr>
            <p:cNvPr id="4" name="TextBox 4"/>
            <p:cNvSpPr txBox="1"/>
            <p:nvPr/>
          </p:nvSpPr>
          <p:spPr>
            <a:xfrm>
              <a:off x="0" y="-133350"/>
              <a:ext cx="21945600" cy="1890950"/>
            </a:xfrm>
            <a:prstGeom prst="rect">
              <a:avLst/>
            </a:prstGeom>
          </p:spPr>
          <p:txBody>
            <a:bodyPr lIns="0" tIns="0" rIns="0" bIns="0" rtlCol="0" anchor="ctr"/>
            <a:lstStyle/>
            <a:p>
              <a:pPr marL="0" lvl="0" indent="0" algn="l">
                <a:lnSpc>
                  <a:spcPts val="5956"/>
                </a:lnSpc>
              </a:pPr>
              <a:r>
                <a:rPr lang="en-US" sz="4599" b="1">
                  <a:solidFill>
                    <a:srgbClr val="339966"/>
                  </a:solidFill>
                  <a:latin typeface="Calibri (MS) Bold"/>
                  <a:ea typeface="Calibri (MS) Bold"/>
                  <a:cs typeface="Calibri (MS) Bold"/>
                  <a:sym typeface="Calibri (MS) Bold"/>
                </a:rPr>
                <a:t>4. Вежбајте превазилажење препрека </a:t>
              </a:r>
            </a:p>
          </p:txBody>
        </p:sp>
      </p:grpSp>
      <p:sp>
        <p:nvSpPr>
          <p:cNvPr id="5" name="TextBox 5"/>
          <p:cNvSpPr txBox="1"/>
          <p:nvPr/>
        </p:nvSpPr>
        <p:spPr>
          <a:xfrm>
            <a:off x="1005825" y="1647588"/>
            <a:ext cx="16276350" cy="4209546"/>
          </a:xfrm>
          <a:prstGeom prst="rect">
            <a:avLst/>
          </a:prstGeom>
        </p:spPr>
        <p:txBody>
          <a:bodyPr lIns="0" tIns="0" rIns="0" bIns="0" rtlCol="0" anchor="t">
            <a:spAutoFit/>
          </a:bodyPr>
          <a:lstStyle/>
          <a:p>
            <a:pPr marL="0" lvl="0" indent="0" algn="l">
              <a:lnSpc>
                <a:spcPts val="4143"/>
              </a:lnSpc>
            </a:pPr>
            <a:r>
              <a:rPr lang="en-US" sz="3200" b="1">
                <a:solidFill>
                  <a:srgbClr val="000000"/>
                </a:solidFill>
                <a:latin typeface="Arial Bold"/>
                <a:ea typeface="Arial Bold"/>
                <a:cs typeface="Arial Bold"/>
                <a:sym typeface="Arial Bold"/>
              </a:rPr>
              <a:t>Играње улога засновано на сценарију:</a:t>
            </a:r>
          </a:p>
          <a:p>
            <a:pPr marL="1026161" lvl="1" indent="-513080" algn="l">
              <a:lnSpc>
                <a:spcPts val="4143"/>
              </a:lnSpc>
              <a:buFont typeface="Arial"/>
              <a:buChar char="•"/>
            </a:pPr>
            <a:r>
              <a:rPr lang="en-US" sz="3200" b="1">
                <a:solidFill>
                  <a:srgbClr val="000000"/>
                </a:solidFill>
                <a:latin typeface="Arial Bold"/>
                <a:ea typeface="Arial Bold"/>
                <a:cs typeface="Arial Bold"/>
                <a:sym typeface="Arial Bold"/>
              </a:rPr>
              <a:t>Сценарији:</a:t>
            </a:r>
          </a:p>
          <a:p>
            <a:pPr marL="1940562" lvl="2" indent="-646854" algn="l">
              <a:lnSpc>
                <a:spcPts val="4143"/>
              </a:lnSpc>
              <a:buAutoNum type="arabicPeriod"/>
            </a:pPr>
            <a:r>
              <a:rPr lang="en-US" sz="3200" b="1">
                <a:solidFill>
                  <a:srgbClr val="000000"/>
                </a:solidFill>
                <a:latin typeface="Arial Bold"/>
                <a:ea typeface="Arial Bold"/>
                <a:cs typeface="Arial Bold"/>
                <a:sym typeface="Arial Bold"/>
              </a:rPr>
              <a:t>Студент који је нов у земљи и слабо говори енглески.</a:t>
            </a:r>
          </a:p>
          <a:p>
            <a:pPr marL="1940562" lvl="2" indent="-646854" algn="l">
              <a:lnSpc>
                <a:spcPts val="4143"/>
              </a:lnSpc>
              <a:buAutoNum type="arabicPeriod"/>
            </a:pPr>
            <a:r>
              <a:rPr lang="en-US" sz="3200" b="1">
                <a:solidFill>
                  <a:srgbClr val="000000"/>
                </a:solidFill>
                <a:latin typeface="Arial Bold"/>
                <a:ea typeface="Arial Bold"/>
                <a:cs typeface="Arial Bold"/>
                <a:sym typeface="Arial Bold"/>
              </a:rPr>
              <a:t>Групни пројекат где се културне норме о изражавању разликују.</a:t>
            </a:r>
          </a:p>
          <a:p>
            <a:pPr marL="1026161" lvl="1" indent="-513080" algn="l">
              <a:lnSpc>
                <a:spcPts val="4143"/>
              </a:lnSpc>
              <a:buFont typeface="Arial"/>
              <a:buChar char="•"/>
            </a:pPr>
            <a:r>
              <a:rPr lang="en-US" sz="3200" b="1">
                <a:solidFill>
                  <a:srgbClr val="000000"/>
                </a:solidFill>
                <a:latin typeface="Arial Bold"/>
                <a:ea typeface="Arial Bold"/>
                <a:cs typeface="Arial Bold"/>
                <a:sym typeface="Arial Bold"/>
              </a:rPr>
              <a:t>У тројкама вежбајте стратегије за превазилажење ових препрека. Једна особа игра наставника, једна ученика, а једна посматрача.</a:t>
            </a:r>
          </a:p>
          <a:p>
            <a:pPr marL="1026161" lvl="1" indent="-513080" algn="l">
              <a:lnSpc>
                <a:spcPts val="4143"/>
              </a:lnSpc>
            </a:pPr>
            <a:r>
              <a:rPr lang="en-US" sz="3200" b="1">
                <a:solidFill>
                  <a:srgbClr val="000000"/>
                </a:solidFill>
                <a:latin typeface="Arial Bold"/>
                <a:ea typeface="Arial Bold"/>
                <a:cs typeface="Arial Bold"/>
                <a:sym typeface="Arial Bold"/>
              </a:rPr>
              <a:t>Дебрифинг: Разговарајте о томе шта је функционисало, а шта би се могло побољшати.</a:t>
            </a:r>
          </a:p>
        </p:txBody>
      </p:sp>
      <p:grpSp>
        <p:nvGrpSpPr>
          <p:cNvPr id="6" name="Group 6"/>
          <p:cNvGrpSpPr>
            <a:grpSpLocks noChangeAspect="1"/>
          </p:cNvGrpSpPr>
          <p:nvPr/>
        </p:nvGrpSpPr>
        <p:grpSpPr>
          <a:xfrm>
            <a:off x="16933762"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318200"/>
            <a:chOff x="0" y="0"/>
            <a:chExt cx="21945600" cy="1757600"/>
          </a:xfrm>
        </p:grpSpPr>
        <p:sp>
          <p:nvSpPr>
            <p:cNvPr id="3" name="Freeform 3"/>
            <p:cNvSpPr/>
            <p:nvPr/>
          </p:nvSpPr>
          <p:spPr>
            <a:xfrm>
              <a:off x="0" y="0"/>
              <a:ext cx="21945600" cy="1757600"/>
            </a:xfrm>
            <a:custGeom>
              <a:avLst/>
              <a:gdLst/>
              <a:ahLst/>
              <a:cxnLst/>
              <a:rect l="l" t="t" r="r" b="b"/>
              <a:pathLst>
                <a:path w="21945600" h="1757600">
                  <a:moveTo>
                    <a:pt x="0" y="0"/>
                  </a:moveTo>
                  <a:lnTo>
                    <a:pt x="21945600" y="0"/>
                  </a:lnTo>
                  <a:lnTo>
                    <a:pt x="21945600" y="1757600"/>
                  </a:lnTo>
                  <a:lnTo>
                    <a:pt x="0" y="1757600"/>
                  </a:lnTo>
                  <a:close/>
                </a:path>
              </a:pathLst>
            </a:custGeom>
            <a:solidFill>
              <a:srgbClr val="000000">
                <a:alpha val="0"/>
              </a:srgbClr>
            </a:solidFill>
          </p:spPr>
        </p:sp>
        <p:sp>
          <p:nvSpPr>
            <p:cNvPr id="4" name="TextBox 4"/>
            <p:cNvSpPr txBox="1"/>
            <p:nvPr/>
          </p:nvSpPr>
          <p:spPr>
            <a:xfrm>
              <a:off x="0" y="-133350"/>
              <a:ext cx="21945600" cy="1890950"/>
            </a:xfrm>
            <a:prstGeom prst="rect">
              <a:avLst/>
            </a:prstGeom>
          </p:spPr>
          <p:txBody>
            <a:bodyPr lIns="0" tIns="0" rIns="0" bIns="0" rtlCol="0" anchor="ctr"/>
            <a:lstStyle/>
            <a:p>
              <a:pPr marL="0" lvl="0" indent="0" algn="l">
                <a:lnSpc>
                  <a:spcPts val="5956"/>
                </a:lnSpc>
              </a:pPr>
              <a:r>
                <a:rPr lang="en-US" sz="4599" b="1">
                  <a:solidFill>
                    <a:srgbClr val="339966"/>
                  </a:solidFill>
                  <a:latin typeface="Calibri (MS) Bold"/>
                  <a:ea typeface="Calibri (MS) Bold"/>
                  <a:cs typeface="Calibri (MS) Bold"/>
                  <a:sym typeface="Calibri (MS) Bold"/>
                </a:rPr>
                <a:t>5. Закључак и рефлексија </a:t>
              </a:r>
            </a:p>
          </p:txBody>
        </p:sp>
      </p:grpSp>
      <p:sp>
        <p:nvSpPr>
          <p:cNvPr id="5" name="TextBox 5"/>
          <p:cNvSpPr txBox="1"/>
          <p:nvPr/>
        </p:nvSpPr>
        <p:spPr>
          <a:xfrm>
            <a:off x="1005825" y="1647588"/>
            <a:ext cx="16276350" cy="3685671"/>
          </a:xfrm>
          <a:prstGeom prst="rect">
            <a:avLst/>
          </a:prstGeom>
        </p:spPr>
        <p:txBody>
          <a:bodyPr lIns="0" tIns="0" rIns="0" bIns="0" rtlCol="0" anchor="t">
            <a:spAutoFit/>
          </a:bodyPr>
          <a:lstStyle/>
          <a:p>
            <a:pPr marL="1026161" lvl="1" indent="-513080" algn="l">
              <a:lnSpc>
                <a:spcPts val="4143"/>
              </a:lnSpc>
              <a:buFont typeface="Arial"/>
              <a:buChar char="•"/>
            </a:pPr>
            <a:r>
              <a:rPr lang="en-US" sz="3200" b="1">
                <a:solidFill>
                  <a:srgbClr val="000000"/>
                </a:solidFill>
                <a:latin typeface="Arial Bold"/>
                <a:ea typeface="Arial Bold"/>
                <a:cs typeface="Arial Bold"/>
                <a:sym typeface="Arial Bold"/>
              </a:rPr>
              <a:t>Дискусија: Како решавање комуникацијских баријера може побољшати равноправност и учење у учионици?</a:t>
            </a:r>
          </a:p>
          <a:p>
            <a:pPr marL="1026161" lvl="1" indent="-513080" algn="l">
              <a:lnSpc>
                <a:spcPts val="4143"/>
              </a:lnSpc>
              <a:buFont typeface="Arial"/>
              <a:buChar char="•"/>
            </a:pPr>
            <a:r>
              <a:rPr lang="en-US" sz="3200" b="1">
                <a:solidFill>
                  <a:srgbClr val="000000"/>
                </a:solidFill>
                <a:latin typeface="Arial Bold"/>
                <a:ea typeface="Arial Bold"/>
                <a:cs typeface="Arial Bold"/>
                <a:sym typeface="Arial Bold"/>
              </a:rPr>
              <a:t>Подстицај за рефлексију: Запишите једну стратегију коју ћете користити да бисте подржали ученике који се суочавају са комуникацијским изазовима.</a:t>
            </a:r>
          </a:p>
          <a:p>
            <a:pPr marL="1026161" lvl="1" indent="-513080" algn="l">
              <a:lnSpc>
                <a:spcPts val="4143"/>
              </a:lnSpc>
              <a:buFont typeface="Arial"/>
              <a:buChar char="•"/>
            </a:pPr>
            <a:r>
              <a:rPr lang="en-US" sz="3200" b="1">
                <a:solidFill>
                  <a:srgbClr val="000000"/>
                </a:solidFill>
                <a:latin typeface="Arial Bold"/>
                <a:ea typeface="Arial Bold"/>
                <a:cs typeface="Arial Bold"/>
                <a:sym typeface="Arial Bold"/>
              </a:rPr>
              <a:t>Ресурс за понети:</a:t>
            </a:r>
          </a:p>
          <a:p>
            <a:pPr marL="1026161" lvl="1" indent="-513080" algn="l">
              <a:lnSpc>
                <a:spcPts val="4143"/>
              </a:lnSpc>
            </a:pPr>
            <a:r>
              <a:rPr lang="en-US" sz="3200" b="1">
                <a:solidFill>
                  <a:srgbClr val="000000"/>
                </a:solidFill>
                <a:latin typeface="Arial Bold"/>
                <a:ea typeface="Arial Bold"/>
                <a:cs typeface="Arial Bold"/>
                <a:sym typeface="Arial Bold"/>
              </a:rPr>
              <a:t>Обезбедите материјал са поједностављеним смерницама за комуникацију, саветима за културну осетљивост и листом корисних вишејезичних фраза.</a:t>
            </a:r>
          </a:p>
        </p:txBody>
      </p:sp>
      <p:grpSp>
        <p:nvGrpSpPr>
          <p:cNvPr id="6" name="Group 6"/>
          <p:cNvGrpSpPr>
            <a:grpSpLocks noChangeAspect="1"/>
          </p:cNvGrpSpPr>
          <p:nvPr/>
        </p:nvGrpSpPr>
        <p:grpSpPr>
          <a:xfrm>
            <a:off x="16933762"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9050"/>
              <a:ext cx="21945600" cy="2305450"/>
            </a:xfrm>
            <a:prstGeom prst="rect">
              <a:avLst/>
            </a:prstGeom>
          </p:spPr>
          <p:txBody>
            <a:bodyPr lIns="0" tIns="0" rIns="0" bIns="0" rtlCol="0" anchor="ctr"/>
            <a:lstStyle/>
            <a:p>
              <a:pPr marL="0" lvl="0" indent="0" algn="l">
                <a:lnSpc>
                  <a:spcPts val="5759"/>
                </a:lnSpc>
              </a:pPr>
              <a:r>
                <a:rPr lang="en-US" sz="4800" b="1">
                  <a:solidFill>
                    <a:srgbClr val="339966"/>
                  </a:solidFill>
                  <a:latin typeface="Arial Bold"/>
                  <a:ea typeface="Arial Bold"/>
                  <a:cs typeface="Arial Bold"/>
                  <a:sym typeface="Arial Bold"/>
                </a:rPr>
                <a:t>Дефиниција</a:t>
              </a:r>
            </a:p>
          </p:txBody>
        </p:sp>
      </p:grpSp>
      <p:sp>
        <p:nvSpPr>
          <p:cNvPr id="5" name="TextBox 5"/>
          <p:cNvSpPr txBox="1"/>
          <p:nvPr/>
        </p:nvSpPr>
        <p:spPr>
          <a:xfrm>
            <a:off x="1005825" y="2363094"/>
            <a:ext cx="16276350" cy="5808345"/>
          </a:xfrm>
          <a:prstGeom prst="rect">
            <a:avLst/>
          </a:prstGeom>
        </p:spPr>
        <p:txBody>
          <a:bodyPr lIns="0" tIns="0" rIns="0" bIns="0" rtlCol="0" anchor="t">
            <a:spAutoFit/>
          </a:bodyPr>
          <a:lstStyle/>
          <a:p>
            <a:pPr marL="0" lvl="0" indent="0" algn="l">
              <a:lnSpc>
                <a:spcPts val="4140"/>
              </a:lnSpc>
            </a:pPr>
            <a:r>
              <a:rPr lang="en-US" sz="3000" b="1">
                <a:solidFill>
                  <a:srgbClr val="000000"/>
                </a:solidFill>
                <a:latin typeface="Calibri (MS) Bold"/>
                <a:ea typeface="Calibri (MS) Bold"/>
                <a:cs typeface="Calibri (MS) Bold"/>
                <a:sym typeface="Calibri (MS) Bold"/>
              </a:rPr>
              <a:t>Вербалне поруке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Језик и искуство утичу на комуникацију (семантику).</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Културне референце, сленг и жаргон могу створити баријере.</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Чак и заједнички језик може довести до неспоразума (нпр. неко ко није упознат са интернетом можда не разуме „гуглај“).</a:t>
            </a:r>
          </a:p>
          <a:p>
            <a:pPr marL="990600" lvl="1" indent="-495300" algn="l">
              <a:lnSpc>
                <a:spcPts val="4140"/>
              </a:lnSpc>
            </a:pPr>
            <a:r>
              <a:rPr lang="en-US" sz="3000" b="1">
                <a:solidFill>
                  <a:srgbClr val="000000"/>
                </a:solidFill>
                <a:latin typeface="Calibri (MS) Bold"/>
                <a:ea typeface="Calibri (MS) Bold"/>
                <a:cs typeface="Calibri (MS) Bold"/>
                <a:sym typeface="Calibri (MS) Bold"/>
              </a:rPr>
              <a:t>Невербалне поруке (говор тела)</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Невербална комуникација укључује изразе лица, тон гласа, темпо, држање тела…</a:t>
            </a:r>
          </a:p>
          <a:p>
            <a:pPr marL="990600" lvl="1" indent="-495300" algn="l">
              <a:lnSpc>
                <a:spcPts val="4140"/>
              </a:lnSpc>
              <a:buFont typeface="Arial"/>
              <a:buChar char="•"/>
            </a:pPr>
            <a:r>
              <a:rPr lang="en-US" sz="3000" b="1">
                <a:solidFill>
                  <a:srgbClr val="000000"/>
                </a:solidFill>
                <a:latin typeface="Calibri (MS) Bold"/>
                <a:ea typeface="Calibri (MS) Bold"/>
                <a:cs typeface="Calibri (MS) Bold"/>
                <a:sym typeface="Calibri (MS) Bold"/>
              </a:rPr>
              <a:t>Студије сугеришу да је утицај комуникације:</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55% говор тела</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38% тон гласа</a:t>
            </a:r>
          </a:p>
          <a:p>
            <a:pPr marL="1905000" lvl="2" indent="-635000" algn="l">
              <a:lnSpc>
                <a:spcPts val="4140"/>
              </a:lnSpc>
              <a:buFont typeface="Arial"/>
              <a:buChar char="⚬"/>
            </a:pPr>
            <a:r>
              <a:rPr lang="en-US" sz="3000" b="1">
                <a:solidFill>
                  <a:srgbClr val="000000"/>
                </a:solidFill>
                <a:latin typeface="Calibri (MS) Bold"/>
                <a:ea typeface="Calibri (MS) Bold"/>
                <a:cs typeface="Calibri (MS) Bold"/>
                <a:sym typeface="Calibri (MS) Bold"/>
              </a:rPr>
              <a:t>7% изговорених речи</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16148" y="2126756"/>
            <a:ext cx="7844076" cy="7550648"/>
            <a:chOff x="0" y="0"/>
            <a:chExt cx="10458768" cy="10067531"/>
          </a:xfrm>
        </p:grpSpPr>
        <p:sp>
          <p:nvSpPr>
            <p:cNvPr id="3" name="Freeform 3"/>
            <p:cNvSpPr/>
            <p:nvPr/>
          </p:nvSpPr>
          <p:spPr>
            <a:xfrm>
              <a:off x="0" y="0"/>
              <a:ext cx="10458831" cy="10067544"/>
            </a:xfrm>
            <a:custGeom>
              <a:avLst/>
              <a:gdLst/>
              <a:ahLst/>
              <a:cxnLst/>
              <a:rect l="l" t="t" r="r" b="b"/>
              <a:pathLst>
                <a:path w="10458831" h="10067544">
                  <a:moveTo>
                    <a:pt x="0" y="0"/>
                  </a:moveTo>
                  <a:lnTo>
                    <a:pt x="10458831" y="0"/>
                  </a:lnTo>
                  <a:lnTo>
                    <a:pt x="10458831" y="10067544"/>
                  </a:lnTo>
                  <a:lnTo>
                    <a:pt x="0" y="10067544"/>
                  </a:lnTo>
                  <a:lnTo>
                    <a:pt x="0" y="0"/>
                  </a:lnTo>
                  <a:close/>
                </a:path>
              </a:pathLst>
            </a:custGeom>
            <a:blipFill>
              <a:blip r:embed="rId3"/>
              <a:stretch>
                <a:fillRect b="-3885"/>
              </a:stretch>
            </a:blipFill>
          </p:spPr>
        </p:sp>
      </p:grpSp>
      <p:grpSp>
        <p:nvGrpSpPr>
          <p:cNvPr id="4" name="Group 4"/>
          <p:cNvGrpSpPr/>
          <p:nvPr/>
        </p:nvGrpSpPr>
        <p:grpSpPr>
          <a:xfrm>
            <a:off x="914400" y="411956"/>
            <a:ext cx="16459200" cy="2199909"/>
            <a:chOff x="0" y="0"/>
            <a:chExt cx="21945600" cy="2933212"/>
          </a:xfrm>
        </p:grpSpPr>
        <p:sp>
          <p:nvSpPr>
            <p:cNvPr id="5" name="Freeform 5"/>
            <p:cNvSpPr/>
            <p:nvPr/>
          </p:nvSpPr>
          <p:spPr>
            <a:xfrm>
              <a:off x="0" y="0"/>
              <a:ext cx="21945600" cy="2933212"/>
            </a:xfrm>
            <a:custGeom>
              <a:avLst/>
              <a:gdLst/>
              <a:ahLst/>
              <a:cxnLst/>
              <a:rect l="l" t="t" r="r" b="b"/>
              <a:pathLst>
                <a:path w="21945600" h="2933212">
                  <a:moveTo>
                    <a:pt x="0" y="0"/>
                  </a:moveTo>
                  <a:lnTo>
                    <a:pt x="21945600" y="0"/>
                  </a:lnTo>
                  <a:lnTo>
                    <a:pt x="21945600" y="2933212"/>
                  </a:lnTo>
                  <a:lnTo>
                    <a:pt x="0" y="2933212"/>
                  </a:lnTo>
                  <a:close/>
                </a:path>
              </a:pathLst>
            </a:custGeom>
            <a:solidFill>
              <a:srgbClr val="000000">
                <a:alpha val="0"/>
              </a:srgbClr>
            </a:solidFill>
          </p:spPr>
        </p:sp>
        <p:sp>
          <p:nvSpPr>
            <p:cNvPr id="6" name="TextBox 6"/>
            <p:cNvSpPr txBox="1"/>
            <p:nvPr/>
          </p:nvSpPr>
          <p:spPr>
            <a:xfrm>
              <a:off x="0" y="0"/>
              <a:ext cx="21945600" cy="2933212"/>
            </a:xfrm>
            <a:prstGeom prst="rect">
              <a:avLst/>
            </a:prstGeom>
          </p:spPr>
          <p:txBody>
            <a:bodyPr lIns="0" tIns="0" rIns="0" bIns="0" rtlCol="0" anchor="ctr"/>
            <a:lstStyle/>
            <a:p>
              <a:pPr marL="0" lvl="0" indent="0" algn="ctr">
                <a:lnSpc>
                  <a:spcPts val="5184"/>
                </a:lnSpc>
              </a:pPr>
              <a:endParaRPr/>
            </a:p>
            <a:p>
              <a:pPr marL="0" lvl="0" indent="0" algn="ctr">
                <a:lnSpc>
                  <a:spcPts val="5184"/>
                </a:lnSpc>
              </a:pPr>
              <a:endParaRPr/>
            </a:p>
            <a:p>
              <a:pPr marL="0" lvl="0" indent="0" algn="ctr">
                <a:lnSpc>
                  <a:spcPts val="5184"/>
                </a:lnSpc>
              </a:pPr>
              <a:r>
                <a:rPr lang="en-US" sz="4320" b="1">
                  <a:solidFill>
                    <a:srgbClr val="339966"/>
                  </a:solidFill>
                  <a:latin typeface="Lato Bold"/>
                  <a:ea typeface="Lato Bold"/>
                  <a:cs typeface="Lato Bold"/>
                  <a:sym typeface="Lato Bold"/>
                </a:rPr>
                <a:t>Хвала вам на пажњи!</a:t>
              </a:r>
            </a:p>
          </p:txBody>
        </p:sp>
      </p:grpSp>
      <p:grpSp>
        <p:nvGrpSpPr>
          <p:cNvPr id="7" name="Group 7"/>
          <p:cNvGrpSpPr>
            <a:grpSpLocks noChangeAspect="1"/>
          </p:cNvGrpSpPr>
          <p:nvPr/>
        </p:nvGrpSpPr>
        <p:grpSpPr>
          <a:xfrm>
            <a:off x="16482352" y="2"/>
            <a:ext cx="1354238" cy="1354238"/>
            <a:chOff x="0" y="0"/>
            <a:chExt cx="1805651" cy="1805651"/>
          </a:xfrm>
        </p:grpSpPr>
        <p:sp>
          <p:nvSpPr>
            <p:cNvPr id="8" name="Freeform 8"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4"/>
              <a:stretch>
                <a:fillRect r="1" b="1"/>
              </a:stretch>
            </a:blipFill>
          </p:spPr>
        </p:sp>
      </p:grpSp>
      <p:sp>
        <p:nvSpPr>
          <p:cNvPr id="9" name="TextBox 9"/>
          <p:cNvSpPr txBox="1"/>
          <p:nvPr/>
        </p:nvSpPr>
        <p:spPr>
          <a:xfrm>
            <a:off x="8920675" y="4049400"/>
            <a:ext cx="8266350" cy="2435657"/>
          </a:xfrm>
          <a:prstGeom prst="rect">
            <a:avLst/>
          </a:prstGeom>
        </p:spPr>
        <p:txBody>
          <a:bodyPr lIns="0" tIns="0" rIns="0" bIns="0" rtlCol="0" anchor="t">
            <a:spAutoFit/>
          </a:bodyPr>
          <a:lstStyle/>
          <a:p>
            <a:pPr marL="0" lvl="0" indent="0" algn="just">
              <a:lnSpc>
                <a:spcPts val="6480"/>
              </a:lnSpc>
            </a:pPr>
            <a:endParaRPr/>
          </a:p>
          <a:p>
            <a:pPr marL="0" lvl="0" indent="0" algn="just">
              <a:lnSpc>
                <a:spcPts val="6427"/>
              </a:lnSpc>
            </a:pPr>
            <a:r>
              <a:rPr lang="en-US" sz="4119">
                <a:solidFill>
                  <a:srgbClr val="595959"/>
                </a:solidFill>
                <a:latin typeface="Lato"/>
                <a:ea typeface="Lato"/>
                <a:cs typeface="Lato"/>
                <a:sym typeface="Lato"/>
              </a:rPr>
              <a:t>Молимо вас да нам оставите своје повратне информације!</a:t>
            </a:r>
          </a:p>
        </p:txBody>
      </p:sp>
      <p:grpSp>
        <p:nvGrpSpPr>
          <p:cNvPr id="10" name="Group 10"/>
          <p:cNvGrpSpPr>
            <a:grpSpLocks noChangeAspect="1"/>
          </p:cNvGrpSpPr>
          <p:nvPr/>
        </p:nvGrpSpPr>
        <p:grpSpPr>
          <a:xfrm>
            <a:off x="14761028" y="7445828"/>
            <a:ext cx="2441112" cy="2292534"/>
            <a:chOff x="0" y="0"/>
            <a:chExt cx="3254816" cy="3056712"/>
          </a:xfrm>
        </p:grpSpPr>
        <p:sp>
          <p:nvSpPr>
            <p:cNvPr id="11" name="Freeform 11"/>
            <p:cNvSpPr/>
            <p:nvPr/>
          </p:nvSpPr>
          <p:spPr>
            <a:xfrm>
              <a:off x="0" y="0"/>
              <a:ext cx="3254756" cy="3056763"/>
            </a:xfrm>
            <a:custGeom>
              <a:avLst/>
              <a:gdLst/>
              <a:ahLst/>
              <a:cxnLst/>
              <a:rect l="l" t="t" r="r" b="b"/>
              <a:pathLst>
                <a:path w="3254756" h="3056763">
                  <a:moveTo>
                    <a:pt x="0" y="0"/>
                  </a:moveTo>
                  <a:lnTo>
                    <a:pt x="3254756" y="0"/>
                  </a:lnTo>
                  <a:lnTo>
                    <a:pt x="3254756" y="3056763"/>
                  </a:lnTo>
                  <a:lnTo>
                    <a:pt x="0" y="3056763"/>
                  </a:lnTo>
                  <a:lnTo>
                    <a:pt x="0" y="0"/>
                  </a:lnTo>
                  <a:close/>
                </a:path>
              </a:pathLst>
            </a:custGeom>
            <a:blipFill>
              <a:blip r:embed="rId5"/>
              <a:stretch>
                <a:fillRect r="-1" b="-6479"/>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9050"/>
              <a:ext cx="21945600" cy="2305450"/>
            </a:xfrm>
            <a:prstGeom prst="rect">
              <a:avLst/>
            </a:prstGeom>
          </p:spPr>
          <p:txBody>
            <a:bodyPr lIns="0" tIns="0" rIns="0" bIns="0" rtlCol="0" anchor="ctr"/>
            <a:lstStyle/>
            <a:p>
              <a:pPr marL="0" lvl="0" indent="0" algn="l">
                <a:lnSpc>
                  <a:spcPts val="5759"/>
                </a:lnSpc>
              </a:pPr>
              <a:r>
                <a:rPr lang="en-US" sz="4800" b="1">
                  <a:solidFill>
                    <a:srgbClr val="339966"/>
                  </a:solidFill>
                  <a:latin typeface="Arial Bold"/>
                  <a:ea typeface="Arial Bold"/>
                  <a:cs typeface="Arial Bold"/>
                  <a:sym typeface="Arial Bold"/>
                </a:rPr>
                <a:t>Дефиниција</a:t>
              </a:r>
            </a:p>
          </p:txBody>
        </p:sp>
      </p:grpSp>
      <p:sp>
        <p:nvSpPr>
          <p:cNvPr id="5" name="TextBox 5"/>
          <p:cNvSpPr txBox="1"/>
          <p:nvPr/>
        </p:nvSpPr>
        <p:spPr>
          <a:xfrm>
            <a:off x="1005825" y="2382150"/>
            <a:ext cx="15751350" cy="7003790"/>
          </a:xfrm>
          <a:prstGeom prst="rect">
            <a:avLst/>
          </a:prstGeom>
        </p:spPr>
        <p:txBody>
          <a:bodyPr lIns="0" tIns="0" rIns="0" bIns="0" rtlCol="0" anchor="t">
            <a:spAutoFit/>
          </a:bodyPr>
          <a:lstStyle/>
          <a:p>
            <a:pPr marL="0" lvl="0" indent="0" algn="l">
              <a:lnSpc>
                <a:spcPts val="3274"/>
              </a:lnSpc>
            </a:pPr>
            <a:r>
              <a:rPr lang="en-US" sz="2372">
                <a:solidFill>
                  <a:srgbClr val="000000"/>
                </a:solidFill>
                <a:latin typeface="Calibri (MS)"/>
                <a:ea typeface="Calibri (MS)"/>
                <a:cs typeface="Calibri (MS)"/>
                <a:sym typeface="Calibri (MS)"/>
              </a:rPr>
              <a:t>Ефикасна комуникација је неопходна у школском окружењу, било да је у питању између наставника и ученика, особља или родитеља. Међутим, разне препреке могу отежати разумевање. </a:t>
            </a:r>
          </a:p>
          <a:p>
            <a:pPr marL="839029" lvl="1" indent="-419514" algn="l">
              <a:lnSpc>
                <a:spcPts val="3274"/>
              </a:lnSpc>
              <a:buAutoNum type="arabicPeriod"/>
            </a:pPr>
            <a:r>
              <a:rPr lang="en-US" sz="2372" b="1">
                <a:solidFill>
                  <a:srgbClr val="000000"/>
                </a:solidFill>
                <a:latin typeface="Calibri (MS) Bold"/>
                <a:ea typeface="Calibri (MS) Bold"/>
                <a:cs typeface="Calibri (MS) Bold"/>
                <a:sym typeface="Calibri (MS) Bold"/>
              </a:rPr>
              <a:t>Жаргон – „Наставници и особље понекад користе сложене академске или административне термине које ученици или родитељи можда не разумеју. Уместо тога, требало би да објаснимо ствари јасним, једноставним језиком. На пример, уместо „формативне процене“, реците „кратки квиз за проверу вашег напретка“.“</a:t>
            </a:r>
          </a:p>
          <a:p>
            <a:pPr marL="839029" lvl="1" indent="-419514" algn="l">
              <a:lnSpc>
                <a:spcPts val="3274"/>
              </a:lnSpc>
              <a:buAutoNum type="arabicPeriod"/>
            </a:pPr>
            <a:r>
              <a:rPr lang="en-US" sz="2372" b="1">
                <a:solidFill>
                  <a:srgbClr val="000000"/>
                </a:solidFill>
                <a:latin typeface="Calibri (MS) Bold"/>
                <a:ea typeface="Calibri (MS) Bold"/>
                <a:cs typeface="Calibri (MS) Bold"/>
                <a:sym typeface="Calibri (MS) Bold"/>
              </a:rPr>
              <a:t>Недостатак пажње – „Ученици могу имати потешкоћа да обрате пажњу ако су часови пребрзи, монотони или преоптерећујући. Занимљиве методе наставе, интерактивне дискусије и провера разумевања помажу ученицима да остану фокусирани.“</a:t>
            </a:r>
          </a:p>
          <a:p>
            <a:pPr marL="839029" lvl="1" indent="-419514" algn="l">
              <a:lnSpc>
                <a:spcPts val="3274"/>
              </a:lnSpc>
              <a:buAutoNum type="arabicPeriod"/>
            </a:pPr>
            <a:r>
              <a:rPr lang="en-US" sz="2372" b="1">
                <a:solidFill>
                  <a:srgbClr val="000000"/>
                </a:solidFill>
                <a:latin typeface="Calibri (MS) Bold"/>
                <a:ea typeface="Calibri (MS) Bold"/>
                <a:cs typeface="Calibri (MS) Bold"/>
                <a:sym typeface="Calibri (MS) Bold"/>
              </a:rPr>
              <a:t>Бука и ометања – „Бучна учионица може отежати ученицима концентрацију. Минимизирање позадинске буке и обезбеђивање структурираног окружења за учење помаже у побољшању комуникације.“</a:t>
            </a:r>
          </a:p>
          <a:p>
            <a:pPr marL="839029" lvl="1" indent="-419514" algn="l">
              <a:lnSpc>
                <a:spcPts val="3274"/>
              </a:lnSpc>
              <a:buAutoNum type="arabicPeriod"/>
            </a:pPr>
            <a:r>
              <a:rPr lang="en-US" sz="2372" b="1">
                <a:solidFill>
                  <a:srgbClr val="000000"/>
                </a:solidFill>
                <a:latin typeface="Calibri (MS) Bold"/>
                <a:ea typeface="Calibri (MS) Bold"/>
                <a:cs typeface="Calibri (MS) Bold"/>
                <a:sym typeface="Calibri (MS) Bold"/>
              </a:rPr>
              <a:t>Језичке разлике – „Не говоре сви ученици течно истим језиком. Коришћење визуелних помагала, вршњачке подршке и преводилаца када је потребно осигурава да сви ученици разумеју градиво.“</a:t>
            </a:r>
          </a:p>
          <a:p>
            <a:pPr marL="839029" lvl="1" indent="-419514" algn="l">
              <a:lnSpc>
                <a:spcPts val="3274"/>
              </a:lnSpc>
              <a:buAutoNum type="arabicPeriod"/>
            </a:pPr>
            <a:r>
              <a:rPr lang="en-US" sz="2372" b="1">
                <a:solidFill>
                  <a:srgbClr val="000000"/>
                </a:solidFill>
                <a:latin typeface="Calibri (MS) Bold"/>
                <a:ea typeface="Calibri (MS) Bold"/>
                <a:cs typeface="Calibri (MS) Bold"/>
                <a:sym typeface="Calibri (MS) Bold"/>
              </a:rPr>
              <a:t>Културна уверења – „Различите културе имају различите начине изражавања емоција, учешћа у дискусијама или реаговања на ауторитете. Разумевање и поштовање ових разлика подстиче инклузивнију учионицу.“</a:t>
            </a:r>
          </a:p>
          <a:p>
            <a:pPr marL="839029" lvl="1" indent="-419514" algn="l">
              <a:lnSpc>
                <a:spcPts val="3274"/>
              </a:lnSpc>
              <a:buAutoNum type="arabicPeriod"/>
            </a:pPr>
            <a:r>
              <a:rPr lang="en-US" sz="2372" b="1">
                <a:solidFill>
                  <a:srgbClr val="000000"/>
                </a:solidFill>
                <a:latin typeface="Calibri (MS) Bold"/>
                <a:ea typeface="Calibri (MS) Bold"/>
                <a:cs typeface="Calibri (MS) Bold"/>
                <a:sym typeface="Calibri (MS) Bold"/>
              </a:rPr>
              <a:t>Психолошке баријере – „Стрес, анксиозност или личне борбе могу утицати на способност ученика да комуницира. Стварање подржавајућег и непристрасног простора подстиче ученике да се изразе.“</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9050"/>
              <a:ext cx="21945600" cy="2305450"/>
            </a:xfrm>
            <a:prstGeom prst="rect">
              <a:avLst/>
            </a:prstGeom>
          </p:spPr>
          <p:txBody>
            <a:bodyPr lIns="0" tIns="0" rIns="0" bIns="0" rtlCol="0" anchor="ctr"/>
            <a:lstStyle/>
            <a:p>
              <a:pPr marL="0" lvl="0" indent="0" algn="l">
                <a:lnSpc>
                  <a:spcPts val="5759"/>
                </a:lnSpc>
              </a:pPr>
              <a:r>
                <a:rPr lang="en-US" sz="4800" b="1">
                  <a:solidFill>
                    <a:srgbClr val="339966"/>
                  </a:solidFill>
                  <a:latin typeface="Arial Bold"/>
                  <a:ea typeface="Arial Bold"/>
                  <a:cs typeface="Arial Bold"/>
                  <a:sym typeface="Arial Bold"/>
                </a:rPr>
                <a:t>Дефиниција</a:t>
              </a:r>
            </a:p>
          </p:txBody>
        </p:sp>
      </p:grpSp>
      <p:sp>
        <p:nvSpPr>
          <p:cNvPr id="5" name="TextBox 5"/>
          <p:cNvSpPr txBox="1"/>
          <p:nvPr/>
        </p:nvSpPr>
        <p:spPr>
          <a:xfrm>
            <a:off x="1005825" y="2363094"/>
            <a:ext cx="16276350" cy="6805325"/>
          </a:xfrm>
          <a:prstGeom prst="rect">
            <a:avLst/>
          </a:prstGeom>
        </p:spPr>
        <p:txBody>
          <a:bodyPr lIns="0" tIns="0" rIns="0" bIns="0" rtlCol="0" anchor="t">
            <a:spAutoFit/>
          </a:bodyPr>
          <a:lstStyle/>
          <a:p>
            <a:pPr marL="0" lvl="0" indent="0" algn="l">
              <a:lnSpc>
                <a:spcPts val="4140"/>
              </a:lnSpc>
            </a:pPr>
            <a:r>
              <a:rPr lang="en-US" sz="3000" b="1" dirty="0" err="1">
                <a:solidFill>
                  <a:srgbClr val="000000"/>
                </a:solidFill>
                <a:latin typeface="Calibri (MS) Bold"/>
                <a:ea typeface="Calibri (MS) Bold"/>
                <a:cs typeface="Calibri (MS) Bold"/>
                <a:sym typeface="Calibri (MS) Bold"/>
              </a:rPr>
              <a:t>Стилови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комуникације</a:t>
            </a:r>
            <a:endParaRPr lang="en-US" sz="3000" b="1" dirty="0">
              <a:solidFill>
                <a:srgbClr val="000000"/>
              </a:solidFill>
              <a:latin typeface="Calibri (MS) Bold"/>
              <a:ea typeface="Calibri (MS) Bold"/>
              <a:cs typeface="Calibri (MS) Bold"/>
              <a:sym typeface="Calibri (MS) Bold"/>
            </a:endParaRPr>
          </a:p>
          <a:p>
            <a:pPr marL="990600" lvl="1" indent="-495300" algn="l">
              <a:lnSpc>
                <a:spcPts val="4140"/>
              </a:lnSpc>
              <a:buAutoNum type="arabicPeriod"/>
            </a:pPr>
            <a:r>
              <a:rPr lang="en-US" sz="3000" b="1" dirty="0" err="1">
                <a:solidFill>
                  <a:srgbClr val="000000"/>
                </a:solidFill>
                <a:latin typeface="Calibri (MS) Bold"/>
                <a:ea typeface="Calibri (MS) Bold"/>
                <a:cs typeface="Calibri (MS) Bold"/>
                <a:sym typeface="Calibri (MS) Bold"/>
              </a:rPr>
              <a:t>Пасивна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Пасивна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стил</a:t>
            </a:r>
            <a:r>
              <a:rPr lang="en-US" sz="3000" b="1" dirty="0">
                <a:solidFill>
                  <a:srgbClr val="000000"/>
                </a:solidFill>
                <a:latin typeface="Calibri (MS) Bold"/>
                <a:ea typeface="Calibri (MS) Bold"/>
                <a:cs typeface="Calibri (MS) Bold"/>
                <a:sym typeface="Calibri (MS) Bold"/>
              </a:rPr>
              <a:t> у </a:t>
            </a:r>
            <a:r>
              <a:rPr lang="en-US" sz="3000" b="1" dirty="0" err="1">
                <a:solidFill>
                  <a:srgbClr val="000000"/>
                </a:solidFill>
                <a:latin typeface="Calibri (MS) Bold"/>
                <a:ea typeface="Calibri (MS) Bold"/>
                <a:cs typeface="Calibri (MS) Bold"/>
                <a:sym typeface="Calibri (MS) Bold"/>
              </a:rPr>
              <a:t>коме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особа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приоритет</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туђим</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правима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потребама</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жељама</a:t>
            </a:r>
            <a:r>
              <a:rPr lang="en-US" sz="3000" b="1" dirty="0">
                <a:solidFill>
                  <a:srgbClr val="000000"/>
                </a:solidFill>
                <a:latin typeface="Calibri (MS) Bold"/>
                <a:ea typeface="Calibri (MS) Bold"/>
                <a:cs typeface="Calibri (MS) Bold"/>
                <a:sym typeface="Calibri (MS) Bold"/>
              </a:rPr>
              <a:t> у </a:t>
            </a:r>
            <a:r>
              <a:rPr lang="en-US" sz="3000" b="1" dirty="0" err="1">
                <a:solidFill>
                  <a:srgbClr val="000000"/>
                </a:solidFill>
                <a:latin typeface="Calibri (MS) Bold"/>
                <a:ea typeface="Calibri (MS) Bold"/>
                <a:cs typeface="Calibri (MS) Bold"/>
                <a:sym typeface="Calibri (MS) Bold"/>
              </a:rPr>
              <a:t>односу</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своје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Често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избегава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изражавање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својих</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мишљења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потреба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осећања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како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би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спречила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сукоб</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нелагодност</a:t>
            </a:r>
            <a:r>
              <a:rPr lang="en-US" sz="3000" b="1" dirty="0">
                <a:solidFill>
                  <a:srgbClr val="000000"/>
                </a:solidFill>
                <a:latin typeface="Calibri (MS) Bold"/>
                <a:ea typeface="Calibri (MS) Bold"/>
                <a:cs typeface="Calibri (MS) Bold"/>
                <a:sym typeface="Calibri (MS) Bold"/>
              </a:rPr>
              <a:t>.</a:t>
            </a:r>
          </a:p>
          <a:p>
            <a:pPr marL="990600" lvl="1" indent="-495300" algn="l">
              <a:lnSpc>
                <a:spcPts val="4140"/>
              </a:lnSpc>
              <a:buAutoNum type="arabicPeriod"/>
            </a:pPr>
            <a:r>
              <a:rPr lang="en-US" sz="3000" b="1" dirty="0" err="1">
                <a:solidFill>
                  <a:srgbClr val="000000"/>
                </a:solidFill>
                <a:latin typeface="Calibri (MS) Bold"/>
                <a:ea typeface="Calibri (MS) Bold"/>
                <a:cs typeface="Calibri (MS) Bold"/>
                <a:sym typeface="Calibri (MS) Bold"/>
              </a:rPr>
              <a:t>Агресивна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Агресивна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стил</a:t>
            </a:r>
            <a:r>
              <a:rPr lang="en-US" sz="3000" b="1" dirty="0">
                <a:solidFill>
                  <a:srgbClr val="000000"/>
                </a:solidFill>
                <a:latin typeface="Calibri (MS) Bold"/>
                <a:ea typeface="Calibri (MS) Bold"/>
                <a:cs typeface="Calibri (MS) Bold"/>
                <a:sym typeface="Calibri (MS) Bold"/>
              </a:rPr>
              <a:t> у </a:t>
            </a:r>
            <a:r>
              <a:rPr lang="en-US" sz="3000" b="1" dirty="0" err="1">
                <a:solidFill>
                  <a:srgbClr val="000000"/>
                </a:solidFill>
                <a:latin typeface="Calibri (MS) Bold"/>
                <a:ea typeface="Calibri (MS) Bold"/>
                <a:cs typeface="Calibri (MS) Bold"/>
                <a:sym typeface="Calibri (MS) Bold"/>
              </a:rPr>
              <a:t>којем</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особа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приоритет</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сопственим</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потребама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правима</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мишљењима</a:t>
            </a:r>
            <a:r>
              <a:rPr lang="en-US" sz="3000" b="1" dirty="0">
                <a:solidFill>
                  <a:srgbClr val="000000"/>
                </a:solidFill>
                <a:latin typeface="Calibri (MS) Bold"/>
                <a:ea typeface="Calibri (MS) Bold"/>
                <a:cs typeface="Calibri (MS) Bold"/>
                <a:sym typeface="Calibri (MS) Bold"/>
              </a:rPr>
              <a:t> у </a:t>
            </a:r>
            <a:r>
              <a:rPr lang="en-US" sz="3000" b="1" dirty="0" err="1">
                <a:solidFill>
                  <a:srgbClr val="000000"/>
                </a:solidFill>
                <a:latin typeface="Calibri (MS) Bold"/>
                <a:ea typeface="Calibri (MS) Bold"/>
                <a:cs typeface="Calibri (MS) Bold"/>
                <a:sym typeface="Calibri (MS) Bold"/>
              </a:rPr>
              <a:t>односу</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друге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често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насилан</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доминантан</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начин</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Овај</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приступ</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може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укључивати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игнорисање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туђих</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осећања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прекидање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критиковање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коришћење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застрашивања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би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постигло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оно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што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жели</a:t>
            </a:r>
            <a:r>
              <a:rPr lang="en-US" sz="3000" b="1" dirty="0">
                <a:solidFill>
                  <a:srgbClr val="000000"/>
                </a:solidFill>
                <a:latin typeface="Calibri (MS) Bold"/>
                <a:ea typeface="Calibri (MS) Bold"/>
                <a:cs typeface="Calibri (MS) Bold"/>
                <a:sym typeface="Calibri (MS) Bold"/>
              </a:rPr>
              <a:t>.</a:t>
            </a:r>
          </a:p>
          <a:p>
            <a:pPr marL="990600" lvl="1" indent="-495300" algn="l">
              <a:lnSpc>
                <a:spcPts val="4140"/>
              </a:lnSpc>
              <a:buAutoNum type="arabicPeriod"/>
            </a:pPr>
            <a:r>
              <a:rPr lang="en-US" sz="3000" b="1" dirty="0" err="1">
                <a:solidFill>
                  <a:srgbClr val="000000"/>
                </a:solidFill>
                <a:latin typeface="Calibri (MS) Bold"/>
                <a:ea typeface="Calibri (MS) Bold"/>
                <a:cs typeface="Calibri (MS) Bold"/>
                <a:sym typeface="Calibri (MS) Bold"/>
              </a:rPr>
              <a:t>Асертивна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комуникација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Балансирање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поштовања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личних</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туђих</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права</a:t>
            </a:r>
            <a:r>
              <a:rPr lang="en-US" sz="3000" b="1" dirty="0">
                <a:solidFill>
                  <a:srgbClr val="000000"/>
                </a:solidFill>
                <a:latin typeface="Calibri (MS) Bold"/>
                <a:ea typeface="Calibri (MS) Bold"/>
                <a:cs typeface="Calibri (MS) Bold"/>
                <a:sym typeface="Calibri (MS) Bold"/>
              </a:rPr>
              <a:t>.</a:t>
            </a:r>
          </a:p>
          <a:p>
            <a:pPr marL="1905000" lvl="2" indent="-635000" algn="l">
              <a:lnSpc>
                <a:spcPts val="4140"/>
              </a:lnSpc>
              <a:buFont typeface="Arial"/>
              <a:buChar char="⚬"/>
            </a:pPr>
            <a:r>
              <a:rPr lang="en-US" sz="3000" b="1" dirty="0" err="1">
                <a:solidFill>
                  <a:srgbClr val="000000"/>
                </a:solidFill>
                <a:latin typeface="Calibri (MS) Bold"/>
                <a:ea typeface="Calibri (MS) Bold"/>
                <a:cs typeface="Calibri (MS) Bold"/>
                <a:sym typeface="Calibri (MS) Bold"/>
              </a:rPr>
              <a:t>Користи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изјаве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изрази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забринутост</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без</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окривљавања</a:t>
            </a:r>
            <a:r>
              <a:rPr lang="en-US" sz="3000" b="1" dirty="0">
                <a:solidFill>
                  <a:srgbClr val="000000"/>
                </a:solidFill>
                <a:latin typeface="Calibri (MS) Bold"/>
                <a:ea typeface="Calibri (MS) Bold"/>
                <a:cs typeface="Calibri (MS) Bold"/>
                <a:sym typeface="Calibri (MS) Bold"/>
              </a:rPr>
              <a:t>.</a:t>
            </a:r>
          </a:p>
          <a:p>
            <a:pPr marL="1905000" lvl="2" indent="-635000" algn="l">
              <a:lnSpc>
                <a:spcPts val="4140"/>
              </a:lnSpc>
              <a:buFont typeface="Arial"/>
              <a:buChar char="⚬"/>
            </a:pPr>
            <a:r>
              <a:rPr lang="en-US" sz="3000" b="1" dirty="0" err="1">
                <a:solidFill>
                  <a:srgbClr val="000000"/>
                </a:solidFill>
                <a:latin typeface="Calibri (MS) Bold"/>
                <a:ea typeface="Calibri (MS) Bold"/>
                <a:cs typeface="Calibri (MS) Bold"/>
                <a:sym typeface="Calibri (MS) Bold"/>
              </a:rPr>
              <a:t>Пример</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Уместо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Увек</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касниш</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Немаш</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поштовања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према</a:t>
            </a:r>
            <a:r>
              <a:rPr lang="en-US" sz="3000" b="1" dirty="0">
                <a:solidFill>
                  <a:srgbClr val="000000"/>
                </a:solidFill>
                <a:latin typeface="Calibri (MS) Bold"/>
                <a:ea typeface="Calibri (MS) Bold"/>
                <a:cs typeface="Calibri (MS) Bold"/>
                <a:sym typeface="Calibri (MS) Bold"/>
              </a:rPr>
              <a:t> </a:t>
            </a:r>
            <a:r>
              <a:rPr lang="en-US" sz="3000" b="1" dirty="0" err="1" smtClean="0">
                <a:solidFill>
                  <a:srgbClr val="000000"/>
                </a:solidFill>
                <a:latin typeface="Calibri (MS) Bold"/>
                <a:ea typeface="Calibri (MS) Bold"/>
                <a:cs typeface="Calibri (MS) Bold"/>
                <a:sym typeface="Calibri (MS) Bold"/>
              </a:rPr>
              <a:t>мо</a:t>
            </a:r>
            <a:r>
              <a:rPr lang="sr-Cyrl-RS" sz="3000" b="1" dirty="0" smtClean="0">
                <a:solidFill>
                  <a:srgbClr val="000000"/>
                </a:solidFill>
                <a:latin typeface="Calibri (MS) Bold"/>
                <a:ea typeface="Calibri (MS) Bold"/>
                <a:cs typeface="Calibri (MS) Bold"/>
                <a:sym typeface="Calibri (MS) Bold"/>
              </a:rPr>
              <a:t>м</a:t>
            </a:r>
            <a:r>
              <a:rPr lang="en-US" sz="3000" b="1" dirty="0" smtClean="0">
                <a:solidFill>
                  <a:srgbClr val="000000"/>
                </a:solidFill>
                <a:latin typeface="Calibri (MS) Bold"/>
                <a:ea typeface="Calibri (MS) Bold"/>
                <a:cs typeface="Calibri (MS) Bold"/>
                <a:sym typeface="Calibri (MS) Bold"/>
              </a:rPr>
              <a:t> </a:t>
            </a:r>
            <a:r>
              <a:rPr lang="sr-Cyrl-RS" sz="3000" b="1" dirty="0" smtClean="0">
                <a:solidFill>
                  <a:srgbClr val="000000"/>
                </a:solidFill>
                <a:latin typeface="Calibri (MS) Bold"/>
                <a:ea typeface="Calibri (MS) Bold"/>
                <a:cs typeface="Calibri (MS) Bold"/>
                <a:sym typeface="Calibri (MS) Bold"/>
              </a:rPr>
              <a:t>часу</a:t>
            </a:r>
            <a:r>
              <a:rPr lang="en-US" sz="3000" b="1" dirty="0" smtClean="0">
                <a:solidFill>
                  <a:srgbClr val="000000"/>
                </a:solidFill>
                <a:latin typeface="Calibri (MS) Bold"/>
                <a:ea typeface="Calibri (MS) Bold"/>
                <a:cs typeface="Calibri (MS) Bold"/>
                <a:sym typeface="Calibri (MS) Bold"/>
              </a:rPr>
              <a:t>.“</a:t>
            </a:r>
            <a:endParaRPr lang="en-US" sz="3000" b="1" dirty="0">
              <a:solidFill>
                <a:srgbClr val="000000"/>
              </a:solidFill>
              <a:latin typeface="Calibri (MS) Bold"/>
              <a:ea typeface="Calibri (MS) Bold"/>
              <a:cs typeface="Calibri (MS) Bold"/>
              <a:sym typeface="Calibri (MS) Bold"/>
            </a:endParaRPr>
          </a:p>
          <a:p>
            <a:pPr marL="1905000" lvl="2" indent="-635000" algn="l">
              <a:lnSpc>
                <a:spcPts val="4140"/>
              </a:lnSpc>
            </a:pP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Реци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Приметио</a:t>
            </a:r>
            <a:r>
              <a:rPr lang="en-US" sz="3000" b="1" dirty="0">
                <a:solidFill>
                  <a:srgbClr val="000000"/>
                </a:solidFill>
                <a:latin typeface="Calibri (MS) Bold"/>
                <a:ea typeface="Calibri (MS) Bold"/>
                <a:cs typeface="Calibri (MS) Bold"/>
                <a:sym typeface="Calibri (MS) Bold"/>
              </a:rPr>
              <a:t>/</a:t>
            </a:r>
            <a:r>
              <a:rPr lang="en-US" sz="3000" b="1" dirty="0" err="1">
                <a:solidFill>
                  <a:srgbClr val="000000"/>
                </a:solidFill>
                <a:latin typeface="Calibri (MS) Bold"/>
                <a:ea typeface="Calibri (MS) Bold"/>
                <a:cs typeface="Calibri (MS) Bold"/>
                <a:sym typeface="Calibri (MS) Bold"/>
              </a:rPr>
              <a:t>ла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сам</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касниш</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те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нешто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спречава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стигнеш</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време</a:t>
            </a:r>
            <a:r>
              <a:rPr lang="en-US" sz="3000" b="1" dirty="0">
                <a:solidFill>
                  <a:srgbClr val="000000"/>
                </a:solidFill>
                <a:latin typeface="Calibri (MS) Bold"/>
                <a:ea typeface="Calibri (MS) Bold"/>
                <a:cs typeface="Calibri (MS) Bold"/>
                <a:sym typeface="Calibri (MS) Bold"/>
              </a:rPr>
              <a:t>?“</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411956"/>
            <a:ext cx="16459200" cy="1714800"/>
            <a:chOff x="0" y="0"/>
            <a:chExt cx="21945600" cy="2286400"/>
          </a:xfrm>
        </p:grpSpPr>
        <p:sp>
          <p:nvSpPr>
            <p:cNvPr id="3" name="Freeform 3"/>
            <p:cNvSpPr/>
            <p:nvPr/>
          </p:nvSpPr>
          <p:spPr>
            <a:xfrm>
              <a:off x="0" y="0"/>
              <a:ext cx="21945600" cy="2286400"/>
            </a:xfrm>
            <a:custGeom>
              <a:avLst/>
              <a:gdLst/>
              <a:ahLst/>
              <a:cxnLst/>
              <a:rect l="l" t="t" r="r" b="b"/>
              <a:pathLst>
                <a:path w="21945600" h="2286400">
                  <a:moveTo>
                    <a:pt x="0" y="0"/>
                  </a:moveTo>
                  <a:lnTo>
                    <a:pt x="21945600" y="0"/>
                  </a:lnTo>
                  <a:lnTo>
                    <a:pt x="21945600" y="2286400"/>
                  </a:lnTo>
                  <a:lnTo>
                    <a:pt x="0" y="2286400"/>
                  </a:lnTo>
                  <a:close/>
                </a:path>
              </a:pathLst>
            </a:custGeom>
            <a:solidFill>
              <a:srgbClr val="000000">
                <a:alpha val="0"/>
              </a:srgbClr>
            </a:solidFill>
          </p:spPr>
        </p:sp>
        <p:sp>
          <p:nvSpPr>
            <p:cNvPr id="4" name="TextBox 4"/>
            <p:cNvSpPr txBox="1"/>
            <p:nvPr/>
          </p:nvSpPr>
          <p:spPr>
            <a:xfrm>
              <a:off x="0" y="-19050"/>
              <a:ext cx="21945600" cy="2305450"/>
            </a:xfrm>
            <a:prstGeom prst="rect">
              <a:avLst/>
            </a:prstGeom>
          </p:spPr>
          <p:txBody>
            <a:bodyPr lIns="0" tIns="0" rIns="0" bIns="0" rtlCol="0" anchor="ctr"/>
            <a:lstStyle/>
            <a:p>
              <a:pPr marL="0" lvl="0" indent="0" algn="l">
                <a:lnSpc>
                  <a:spcPts val="5759"/>
                </a:lnSpc>
              </a:pPr>
              <a:r>
                <a:rPr lang="en-US" sz="4800" b="1">
                  <a:solidFill>
                    <a:srgbClr val="339966"/>
                  </a:solidFill>
                  <a:latin typeface="Arial Bold"/>
                  <a:ea typeface="Arial Bold"/>
                  <a:cs typeface="Arial Bold"/>
                  <a:sym typeface="Arial Bold"/>
                </a:rPr>
                <a:t>Активност</a:t>
              </a:r>
            </a:p>
          </p:txBody>
        </p:sp>
      </p:grpSp>
      <p:sp>
        <p:nvSpPr>
          <p:cNvPr id="5" name="TextBox 5"/>
          <p:cNvSpPr txBox="1"/>
          <p:nvPr/>
        </p:nvSpPr>
        <p:spPr>
          <a:xfrm>
            <a:off x="1005825" y="2058144"/>
            <a:ext cx="16276350" cy="6332220"/>
          </a:xfrm>
          <a:prstGeom prst="rect">
            <a:avLst/>
          </a:prstGeom>
        </p:spPr>
        <p:txBody>
          <a:bodyPr lIns="0" tIns="0" rIns="0" bIns="0" rtlCol="0" anchor="t">
            <a:spAutoFit/>
          </a:bodyPr>
          <a:lstStyle/>
          <a:p>
            <a:pPr marL="990600" lvl="1" indent="-495300" algn="l">
              <a:lnSpc>
                <a:spcPts val="4140"/>
              </a:lnSpc>
              <a:buFont typeface="Arial"/>
              <a:buChar char="•"/>
            </a:pPr>
            <a:r>
              <a:rPr lang="en-US" sz="3000" dirty="0" err="1">
                <a:solidFill>
                  <a:srgbClr val="000000"/>
                </a:solidFill>
                <a:latin typeface="Calibri (MS)"/>
                <a:ea typeface="Calibri (MS)"/>
                <a:cs typeface="Calibri (MS)"/>
                <a:sym typeface="Calibri (MS)"/>
              </a:rPr>
              <a:t>Свака</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група</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ће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добити</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један</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сценарио</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За</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сваки</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сценарио</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одвојите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тренутак</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да</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разговарате</a:t>
            </a:r>
            <a:r>
              <a:rPr lang="en-US" sz="3000" dirty="0">
                <a:solidFill>
                  <a:srgbClr val="000000"/>
                </a:solidFill>
                <a:latin typeface="Calibri (MS)"/>
                <a:ea typeface="Calibri (MS)"/>
                <a:cs typeface="Calibri (MS)"/>
                <a:sym typeface="Calibri (MS)"/>
              </a:rPr>
              <a:t> о </a:t>
            </a:r>
            <a:r>
              <a:rPr lang="en-US" sz="3000" dirty="0" err="1">
                <a:solidFill>
                  <a:srgbClr val="000000"/>
                </a:solidFill>
                <a:latin typeface="Calibri (MS)"/>
                <a:ea typeface="Calibri (MS)"/>
                <a:cs typeface="Calibri (MS)"/>
                <a:sym typeface="Calibri (MS)"/>
              </a:rPr>
              <a:t>њему</a:t>
            </a:r>
            <a:r>
              <a:rPr lang="en-US" sz="3000" dirty="0">
                <a:solidFill>
                  <a:srgbClr val="000000"/>
                </a:solidFill>
                <a:latin typeface="Calibri (MS)"/>
                <a:ea typeface="Calibri (MS)"/>
                <a:cs typeface="Calibri (MS)"/>
                <a:sym typeface="Calibri (MS)"/>
              </a:rPr>
              <a:t> и </a:t>
            </a:r>
            <a:r>
              <a:rPr lang="en-US" sz="3000" dirty="0" err="1">
                <a:solidFill>
                  <a:srgbClr val="000000"/>
                </a:solidFill>
                <a:latin typeface="Calibri (MS)"/>
                <a:ea typeface="Calibri (MS)"/>
                <a:cs typeface="Calibri (MS)"/>
                <a:sym typeface="Calibri (MS)"/>
              </a:rPr>
              <a:t>преформулишете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реченицу</a:t>
            </a:r>
            <a:r>
              <a:rPr lang="en-US" sz="3000" dirty="0">
                <a:solidFill>
                  <a:srgbClr val="000000"/>
                </a:solidFill>
                <a:latin typeface="Calibri (MS)"/>
                <a:ea typeface="Calibri (MS)"/>
                <a:cs typeface="Calibri (MS)"/>
                <a:sym typeface="Calibri (MS)"/>
              </a:rPr>
              <a:t> у </a:t>
            </a:r>
            <a:r>
              <a:rPr lang="en-US" sz="3000" dirty="0" err="1">
                <a:solidFill>
                  <a:srgbClr val="000000"/>
                </a:solidFill>
                <a:latin typeface="Calibri (MS)"/>
                <a:ea typeface="Calibri (MS)"/>
                <a:cs typeface="Calibri (MS)"/>
                <a:sym typeface="Calibri (MS)"/>
              </a:rPr>
              <a:t>асертивну</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изјаву</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на</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начин</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који</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поштује</a:t>
            </a:r>
            <a:r>
              <a:rPr lang="en-US" sz="3000" dirty="0">
                <a:solidFill>
                  <a:srgbClr val="000000"/>
                </a:solidFill>
                <a:latin typeface="Calibri (MS)"/>
                <a:ea typeface="Calibri (MS)"/>
                <a:cs typeface="Calibri (MS)"/>
                <a:sym typeface="Calibri (MS)"/>
              </a:rPr>
              <a:t> и </a:t>
            </a:r>
            <a:r>
              <a:rPr lang="en-US" sz="3000" dirty="0" err="1">
                <a:solidFill>
                  <a:srgbClr val="000000"/>
                </a:solidFill>
                <a:latin typeface="Calibri (MS)"/>
                <a:ea typeface="Calibri (MS)"/>
                <a:cs typeface="Calibri (MS)"/>
                <a:sym typeface="Calibri (MS)"/>
              </a:rPr>
              <a:t>потребе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говорника</a:t>
            </a:r>
            <a:r>
              <a:rPr lang="en-US" sz="3000" dirty="0">
                <a:solidFill>
                  <a:srgbClr val="000000"/>
                </a:solidFill>
                <a:latin typeface="Calibri (MS)"/>
                <a:ea typeface="Calibri (MS)"/>
                <a:cs typeface="Calibri (MS)"/>
                <a:sym typeface="Calibri (MS)"/>
              </a:rPr>
              <a:t> и </a:t>
            </a:r>
            <a:r>
              <a:rPr lang="en-US" sz="3000" dirty="0" err="1">
                <a:solidFill>
                  <a:srgbClr val="000000"/>
                </a:solidFill>
                <a:latin typeface="Calibri (MS)"/>
                <a:ea typeface="Calibri (MS)"/>
                <a:cs typeface="Calibri (MS)"/>
                <a:sym typeface="Calibri (MS)"/>
              </a:rPr>
              <a:t>осећања</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друге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особе</a:t>
            </a:r>
            <a:r>
              <a:rPr lang="en-US" sz="3000" dirty="0">
                <a:solidFill>
                  <a:srgbClr val="000000"/>
                </a:solidFill>
                <a:latin typeface="Calibri (MS)"/>
                <a:ea typeface="Calibri (MS)"/>
                <a:cs typeface="Calibri (MS)"/>
                <a:sym typeface="Calibri (MS)"/>
              </a:rPr>
              <a:t>).</a:t>
            </a:r>
          </a:p>
          <a:p>
            <a:pPr marL="990600" lvl="1" indent="-495300" algn="l">
              <a:lnSpc>
                <a:spcPts val="4140"/>
              </a:lnSpc>
              <a:buFont typeface="Arial"/>
              <a:buChar char="•"/>
            </a:pPr>
            <a:r>
              <a:rPr lang="en-US" sz="3000" dirty="0" err="1">
                <a:solidFill>
                  <a:srgbClr val="000000"/>
                </a:solidFill>
                <a:latin typeface="Calibri (MS)"/>
                <a:ea typeface="Calibri (MS)"/>
                <a:cs typeface="Calibri (MS)"/>
                <a:sym typeface="Calibri (MS)"/>
              </a:rPr>
              <a:t>Користите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ове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водеће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принципе</a:t>
            </a:r>
            <a:r>
              <a:rPr lang="en-US" sz="3000" dirty="0">
                <a:solidFill>
                  <a:srgbClr val="000000"/>
                </a:solidFill>
                <a:latin typeface="Calibri (MS)"/>
                <a:ea typeface="Calibri (MS)"/>
                <a:cs typeface="Calibri (MS)"/>
                <a:sym typeface="Calibri (MS)"/>
              </a:rPr>
              <a:t>:</a:t>
            </a:r>
          </a:p>
          <a:p>
            <a:pPr marL="1905000" lvl="2" indent="-635000" algn="l">
              <a:lnSpc>
                <a:spcPts val="4140"/>
              </a:lnSpc>
              <a:buFont typeface="Arial"/>
              <a:buChar char="⚬"/>
            </a:pPr>
            <a:r>
              <a:rPr lang="en-US" sz="3000" dirty="0" err="1">
                <a:solidFill>
                  <a:srgbClr val="000000"/>
                </a:solidFill>
                <a:latin typeface="Calibri (MS)"/>
                <a:ea typeface="Calibri (MS)"/>
                <a:cs typeface="Calibri (MS)"/>
                <a:sym typeface="Calibri (MS)"/>
              </a:rPr>
              <a:t>Фокусирајте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се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на</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оно</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што</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вам</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је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потребно</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или</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како</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се</a:t>
            </a:r>
            <a:r>
              <a:rPr lang="en-US" sz="3000" dirty="0">
                <a:solidFill>
                  <a:srgbClr val="000000"/>
                </a:solidFill>
                <a:latin typeface="Calibri (MS)"/>
                <a:ea typeface="Calibri (MS)"/>
                <a:cs typeface="Calibri (MS)"/>
                <a:sym typeface="Calibri (MS)"/>
              </a:rPr>
              <a:t> </a:t>
            </a:r>
            <a:r>
              <a:rPr lang="en-US" sz="3000" dirty="0" err="1">
                <a:solidFill>
                  <a:srgbClr val="000000"/>
                </a:solidFill>
                <a:latin typeface="Calibri (MS)"/>
                <a:ea typeface="Calibri (MS)"/>
                <a:cs typeface="Calibri (MS)"/>
                <a:sym typeface="Calibri (MS)"/>
              </a:rPr>
              <a:t>осећате</a:t>
            </a:r>
            <a:r>
              <a:rPr lang="en-US" sz="3000" dirty="0">
                <a:solidFill>
                  <a:srgbClr val="000000"/>
                </a:solidFill>
                <a:latin typeface="Calibri (MS)"/>
                <a:ea typeface="Calibri (MS)"/>
                <a:cs typeface="Calibri (MS)"/>
                <a:sym typeface="Calibri (MS)"/>
              </a:rPr>
              <a:t>.</a:t>
            </a:r>
          </a:p>
          <a:p>
            <a:pPr marL="1905000" lvl="2" indent="-635000" algn="l">
              <a:lnSpc>
                <a:spcPts val="4140"/>
              </a:lnSpc>
              <a:buFont typeface="Arial"/>
              <a:buChar char="⚬"/>
            </a:pPr>
            <a:r>
              <a:rPr lang="en-US" sz="3000" b="1" dirty="0" err="1">
                <a:solidFill>
                  <a:srgbClr val="000000"/>
                </a:solidFill>
                <a:latin typeface="Calibri (MS) Bold"/>
                <a:ea typeface="Calibri (MS) Bold"/>
                <a:cs typeface="Calibri (MS) Bold"/>
                <a:sym typeface="Calibri (MS) Bold"/>
              </a:rPr>
              <a:t>Избегавајте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окривљавање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друге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особе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коришћење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генерализација</a:t>
            </a:r>
            <a:r>
              <a:rPr lang="en-US" sz="3000" b="1" dirty="0">
                <a:solidFill>
                  <a:srgbClr val="000000"/>
                </a:solidFill>
                <a:latin typeface="Calibri (MS) Bold"/>
                <a:ea typeface="Calibri (MS) Bold"/>
                <a:cs typeface="Calibri (MS) Bold"/>
                <a:sym typeface="Calibri (MS) Bold"/>
              </a:rPr>
              <a:t>.</a:t>
            </a:r>
          </a:p>
          <a:p>
            <a:pPr marL="1905000" lvl="2" indent="-635000" algn="l">
              <a:lnSpc>
                <a:spcPts val="4140"/>
              </a:lnSpc>
              <a:buFont typeface="Arial"/>
              <a:buChar char="⚬"/>
            </a:pPr>
            <a:r>
              <a:rPr lang="en-US" sz="3000" b="1" dirty="0" err="1">
                <a:solidFill>
                  <a:srgbClr val="000000"/>
                </a:solidFill>
                <a:latin typeface="Calibri (MS) Bold"/>
                <a:ea typeface="Calibri (MS) Bold"/>
                <a:cs typeface="Calibri (MS) Bold"/>
                <a:sym typeface="Calibri (MS) Bold"/>
              </a:rPr>
              <a:t>Понудите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решења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поставите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питања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како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бисте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решили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проблем</a:t>
            </a:r>
            <a:r>
              <a:rPr lang="en-US" sz="3000" b="1" dirty="0">
                <a:solidFill>
                  <a:srgbClr val="000000"/>
                </a:solidFill>
                <a:latin typeface="Calibri (MS) Bold"/>
                <a:ea typeface="Calibri (MS) Bold"/>
                <a:cs typeface="Calibri (MS) Bold"/>
                <a:sym typeface="Calibri (MS) Bold"/>
              </a:rPr>
              <a:t>.</a:t>
            </a:r>
          </a:p>
          <a:p>
            <a:pPr marL="1905000" lvl="2" indent="-635000" algn="l">
              <a:lnSpc>
                <a:spcPts val="4140"/>
              </a:lnSpc>
              <a:buFont typeface="Arial"/>
              <a:buChar char="⚬"/>
            </a:pPr>
            <a:r>
              <a:rPr lang="en-US" sz="3000" b="1" dirty="0" err="1">
                <a:solidFill>
                  <a:srgbClr val="000000"/>
                </a:solidFill>
                <a:latin typeface="Calibri (MS) Bold"/>
                <a:ea typeface="Calibri (MS) Bold"/>
                <a:cs typeface="Calibri (MS) Bold"/>
                <a:sym typeface="Calibri (MS) Bold"/>
              </a:rPr>
              <a:t>Будите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свесни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свог</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тона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говора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тела</a:t>
            </a:r>
            <a:r>
              <a:rPr lang="en-US" sz="3000" b="1" dirty="0">
                <a:solidFill>
                  <a:srgbClr val="000000"/>
                </a:solidFill>
                <a:latin typeface="Calibri (MS) Bold"/>
                <a:ea typeface="Calibri (MS) Bold"/>
                <a:cs typeface="Calibri (MS) Bold"/>
                <a:sym typeface="Calibri (MS) Bold"/>
              </a:rPr>
              <a:t> и </a:t>
            </a:r>
            <a:r>
              <a:rPr lang="en-US" sz="3000" b="1" dirty="0" err="1">
                <a:solidFill>
                  <a:srgbClr val="000000"/>
                </a:solidFill>
                <a:latin typeface="Calibri (MS) Bold"/>
                <a:ea typeface="Calibri (MS) Bold"/>
                <a:cs typeface="Calibri (MS) Bold"/>
                <a:sym typeface="Calibri (MS) Bold"/>
              </a:rPr>
              <a:t>начина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који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преносите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поруку</a:t>
            </a:r>
            <a:r>
              <a:rPr lang="en-US" sz="3000" b="1" dirty="0">
                <a:solidFill>
                  <a:srgbClr val="000000"/>
                </a:solidFill>
                <a:latin typeface="Calibri (MS) Bold"/>
                <a:ea typeface="Calibri (MS) Bold"/>
                <a:cs typeface="Calibri (MS) Bold"/>
                <a:sym typeface="Calibri (MS) Bold"/>
              </a:rPr>
              <a:t>.</a:t>
            </a:r>
          </a:p>
          <a:p>
            <a:pPr marL="1905000" lvl="2" indent="-635000" algn="l">
              <a:lnSpc>
                <a:spcPts val="4140"/>
              </a:lnSpc>
            </a:pPr>
            <a:r>
              <a:rPr lang="en-US" sz="3000" b="1" dirty="0" smtClean="0">
                <a:solidFill>
                  <a:srgbClr val="000000"/>
                </a:solidFill>
                <a:latin typeface="Calibri (MS) Bold"/>
                <a:ea typeface="Calibri (MS) Bold"/>
                <a:cs typeface="Calibri (MS) Bold"/>
                <a:sym typeface="Calibri (MS) Bold"/>
              </a:rPr>
              <a:t>Д</a:t>
            </a:r>
            <a:r>
              <a:rPr lang="sr-Cyrl-RS" sz="3000" b="1" dirty="0" smtClean="0">
                <a:solidFill>
                  <a:srgbClr val="000000"/>
                </a:solidFill>
                <a:latin typeface="Calibri (MS) Bold"/>
                <a:ea typeface="Calibri (MS) Bold"/>
                <a:cs typeface="Calibri (MS) Bold"/>
                <a:sym typeface="Calibri (MS) Bold"/>
              </a:rPr>
              <a:t>искусија</a:t>
            </a:r>
            <a:r>
              <a:rPr lang="en-US" sz="3000" b="1" dirty="0" smtClean="0">
                <a:solidFill>
                  <a:srgbClr val="000000"/>
                </a:solidFill>
                <a:latin typeface="Calibri (MS) Bold"/>
                <a:ea typeface="Calibri (MS) Bold"/>
                <a:cs typeface="Calibri (MS) Bold"/>
                <a:sym typeface="Calibri (MS) Bold"/>
              </a:rPr>
              <a:t>:</a:t>
            </a:r>
            <a:endParaRPr lang="en-US" sz="3000" b="1" dirty="0">
              <a:solidFill>
                <a:srgbClr val="000000"/>
              </a:solidFill>
              <a:latin typeface="Calibri (MS) Bold"/>
              <a:ea typeface="Calibri (MS) Bold"/>
              <a:cs typeface="Calibri (MS) Bold"/>
              <a:sym typeface="Calibri (MS) Bold"/>
            </a:endParaRPr>
          </a:p>
          <a:p>
            <a:pPr marL="990600" lvl="1" indent="-495300" algn="l">
              <a:lnSpc>
                <a:spcPts val="4140"/>
              </a:lnSpc>
              <a:buFont typeface="Arial"/>
              <a:buChar char="•"/>
            </a:pPr>
            <a:r>
              <a:rPr lang="en-US" sz="3000" b="1" dirty="0" err="1">
                <a:solidFill>
                  <a:srgbClr val="000000"/>
                </a:solidFill>
                <a:latin typeface="Calibri (MS) Bold"/>
                <a:ea typeface="Calibri (MS) Bold"/>
                <a:cs typeface="Calibri (MS) Bold"/>
                <a:sym typeface="Calibri (MS) Bold"/>
              </a:rPr>
              <a:t>После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сваке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игре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улога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одвојите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тренутак</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поделите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повратне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информације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нова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формулација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учинила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поруку</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јаснијом</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емпатичнијом</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приступ</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деловао</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вероватније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да</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ће</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подстаћи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сарадњу</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или</a:t>
            </a:r>
            <a:r>
              <a:rPr lang="en-US" sz="3000" b="1" dirty="0">
                <a:solidFill>
                  <a:srgbClr val="000000"/>
                </a:solidFill>
                <a:latin typeface="Calibri (MS) Bold"/>
                <a:ea typeface="Calibri (MS) Bold"/>
                <a:cs typeface="Calibri (MS) Bold"/>
                <a:sym typeface="Calibri (MS) Bold"/>
              </a:rPr>
              <a:t> </a:t>
            </a:r>
            <a:r>
              <a:rPr lang="en-US" sz="3000" b="1" dirty="0" err="1">
                <a:solidFill>
                  <a:srgbClr val="000000"/>
                </a:solidFill>
                <a:latin typeface="Calibri (MS) Bold"/>
                <a:ea typeface="Calibri (MS) Bold"/>
                <a:cs typeface="Calibri (MS) Bold"/>
                <a:sym typeface="Calibri (MS) Bold"/>
              </a:rPr>
              <a:t>разумевање</a:t>
            </a:r>
            <a:r>
              <a:rPr lang="en-US" sz="3000" b="1" dirty="0">
                <a:solidFill>
                  <a:srgbClr val="000000"/>
                </a:solidFill>
                <a:latin typeface="Calibri (MS) Bold"/>
                <a:ea typeface="Calibri (MS) Bold"/>
                <a:cs typeface="Calibri (MS) Bold"/>
                <a:sym typeface="Calibri (MS) Bold"/>
              </a:rPr>
              <a:t>?</a:t>
            </a:r>
          </a:p>
        </p:txBody>
      </p:sp>
      <p:grpSp>
        <p:nvGrpSpPr>
          <p:cNvPr id="6" name="Group 6"/>
          <p:cNvGrpSpPr>
            <a:grpSpLocks noChangeAspect="1"/>
          </p:cNvGrpSpPr>
          <p:nvPr/>
        </p:nvGrpSpPr>
        <p:grpSpPr>
          <a:xfrm>
            <a:off x="16482350" y="0"/>
            <a:ext cx="1354238" cy="1354238"/>
            <a:chOff x="0" y="0"/>
            <a:chExt cx="1805651" cy="1805651"/>
          </a:xfrm>
        </p:grpSpPr>
        <p:sp>
          <p:nvSpPr>
            <p:cNvPr id="7" name="Freeform 7" descr="H:\Мој диск\KA2\KA2 - TYM\_WP5-Дељење и промоција\Графички идентитет\Лого TYM\TYM_Tavola designogno 1-02.png"/>
            <p:cNvSpPr/>
            <p:nvPr/>
          </p:nvSpPr>
          <p:spPr>
            <a:xfrm>
              <a:off x="0" y="0"/>
              <a:ext cx="1805686" cy="1805686"/>
            </a:xfrm>
            <a:custGeom>
              <a:avLst/>
              <a:gdLst/>
              <a:ahLst/>
              <a:cxnLst/>
              <a:rect l="l" t="t" r="r" b="b"/>
              <a:pathLst>
                <a:path w="1805686" h="1805686">
                  <a:moveTo>
                    <a:pt x="0" y="0"/>
                  </a:moveTo>
                  <a:lnTo>
                    <a:pt x="1805686" y="0"/>
                  </a:lnTo>
                  <a:lnTo>
                    <a:pt x="1805686" y="1805686"/>
                  </a:lnTo>
                  <a:lnTo>
                    <a:pt x="0" y="1805686"/>
                  </a:lnTo>
                  <a:lnTo>
                    <a:pt x="0" y="0"/>
                  </a:lnTo>
                  <a:close/>
                </a:path>
              </a:pathLst>
            </a:custGeom>
            <a:blipFill>
              <a:blip r:embed="rId3"/>
              <a:stretch>
                <a:fillRect r="1" b="1"/>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11929</Words>
  <Application>Microsoft Office PowerPoint</Application>
  <PresentationFormat>Custom</PresentationFormat>
  <Paragraphs>1025</Paragraphs>
  <Slides>60</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Lato Bold</vt:lpstr>
      <vt:lpstr>Calibri (MS)</vt:lpstr>
      <vt:lpstr>Arial</vt:lpstr>
      <vt:lpstr>Calibri (MS) Bold</vt:lpstr>
      <vt:lpstr>Lato</vt:lpstr>
      <vt:lpstr>Calibri (MS) Bold Italics</vt:lpstr>
      <vt:lpstr>Arial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5_RS to translate.pptx</dc:title>
  <cp:lastModifiedBy>Windows User</cp:lastModifiedBy>
  <cp:revision>4</cp:revision>
  <dcterms:created xsi:type="dcterms:W3CDTF">2006-08-16T00:00:00Z</dcterms:created>
  <dcterms:modified xsi:type="dcterms:W3CDTF">2025-11-22T20:09:26Z</dcterms:modified>
  <dc:identifier>DAG5czXF4z0</dc:identifier>
</cp:coreProperties>
</file>