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92.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Lst>
  <p:sldSz cy="5143500" cx="9144000"/>
  <p:notesSz cx="6858000" cy="9144000"/>
  <p:embeddedFontLst>
    <p:embeddedFont>
      <p:font typeface="Raleway"/>
      <p:regular r:id="rId100"/>
      <p:bold r:id="rId101"/>
      <p:italic r:id="rId102"/>
      <p:boldItalic r:id="rId103"/>
    </p:embeddedFont>
    <p:embeddedFont>
      <p:font typeface="Lato"/>
      <p:regular r:id="rId104"/>
      <p:bold r:id="rId105"/>
      <p:italic r:id="rId106"/>
      <p:boldItalic r:id="rId10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5E9F69D-F8E3-4648-A4AF-B0434DEA1714}">
  <a:tblStyle styleId="{65E9F69D-F8E3-4648-A4AF-B0434DEA1714}"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font" Target="fonts/Lato-boldItalic.fntdata"/><Relationship Id="rId106" Type="http://schemas.openxmlformats.org/officeDocument/2006/relationships/font" Target="fonts/Lato-italic.fntdata"/><Relationship Id="rId105" Type="http://schemas.openxmlformats.org/officeDocument/2006/relationships/font" Target="fonts/Lato-bold.fntdata"/><Relationship Id="rId104" Type="http://schemas.openxmlformats.org/officeDocument/2006/relationships/font" Target="fonts/Lato-regular.fntdata"/><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font" Target="fonts/Raleway-boldItalic.fntdata"/><Relationship Id="rId102" Type="http://schemas.openxmlformats.org/officeDocument/2006/relationships/font" Target="fonts/Raleway-italic.fntdata"/><Relationship Id="rId101" Type="http://schemas.openxmlformats.org/officeDocument/2006/relationships/font" Target="fonts/Raleway-bold.fntdata"/><Relationship Id="rId100" Type="http://schemas.openxmlformats.org/officeDocument/2006/relationships/font" Target="fonts/Raleway-regular.fnt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adlet.com/tymka2project/what-stress-is-for-you-qg9sxnfgdcfhbrxt"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FwqLTXTQUto" TargetMode="Externa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forms/d/e/1FAIpQLScvieK7WSJ3i3FfVI29WsgLBaBVACIcMQ6qPiG6iG1tha56Qw/viewform?usp=dialog"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0559c99cd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g30559c99cd5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0559c99cd5_0_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g30559c99cd5_0_6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sz="1050"/>
          </a:p>
        </p:txBody>
      </p:sp>
      <p:sp>
        <p:nvSpPr>
          <p:cNvPr id="149" name="Google Shape;149;g30559c99cd5_0_6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0559c99cd5_0_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g30559c99cd5_0_6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
              <a:t>Which are the causes of stress? A stressor is something that causes stress. It can be an external thing (es. taking a plane, it doesn’t depend on you) or internal (it’s something you are living internally, it’s not a particular event but it’s a personal issue ex. You are constantly fighting with your wife or your husband).</a:t>
            </a:r>
            <a:endParaRPr/>
          </a:p>
        </p:txBody>
      </p:sp>
      <p:sp>
        <p:nvSpPr>
          <p:cNvPr id="157" name="Google Shape;157;g30559c99cd5_0_6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0559c99cd5_0_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g30559c99cd5_0_7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
              <a:t>It affects people that have to deal with illnesses, injuries and especially chronical illnesses meaning that they have experienced pain on a daily basis and for a long period of time. </a:t>
            </a:r>
            <a:endParaRPr/>
          </a:p>
        </p:txBody>
      </p:sp>
      <p:sp>
        <p:nvSpPr>
          <p:cNvPr id="165" name="Google Shape;165;g30559c99cd5_0_7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0559c99cd5_0_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g30559c99cd5_0_8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t>- Poor Housing Conditions: Overcrowding, lack of basic amenities, and inadequate maintenance.  </a:t>
            </a:r>
            <a:endParaRPr/>
          </a:p>
          <a:p>
            <a:pPr indent="0" lvl="0" marL="0" rtl="0" algn="l">
              <a:spcBef>
                <a:spcPts val="0"/>
              </a:spcBef>
              <a:spcAft>
                <a:spcPts val="0"/>
              </a:spcAft>
              <a:buClr>
                <a:schemeClr val="dk1"/>
              </a:buClr>
              <a:buSzPts val="1100"/>
              <a:buFont typeface="Arial"/>
              <a:buNone/>
            </a:pPr>
            <a:r>
              <a:rPr lang="en"/>
              <a:t>- Pollution and Noise: Air, water, and noise pollution affecting health and well-being.  </a:t>
            </a:r>
            <a:endParaRPr/>
          </a:p>
          <a:p>
            <a:pPr indent="0" lvl="0" marL="0" rtl="0" algn="l">
              <a:spcBef>
                <a:spcPts val="0"/>
              </a:spcBef>
              <a:spcAft>
                <a:spcPts val="0"/>
              </a:spcAft>
              <a:buClr>
                <a:schemeClr val="dk1"/>
              </a:buClr>
              <a:buSzPts val="1100"/>
              <a:buFont typeface="Arial"/>
              <a:buNone/>
            </a:pPr>
            <a:r>
              <a:rPr lang="en"/>
              <a:t>- Community Conflicts: Strained relationships and social tensions disrupting harmony.  </a:t>
            </a:r>
            <a:endParaRPr/>
          </a:p>
          <a:p>
            <a:pPr indent="0" lvl="0" marL="0" rtl="0" algn="l">
              <a:spcBef>
                <a:spcPts val="0"/>
              </a:spcBef>
              <a:spcAft>
                <a:spcPts val="0"/>
              </a:spcAft>
              <a:buClr>
                <a:schemeClr val="dk1"/>
              </a:buClr>
              <a:buSzPts val="1100"/>
              <a:buFont typeface="Arial"/>
              <a:buNone/>
            </a:pPr>
            <a:r>
              <a:rPr lang="en"/>
              <a:t>- Negative Relations: Hostile or unsupportive interpersonal interactions increasing stress.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These factors collectively impact mental and physical health, reducing overall quality of life.</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174" name="Google Shape;174;g30559c99cd5_0_8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0559c99cd5_0_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g30559c99cd5_0_9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92100" lvl="0" marL="457200" rtl="0" algn="l">
              <a:lnSpc>
                <a:spcPct val="115000"/>
              </a:lnSpc>
              <a:spcBef>
                <a:spcPts val="1200"/>
              </a:spcBef>
              <a:spcAft>
                <a:spcPts val="0"/>
              </a:spcAft>
              <a:buClr>
                <a:schemeClr val="dk1"/>
              </a:buClr>
              <a:buSzPts val="1000"/>
              <a:buChar char="●"/>
            </a:pPr>
            <a:r>
              <a:rPr b="1" lang="en" sz="1000">
                <a:solidFill>
                  <a:schemeClr val="dk1"/>
                </a:solidFill>
              </a:rPr>
              <a:t>Family Separations</a:t>
            </a:r>
            <a:r>
              <a:rPr lang="en" sz="1000">
                <a:solidFill>
                  <a:schemeClr val="dk1"/>
                </a:solidFill>
              </a:rPr>
              <a:t>: Relocations or other reasons causing emotional strain.</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b="1" lang="en" sz="1000">
                <a:solidFill>
                  <a:schemeClr val="dk1"/>
                </a:solidFill>
              </a:rPr>
              <a:t>Marital Conflict</a:t>
            </a:r>
            <a:r>
              <a:rPr lang="en" sz="1000">
                <a:solidFill>
                  <a:schemeClr val="dk1"/>
                </a:solidFill>
              </a:rPr>
              <a:t>: Disputes or lack of harmony impacting family dynamics.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b="1" lang="en" sz="1000">
                <a:solidFill>
                  <a:schemeClr val="dk1"/>
                </a:solidFill>
              </a:rPr>
              <a:t>Illness or Death</a:t>
            </a:r>
            <a:r>
              <a:rPr lang="en" sz="1000">
                <a:solidFill>
                  <a:schemeClr val="dk1"/>
                </a:solidFill>
              </a:rPr>
              <a:t>: The emotional and practical challenges of coping with a loss or serious illness.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b="1" lang="en" sz="1000">
                <a:solidFill>
                  <a:schemeClr val="dk1"/>
                </a:solidFill>
              </a:rPr>
              <a:t>Parenting Challenges</a:t>
            </a:r>
            <a:r>
              <a:rPr lang="en" sz="1000">
                <a:solidFill>
                  <a:schemeClr val="dk1"/>
                </a:solidFill>
              </a:rPr>
              <a:t>: Stress from child care responsibilities or managing children’s needs.</a:t>
            </a:r>
            <a:endParaRPr sz="10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rPr>
              <a:t>These stressors can disrupt emotional stability and family cohesion.</a:t>
            </a:r>
            <a:endParaRPr sz="1000">
              <a:solidFill>
                <a:schemeClr val="dk1"/>
              </a:solidFill>
            </a:endParaRPr>
          </a:p>
          <a:p>
            <a:pPr indent="0" lvl="0" marL="0" rtl="0" algn="l">
              <a:lnSpc>
                <a:spcPct val="100000"/>
              </a:lnSpc>
              <a:spcBef>
                <a:spcPts val="1200"/>
              </a:spcBef>
              <a:spcAft>
                <a:spcPts val="0"/>
              </a:spcAft>
              <a:buClr>
                <a:schemeClr val="dk1"/>
              </a:buClr>
              <a:buSzPts val="1400"/>
              <a:buFont typeface="Calibri"/>
              <a:buNone/>
            </a:pPr>
            <a:r>
              <a:t/>
            </a:r>
            <a:endParaRPr sz="1000"/>
          </a:p>
        </p:txBody>
      </p:sp>
      <p:sp>
        <p:nvSpPr>
          <p:cNvPr id="183" name="Google Shape;183;g30559c99cd5_0_9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0559c99cd5_0_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g30559c99cd5_0_9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400"/>
              </a:spcBef>
              <a:spcAft>
                <a:spcPts val="0"/>
              </a:spcAft>
              <a:buClr>
                <a:schemeClr val="dk1"/>
              </a:buClr>
              <a:buSzPts val="1100"/>
              <a:buFont typeface="Arial"/>
              <a:buNone/>
            </a:pPr>
            <a:r>
              <a:rPr b="1" lang="en" sz="1300">
                <a:solidFill>
                  <a:schemeClr val="dk1"/>
                </a:solidFill>
              </a:rPr>
              <a:t>Workplace Stressors</a:t>
            </a:r>
            <a:endParaRPr b="1" sz="1300">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Conflict Among Co-Workers</a:t>
            </a:r>
            <a:r>
              <a:rPr lang="en">
                <a:solidFill>
                  <a:schemeClr val="dk1"/>
                </a:solidFill>
              </a:rPr>
              <a:t>: Strained relationships affecting collaboration and morale.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Unwanted Transfers</a:t>
            </a:r>
            <a:r>
              <a:rPr lang="en">
                <a:solidFill>
                  <a:schemeClr val="dk1"/>
                </a:solidFill>
              </a:rPr>
              <a:t>: Disruption caused by unexpected or undesired relocation.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Poor Communication</a:t>
            </a:r>
            <a:r>
              <a:rPr lang="en">
                <a:solidFill>
                  <a:schemeClr val="dk1"/>
                </a:solidFill>
              </a:rPr>
              <a:t>: Challenges in effective interaction with co-workers, students, or parents.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Lack of Supervisor Support</a:t>
            </a:r>
            <a:r>
              <a:rPr lang="en">
                <a:solidFill>
                  <a:schemeClr val="dk1"/>
                </a:solidFill>
              </a:rPr>
              <a:t>: Feeling unsupported or undervalued by leadership.</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No Forum for Concerns</a:t>
            </a:r>
            <a:r>
              <a:rPr lang="en">
                <a:solidFill>
                  <a:schemeClr val="dk1"/>
                </a:solidFill>
              </a:rPr>
              <a:t>: Absence of opportunities to voice issues or suggestions.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Resource Shortages</a:t>
            </a:r>
            <a:r>
              <a:rPr lang="en">
                <a:solidFill>
                  <a:schemeClr val="dk1"/>
                </a:solidFill>
              </a:rPr>
              <a:t>: Insufficient tools and materials to perform effectively.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Role Ambiguity</a:t>
            </a:r>
            <a:r>
              <a:rPr lang="en">
                <a:solidFill>
                  <a:schemeClr val="dk1"/>
                </a:solidFill>
              </a:rPr>
              <a:t>: Unclear expectations leading to confusion and stress.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Workload</a:t>
            </a:r>
            <a:r>
              <a:rPr lang="en">
                <a:solidFill>
                  <a:schemeClr val="dk1"/>
                </a:solidFill>
              </a:rPr>
              <a:t>: Overwhelming tasks contributing to burnout and fatigue.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These factors undermine productivity, job satisfaction, and well-being.</a:t>
            </a:r>
            <a:endParaRPr>
              <a:solidFill>
                <a:schemeClr val="dk1"/>
              </a:solidFill>
            </a:endParaRPr>
          </a:p>
          <a:p>
            <a:pPr indent="0" lvl="0" marL="0" rtl="0" algn="l">
              <a:lnSpc>
                <a:spcPct val="100000"/>
              </a:lnSpc>
              <a:spcBef>
                <a:spcPts val="1200"/>
              </a:spcBef>
              <a:spcAft>
                <a:spcPts val="0"/>
              </a:spcAft>
              <a:buClr>
                <a:schemeClr val="dk1"/>
              </a:buClr>
              <a:buSzPts val="1400"/>
              <a:buFont typeface="Calibri"/>
              <a:buNone/>
            </a:pPr>
            <a:r>
              <a:t/>
            </a:r>
            <a:endParaRPr/>
          </a:p>
        </p:txBody>
      </p:sp>
      <p:sp>
        <p:nvSpPr>
          <p:cNvPr id="192" name="Google Shape;192;g30559c99cd5_0_9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0559c99cd5_0_1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g30559c99cd5_0_10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 sz="1200" u="none" strike="noStrike">
                <a:solidFill>
                  <a:schemeClr val="dk1"/>
                </a:solidFill>
                <a:latin typeface="Calibri"/>
                <a:ea typeface="Calibri"/>
                <a:cs typeface="Calibri"/>
                <a:sym typeface="Calibri"/>
              </a:rPr>
              <a:t>Duration: 15 minutes</a:t>
            </a:r>
            <a:endParaRPr b="0"/>
          </a:p>
          <a:p>
            <a:pPr indent="0" lvl="0" marL="0" rtl="0" algn="l">
              <a:spcBef>
                <a:spcPts val="0"/>
              </a:spcBef>
              <a:spcAft>
                <a:spcPts val="0"/>
              </a:spcAft>
              <a:buNone/>
            </a:pPr>
            <a:r>
              <a:rPr b="0" i="0" lang="en" sz="1200" u="none" strike="noStrike">
                <a:solidFill>
                  <a:schemeClr val="dk1"/>
                </a:solidFill>
                <a:latin typeface="Calibri"/>
                <a:ea typeface="Calibri"/>
                <a:cs typeface="Calibri"/>
                <a:sym typeface="Calibri"/>
              </a:rPr>
              <a:t>Activity description:</a:t>
            </a:r>
            <a:endParaRPr b="0"/>
          </a:p>
          <a:p>
            <a:pPr indent="0" lvl="0" marL="0" rtl="0" algn="l">
              <a:spcBef>
                <a:spcPts val="0"/>
              </a:spcBef>
              <a:spcAft>
                <a:spcPts val="0"/>
              </a:spcAft>
              <a:buNone/>
            </a:pPr>
            <a:r>
              <a:rPr b="0" i="0" lang="en" sz="1200" u="none" strike="noStrike">
                <a:solidFill>
                  <a:schemeClr val="dk1"/>
                </a:solidFill>
                <a:latin typeface="Calibri"/>
                <a:ea typeface="Calibri"/>
                <a:cs typeface="Calibri"/>
                <a:sym typeface="Calibri"/>
              </a:rPr>
              <a:t>Objective: To help participants identify their personal stressors and understand how these affect their well-being.</a:t>
            </a:r>
            <a:endParaRPr b="0"/>
          </a:p>
          <a:p>
            <a:pPr indent="0" lvl="0" marL="0" rtl="0" algn="l">
              <a:spcBef>
                <a:spcPts val="0"/>
              </a:spcBef>
              <a:spcAft>
                <a:spcPts val="0"/>
              </a:spcAft>
              <a:buNone/>
            </a:pPr>
            <a:r>
              <a:rPr b="0" i="0" lang="en" sz="1200" u="none" strike="noStrike">
                <a:solidFill>
                  <a:schemeClr val="dk1"/>
                </a:solidFill>
                <a:latin typeface="Calibri"/>
                <a:ea typeface="Calibri"/>
                <a:cs typeface="Calibri"/>
                <a:sym typeface="Calibri"/>
              </a:rPr>
              <a:t>Individually, participants think about personal stressors</a:t>
            </a:r>
            <a:endParaRPr b="0"/>
          </a:p>
          <a:p>
            <a:pPr indent="0" lvl="0" marL="0" rtl="0" algn="l">
              <a:spcBef>
                <a:spcPts val="0"/>
              </a:spcBef>
              <a:spcAft>
                <a:spcPts val="0"/>
              </a:spcAft>
              <a:buNone/>
            </a:pPr>
            <a:r>
              <a:rPr b="0" i="0" lang="en" sz="1200" u="none" strike="noStrike">
                <a:solidFill>
                  <a:schemeClr val="dk1"/>
                </a:solidFill>
                <a:latin typeface="Calibri"/>
                <a:ea typeface="Calibri"/>
                <a:cs typeface="Calibri"/>
                <a:sym typeface="Calibri"/>
              </a:rPr>
              <a:t>In pairs, participants discuss recent situations that caused them stress.</a:t>
            </a:r>
            <a:endParaRPr b="0"/>
          </a:p>
          <a:p>
            <a:pPr indent="0" lvl="0" marL="0" rtl="0" algn="l">
              <a:spcBef>
                <a:spcPts val="0"/>
              </a:spcBef>
              <a:spcAft>
                <a:spcPts val="0"/>
              </a:spcAft>
              <a:buNone/>
            </a:pPr>
            <a:r>
              <a:rPr b="0" i="0" lang="en" sz="1200" u="none" strike="noStrike">
                <a:solidFill>
                  <a:schemeClr val="dk1"/>
                </a:solidFill>
                <a:latin typeface="Calibri"/>
                <a:ea typeface="Calibri"/>
                <a:cs typeface="Calibri"/>
                <a:sym typeface="Calibri"/>
              </a:rPr>
              <a:t>They categorize these stressors into different types (e.g., physical, environmental, family-related, workplace).</a:t>
            </a:r>
            <a:endParaRPr b="0"/>
          </a:p>
          <a:p>
            <a:pPr indent="0" lvl="0" marL="0" rtl="0" algn="l">
              <a:spcBef>
                <a:spcPts val="0"/>
              </a:spcBef>
              <a:spcAft>
                <a:spcPts val="0"/>
              </a:spcAft>
              <a:buNone/>
            </a:pPr>
            <a:r>
              <a:rPr b="0" i="0" lang="en" sz="1200" u="none" strike="noStrike">
                <a:solidFill>
                  <a:schemeClr val="dk1"/>
                </a:solidFill>
                <a:latin typeface="Calibri"/>
                <a:ea typeface="Calibri"/>
                <a:cs typeface="Calibri"/>
                <a:sym typeface="Calibri"/>
              </a:rPr>
              <a:t>Participants then share their findings with the larger group.</a:t>
            </a:r>
            <a:endParaRPr b="0"/>
          </a:p>
          <a:p>
            <a:pPr indent="0" lvl="0" marL="0" rtl="0" algn="l">
              <a:spcBef>
                <a:spcPts val="0"/>
              </a:spcBef>
              <a:spcAft>
                <a:spcPts val="0"/>
              </a:spcAft>
              <a:buNone/>
            </a:pPr>
            <a:r>
              <a:rPr b="0" i="0" lang="en" sz="1200" u="none" strike="noStrike">
                <a:solidFill>
                  <a:schemeClr val="dk1"/>
                </a:solidFill>
                <a:latin typeface="Calibri"/>
                <a:ea typeface="Calibri"/>
                <a:cs typeface="Calibri"/>
                <a:sym typeface="Calibri"/>
              </a:rPr>
              <a:t>The trainer sums up the sources of stress. </a:t>
            </a:r>
            <a:endParaRPr b="0"/>
          </a:p>
          <a:p>
            <a:pPr indent="0" lvl="0" marL="0" rtl="0" algn="l">
              <a:spcBef>
                <a:spcPts val="0"/>
              </a:spcBef>
              <a:spcAft>
                <a:spcPts val="0"/>
              </a:spcAft>
              <a:buNone/>
            </a:pPr>
            <a:r>
              <a:rPr b="0" i="0" lang="en" sz="1200" u="none" strike="noStrike">
                <a:solidFill>
                  <a:schemeClr val="dk1"/>
                </a:solidFill>
                <a:latin typeface="Calibri"/>
                <a:ea typeface="Calibri"/>
                <a:cs typeface="Calibri"/>
                <a:sym typeface="Calibri"/>
              </a:rPr>
              <a:t>Outcome: Participants gain awareness of the various sources of stress in their lives and see commonalities among the group.</a:t>
            </a:r>
            <a:endParaRPr b="0"/>
          </a:p>
          <a:p>
            <a:pPr indent="0" lvl="0" marL="0" rtl="0" algn="l">
              <a:spcBef>
                <a:spcPts val="0"/>
              </a:spcBef>
              <a:spcAft>
                <a:spcPts val="0"/>
              </a:spcAft>
              <a:buNone/>
            </a:pPr>
            <a:r>
              <a:rPr b="0" i="0" lang="en" sz="1200" u="none" strike="noStrike">
                <a:solidFill>
                  <a:schemeClr val="dk1"/>
                </a:solidFill>
                <a:latin typeface="Calibri"/>
                <a:ea typeface="Calibri"/>
                <a:cs typeface="Calibri"/>
                <a:sym typeface="Calibri"/>
              </a:rPr>
              <a:t>Trainer Notes:</a:t>
            </a:r>
            <a:endParaRPr b="0"/>
          </a:p>
          <a:p>
            <a:pPr indent="0" lvl="0" marL="0" rtl="0" algn="l">
              <a:spcBef>
                <a:spcPts val="0"/>
              </a:spcBef>
              <a:spcAft>
                <a:spcPts val="0"/>
              </a:spcAft>
              <a:buNone/>
            </a:pPr>
            <a:r>
              <a:rPr b="0" i="0" lang="en" sz="1200" u="none" strike="noStrike">
                <a:solidFill>
                  <a:schemeClr val="dk1"/>
                </a:solidFill>
                <a:latin typeface="Calibri"/>
                <a:ea typeface="Calibri"/>
                <a:cs typeface="Calibri"/>
                <a:sym typeface="Calibri"/>
              </a:rPr>
              <a:t>Provide examples of different stressor categories.</a:t>
            </a:r>
            <a:endParaRPr b="0"/>
          </a:p>
          <a:p>
            <a:pPr indent="0" lvl="0" marL="0" rtl="0" algn="l">
              <a:spcBef>
                <a:spcPts val="0"/>
              </a:spcBef>
              <a:spcAft>
                <a:spcPts val="0"/>
              </a:spcAft>
              <a:buNone/>
            </a:pPr>
            <a:r>
              <a:rPr b="0" i="0" lang="en" sz="1200" u="none" strike="noStrike">
                <a:solidFill>
                  <a:schemeClr val="dk1"/>
                </a:solidFill>
                <a:latin typeface="Calibri"/>
                <a:ea typeface="Calibri"/>
                <a:cs typeface="Calibri"/>
                <a:sym typeface="Calibri"/>
              </a:rPr>
              <a:t>Facilitate a short debrief where participants share any surprises or insights from the activity.</a:t>
            </a:r>
            <a:endParaRPr b="0"/>
          </a:p>
          <a:p>
            <a:pPr indent="0" lvl="0" marL="0" rtl="0" algn="l">
              <a:spcBef>
                <a:spcPts val="0"/>
              </a:spcBef>
              <a:spcAft>
                <a:spcPts val="0"/>
              </a:spcAft>
              <a:buNone/>
            </a:pPr>
            <a:br>
              <a:rPr lang="en"/>
            </a:br>
            <a:endParaRPr/>
          </a:p>
        </p:txBody>
      </p:sp>
      <p:sp>
        <p:nvSpPr>
          <p:cNvPr id="201" name="Google Shape;201;g30559c99cd5_0_10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0559c99cd5_0_1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g30559c99cd5_0_1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g30559c99cd5_0_1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0559c99cd5_0_1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g30559c99cd5_0_1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g30559c99cd5_0_1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0559c99cd5_0_1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g30559c99cd5_0_1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 sz="1200" u="none" strike="noStrike">
                <a:solidFill>
                  <a:schemeClr val="dk1"/>
                </a:solidFill>
                <a:latin typeface="Calibri"/>
                <a:ea typeface="Calibri"/>
                <a:cs typeface="Calibri"/>
                <a:sym typeface="Calibri"/>
              </a:rPr>
              <a:t>Ask participants to reflect on how stress has impacted their health and put it on the scale from 1 to 10 (where 1 - stress impact is low on mental and physical health; 10 - is very high). Ask them to choose the number for each of the categories separately. </a:t>
            </a:r>
            <a:endParaRPr b="0"/>
          </a:p>
          <a:p>
            <a:pPr indent="0" lvl="0" marL="0" rtl="0" algn="l">
              <a:spcBef>
                <a:spcPts val="0"/>
              </a:spcBef>
              <a:spcAft>
                <a:spcPts val="0"/>
              </a:spcAft>
              <a:buNone/>
            </a:pPr>
            <a:r>
              <a:rPr b="0" i="0" lang="en" sz="1200" u="none" strike="noStrike">
                <a:solidFill>
                  <a:schemeClr val="dk1"/>
                </a:solidFill>
                <a:latin typeface="Calibri"/>
                <a:ea typeface="Calibri"/>
                <a:cs typeface="Calibri"/>
                <a:sym typeface="Calibri"/>
              </a:rPr>
              <a:t>Outcome: Participants understand the serious implications of stress on overall health and well-being.</a:t>
            </a:r>
            <a:endParaRPr b="0"/>
          </a:p>
          <a:p>
            <a:pPr indent="0" lvl="0" marL="0" rtl="0" algn="l">
              <a:spcBef>
                <a:spcPts val="0"/>
              </a:spcBef>
              <a:spcAft>
                <a:spcPts val="0"/>
              </a:spcAft>
              <a:buNone/>
            </a:pPr>
            <a:r>
              <a:rPr b="0" i="0" lang="en" sz="1200" u="none" strike="noStrike">
                <a:solidFill>
                  <a:schemeClr val="dk1"/>
                </a:solidFill>
                <a:latin typeface="Calibri"/>
                <a:ea typeface="Calibri"/>
                <a:cs typeface="Calibri"/>
                <a:sym typeface="Calibri"/>
              </a:rPr>
              <a:t>Trainer Notes:</a:t>
            </a:r>
            <a:endParaRPr b="0"/>
          </a:p>
          <a:p>
            <a:pPr indent="0" lvl="0" marL="0" rtl="0" algn="l">
              <a:spcBef>
                <a:spcPts val="0"/>
              </a:spcBef>
              <a:spcAft>
                <a:spcPts val="0"/>
              </a:spcAft>
              <a:buNone/>
            </a:pPr>
            <a:r>
              <a:rPr b="0" i="0" lang="en" sz="1200" u="none" strike="noStrike">
                <a:solidFill>
                  <a:schemeClr val="dk1"/>
                </a:solidFill>
                <a:latin typeface="Calibri"/>
                <a:ea typeface="Calibri"/>
                <a:cs typeface="Calibri"/>
                <a:sym typeface="Calibri"/>
              </a:rPr>
              <a:t>Highlight the importance of early recognition of stress symptoms.</a:t>
            </a:r>
            <a:endParaRPr b="0"/>
          </a:p>
          <a:p>
            <a:pPr indent="0" lvl="0" marL="0" rtl="0" algn="l">
              <a:spcBef>
                <a:spcPts val="0"/>
              </a:spcBef>
              <a:spcAft>
                <a:spcPts val="0"/>
              </a:spcAft>
              <a:buNone/>
            </a:pPr>
            <a:r>
              <a:rPr b="0" i="0" lang="en" sz="1200" u="none" strike="noStrike">
                <a:solidFill>
                  <a:schemeClr val="dk1"/>
                </a:solidFill>
                <a:latin typeface="Calibri"/>
                <a:ea typeface="Calibri"/>
                <a:cs typeface="Calibri"/>
                <a:sym typeface="Calibri"/>
              </a:rPr>
              <a:t>Be prepared to provide resources or suggestions for managing stress if participants seek advice (next topic). </a:t>
            </a:r>
            <a:endParaRPr b="0"/>
          </a:p>
          <a:p>
            <a:pPr indent="0" lvl="0" marL="0" rtl="0" algn="l">
              <a:spcBef>
                <a:spcPts val="0"/>
              </a:spcBef>
              <a:spcAft>
                <a:spcPts val="0"/>
              </a:spcAft>
              <a:buNone/>
            </a:pPr>
            <a:br>
              <a:rPr lang="en"/>
            </a:br>
            <a:endParaRPr/>
          </a:p>
        </p:txBody>
      </p:sp>
      <p:sp>
        <p:nvSpPr>
          <p:cNvPr id="226" name="Google Shape;226;g30559c99cd5_0_1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d722a7f389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g2d722a7f389_1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30559c99cd5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g30559c99cd5_0_2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0559c99cd5_0_2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g30559c99cd5_0_2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b="1" lang="en" sz="1200"/>
              <a:t>Reduces Overwhelm:</a:t>
            </a:r>
            <a:endParaRPr sz="1200"/>
          </a:p>
          <a:p>
            <a:pPr indent="0" lvl="0" marL="0" rtl="0" algn="l">
              <a:spcBef>
                <a:spcPts val="0"/>
              </a:spcBef>
              <a:spcAft>
                <a:spcPts val="0"/>
              </a:spcAft>
              <a:buNone/>
            </a:pPr>
            <a:r>
              <a:rPr lang="en" sz="1200"/>
              <a:t>Breaking down tasks and setting clear priorities helps prevent feeling overwhelmed by a large workload or numerous responsibilities.</a:t>
            </a:r>
            <a:endParaRPr/>
          </a:p>
          <a:p>
            <a:pPr indent="0" lvl="0" marL="0" rtl="0" algn="l">
              <a:spcBef>
                <a:spcPts val="0"/>
              </a:spcBef>
              <a:spcAft>
                <a:spcPts val="0"/>
              </a:spcAft>
              <a:buClr>
                <a:schemeClr val="dk1"/>
              </a:buClr>
              <a:buSzPts val="1200"/>
              <a:buFont typeface="Calibri"/>
              <a:buNone/>
            </a:pPr>
            <a:r>
              <a:rPr b="1" lang="en" sz="1200"/>
              <a:t>Improves Focus:</a:t>
            </a:r>
            <a:endParaRPr sz="1200"/>
          </a:p>
          <a:p>
            <a:pPr indent="0" lvl="0" marL="0" rtl="0" algn="l">
              <a:spcBef>
                <a:spcPts val="0"/>
              </a:spcBef>
              <a:spcAft>
                <a:spcPts val="0"/>
              </a:spcAft>
              <a:buNone/>
            </a:pPr>
            <a:r>
              <a:rPr lang="en" sz="1200"/>
              <a:t>Prioritizing tasks allows you to focus on what’s most important, ensuring that critical tasks are completed first and efficiently.</a:t>
            </a:r>
            <a:endParaRPr/>
          </a:p>
          <a:p>
            <a:pPr indent="0" lvl="0" marL="0" rtl="0" algn="l">
              <a:spcBef>
                <a:spcPts val="0"/>
              </a:spcBef>
              <a:spcAft>
                <a:spcPts val="0"/>
              </a:spcAft>
              <a:buClr>
                <a:schemeClr val="dk1"/>
              </a:buClr>
              <a:buSzPts val="1200"/>
              <a:buFont typeface="Calibri"/>
              <a:buNone/>
            </a:pPr>
            <a:r>
              <a:rPr b="1" lang="en" sz="1200"/>
              <a:t>Enhances Productivity:</a:t>
            </a:r>
            <a:endParaRPr sz="1200"/>
          </a:p>
          <a:p>
            <a:pPr indent="0" lvl="0" marL="0" rtl="0" algn="l">
              <a:spcBef>
                <a:spcPts val="0"/>
              </a:spcBef>
              <a:spcAft>
                <a:spcPts val="0"/>
              </a:spcAft>
              <a:buNone/>
            </a:pPr>
            <a:r>
              <a:rPr lang="en" sz="1200"/>
              <a:t>Setting realistic and achievable goals boosts motivation and productivity, leading to a greater sense of accomplishment.</a:t>
            </a:r>
            <a:endParaRPr/>
          </a:p>
          <a:p>
            <a:pPr indent="0" lvl="0" marL="0" rtl="0" algn="l">
              <a:spcBef>
                <a:spcPts val="0"/>
              </a:spcBef>
              <a:spcAft>
                <a:spcPts val="0"/>
              </a:spcAft>
              <a:buClr>
                <a:schemeClr val="dk1"/>
              </a:buClr>
              <a:buSzPts val="1200"/>
              <a:buFont typeface="Calibri"/>
              <a:buNone/>
            </a:pPr>
            <a:r>
              <a:rPr b="1" lang="en" sz="1200"/>
              <a:t>Minimizes Stress:</a:t>
            </a:r>
            <a:endParaRPr sz="1200"/>
          </a:p>
          <a:p>
            <a:pPr indent="0" lvl="0" marL="0" rtl="0" algn="l">
              <a:spcBef>
                <a:spcPts val="0"/>
              </a:spcBef>
              <a:spcAft>
                <a:spcPts val="0"/>
              </a:spcAft>
              <a:buNone/>
            </a:pPr>
            <a:r>
              <a:rPr lang="en" sz="1200"/>
              <a:t>Clearly defined goals and priorities reduce uncertainty and help manage time effectively, lowering stress levels.</a:t>
            </a:r>
            <a:endParaRPr/>
          </a:p>
          <a:p>
            <a:pPr indent="0" lvl="0" marL="0" rtl="0" algn="l">
              <a:spcBef>
                <a:spcPts val="0"/>
              </a:spcBef>
              <a:spcAft>
                <a:spcPts val="0"/>
              </a:spcAft>
              <a:buClr>
                <a:schemeClr val="dk1"/>
              </a:buClr>
              <a:buSzPts val="1200"/>
              <a:buFont typeface="Calibri"/>
              <a:buNone/>
            </a:pPr>
            <a:r>
              <a:rPr b="1" lang="en" sz="1200"/>
              <a:t>Promotes Better Decision-Making:</a:t>
            </a:r>
            <a:endParaRPr sz="1200"/>
          </a:p>
          <a:p>
            <a:pPr indent="0" lvl="0" marL="0" rtl="0" algn="l">
              <a:spcBef>
                <a:spcPts val="0"/>
              </a:spcBef>
              <a:spcAft>
                <a:spcPts val="0"/>
              </a:spcAft>
              <a:buNone/>
            </a:pPr>
            <a:r>
              <a:rPr lang="en" sz="1200"/>
              <a:t>A structured approach to tasks and goals helps in making informed decisions and managing resources wisely.</a:t>
            </a:r>
            <a:endParaRPr sz="1200">
              <a:latin typeface="Lato"/>
              <a:ea typeface="Lato"/>
              <a:cs typeface="Lato"/>
              <a:sym typeface="Lato"/>
            </a:endParaRPr>
          </a:p>
          <a:p>
            <a:pPr indent="0" lvl="0" marL="0" rtl="0" algn="l">
              <a:spcBef>
                <a:spcPts val="0"/>
              </a:spcBef>
              <a:spcAft>
                <a:spcPts val="0"/>
              </a:spcAft>
              <a:buClr>
                <a:schemeClr val="dk1"/>
              </a:buClr>
              <a:buSzPts val="1200"/>
              <a:buFont typeface="Calibri"/>
              <a:buNone/>
            </a:pPr>
            <a:r>
              <a:t/>
            </a:r>
            <a:endParaRPr sz="1200">
              <a:latin typeface="Lato"/>
              <a:ea typeface="Lato"/>
              <a:cs typeface="Lato"/>
              <a:sym typeface="Lato"/>
            </a:endParaRPr>
          </a:p>
          <a:p>
            <a:pPr indent="0" lvl="0" marL="0" rtl="0" algn="l">
              <a:spcBef>
                <a:spcPts val="0"/>
              </a:spcBef>
              <a:spcAft>
                <a:spcPts val="0"/>
              </a:spcAft>
              <a:buNone/>
            </a:pPr>
            <a:r>
              <a:t/>
            </a:r>
            <a:endParaRPr/>
          </a:p>
        </p:txBody>
      </p:sp>
      <p:sp>
        <p:nvSpPr>
          <p:cNvPr id="242" name="Google Shape;242;g30559c99cd5_0_2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0559c99cd5_0_2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g30559c99cd5_0_2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
              <a:t>SMARTER goals</a:t>
            </a:r>
            <a:r>
              <a:rPr lang="en"/>
              <a:t> guide you in setting effective and realistic goals by ensuring they are Specific, Measurable, Achievable, Relevant, Time-bound, Ecologic, and Recorded. This method helps clarify your objectives and makes them easier to track and achieve.</a:t>
            </a:r>
            <a:endParaRPr/>
          </a:p>
          <a:p>
            <a:pPr indent="0" lvl="0" marL="0" rtl="0" algn="l">
              <a:spcBef>
                <a:spcPts val="0"/>
              </a:spcBef>
              <a:spcAft>
                <a:spcPts val="0"/>
              </a:spcAft>
              <a:buNone/>
            </a:pPr>
            <a:r>
              <a:rPr b="1" lang="en"/>
              <a:t>Breaking tasks into manageable steps</a:t>
            </a:r>
            <a:r>
              <a:rPr lang="en"/>
              <a:t> involves dividing larger, more complex tasks into smaller, actionable steps. This approach makes tasks more manageable, reduces overwhelm, and allows for steady progress toward completing your goals.</a:t>
            </a:r>
            <a:endParaRPr/>
          </a:p>
          <a:p>
            <a:pPr indent="0" lvl="0" marL="0" rtl="0" algn="l">
              <a:spcBef>
                <a:spcPts val="0"/>
              </a:spcBef>
              <a:spcAft>
                <a:spcPts val="0"/>
              </a:spcAft>
              <a:buNone/>
            </a:pPr>
            <a:r>
              <a:t/>
            </a:r>
            <a:endParaRPr/>
          </a:p>
        </p:txBody>
      </p:sp>
      <p:sp>
        <p:nvSpPr>
          <p:cNvPr id="250" name="Google Shape;250;g30559c99cd5_0_24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0559c99cd5_0_2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g30559c99cd5_0_2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
                <a:solidFill>
                  <a:schemeClr val="dk1"/>
                </a:solidFill>
              </a:rPr>
              <a:t>S</a:t>
            </a:r>
            <a:r>
              <a:rPr lang="en">
                <a:solidFill>
                  <a:schemeClr val="dk1"/>
                </a:solidFill>
              </a:rPr>
              <a:t> - </a:t>
            </a:r>
            <a:r>
              <a:rPr b="1" lang="en">
                <a:solidFill>
                  <a:schemeClr val="dk1"/>
                </a:solidFill>
              </a:rPr>
              <a:t>Specific</a:t>
            </a:r>
            <a:r>
              <a:rPr lang="en">
                <a:solidFill>
                  <a:schemeClr val="dk1"/>
                </a:solidFill>
              </a:rPr>
              <a:t>: Clear and well-defined.</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M</a:t>
            </a:r>
            <a:r>
              <a:rPr lang="en">
                <a:solidFill>
                  <a:schemeClr val="dk1"/>
                </a:solidFill>
              </a:rPr>
              <a:t> - </a:t>
            </a:r>
            <a:r>
              <a:rPr b="1" lang="en">
                <a:solidFill>
                  <a:schemeClr val="dk1"/>
                </a:solidFill>
              </a:rPr>
              <a:t>Measurable</a:t>
            </a:r>
            <a:r>
              <a:rPr lang="en">
                <a:solidFill>
                  <a:schemeClr val="dk1"/>
                </a:solidFill>
              </a:rPr>
              <a:t>: Trackable with metrics.</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a:t>
            </a:r>
            <a:r>
              <a:rPr lang="en">
                <a:solidFill>
                  <a:schemeClr val="dk1"/>
                </a:solidFill>
              </a:rPr>
              <a:t> - </a:t>
            </a:r>
            <a:r>
              <a:rPr b="1" lang="en">
                <a:solidFill>
                  <a:schemeClr val="dk1"/>
                </a:solidFill>
              </a:rPr>
              <a:t>Achievable</a:t>
            </a:r>
            <a:r>
              <a:rPr lang="en">
                <a:solidFill>
                  <a:schemeClr val="dk1"/>
                </a:solidFill>
              </a:rPr>
              <a:t>: Realistic and attainable.</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R</a:t>
            </a:r>
            <a:r>
              <a:rPr lang="en">
                <a:solidFill>
                  <a:schemeClr val="dk1"/>
                </a:solidFill>
              </a:rPr>
              <a:t> - </a:t>
            </a:r>
            <a:r>
              <a:rPr b="1" lang="en">
                <a:solidFill>
                  <a:schemeClr val="dk1"/>
                </a:solidFill>
              </a:rPr>
              <a:t>Relevant</a:t>
            </a:r>
            <a:r>
              <a:rPr lang="en">
                <a:solidFill>
                  <a:schemeClr val="dk1"/>
                </a:solidFill>
              </a:rPr>
              <a:t>: Aligned with broader goals.</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T</a:t>
            </a:r>
            <a:r>
              <a:rPr lang="en">
                <a:solidFill>
                  <a:schemeClr val="dk1"/>
                </a:solidFill>
              </a:rPr>
              <a:t> - </a:t>
            </a:r>
            <a:r>
              <a:rPr b="1" lang="en">
                <a:solidFill>
                  <a:schemeClr val="dk1"/>
                </a:solidFill>
              </a:rPr>
              <a:t>Time-bound</a:t>
            </a:r>
            <a:r>
              <a:rPr lang="en">
                <a:solidFill>
                  <a:schemeClr val="dk1"/>
                </a:solidFill>
              </a:rPr>
              <a:t>: Has a clear deadline.</a:t>
            </a:r>
            <a:endParaRPr>
              <a:solidFill>
                <a:schemeClr val="dk1"/>
              </a:solidFill>
            </a:endParaRPr>
          </a:p>
          <a:p>
            <a:pPr indent="0" lvl="0" marL="0" rtl="0" algn="l">
              <a:lnSpc>
                <a:spcPct val="100000"/>
              </a:lnSpc>
              <a:spcBef>
                <a:spcPts val="0"/>
              </a:spcBef>
              <a:spcAft>
                <a:spcPts val="0"/>
              </a:spcAft>
              <a:buClr>
                <a:schemeClr val="dk1"/>
              </a:buClr>
              <a:buSzPts val="1400"/>
              <a:buFont typeface="Calibri"/>
              <a:buNone/>
            </a:pPr>
            <a:r>
              <a:t/>
            </a:r>
            <a:endParaRPr sz="1050"/>
          </a:p>
          <a:p>
            <a:pPr indent="0" lvl="0" marL="0" rtl="0" algn="l">
              <a:spcBef>
                <a:spcPts val="0"/>
              </a:spcBef>
              <a:spcAft>
                <a:spcPts val="0"/>
              </a:spcAft>
              <a:buClr>
                <a:schemeClr val="dk1"/>
              </a:buClr>
              <a:buSzPts val="1100"/>
              <a:buFont typeface="Arial"/>
              <a:buNone/>
            </a:pPr>
            <a:r>
              <a:rPr b="1" lang="en">
                <a:solidFill>
                  <a:schemeClr val="dk1"/>
                </a:solidFill>
              </a:rPr>
              <a:t>E</a:t>
            </a:r>
            <a:r>
              <a:rPr lang="en">
                <a:solidFill>
                  <a:schemeClr val="dk1"/>
                </a:solidFill>
              </a:rPr>
              <a:t> - </a:t>
            </a:r>
            <a:r>
              <a:rPr b="1" lang="en">
                <a:solidFill>
                  <a:schemeClr val="dk1"/>
                </a:solidFill>
              </a:rPr>
              <a:t>Ecologic</a:t>
            </a:r>
            <a:r>
              <a:rPr lang="en">
                <a:solidFill>
                  <a:schemeClr val="dk1"/>
                </a:solidFill>
              </a:rPr>
              <a:t>: Supports sustainability and well-being, not harmful for </a:t>
            </a:r>
            <a:r>
              <a:rPr lang="en">
                <a:solidFill>
                  <a:schemeClr val="dk1"/>
                </a:solidFill>
              </a:rPr>
              <a:t>others</a:t>
            </a:r>
            <a:r>
              <a:rPr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R</a:t>
            </a:r>
            <a:r>
              <a:rPr lang="en">
                <a:solidFill>
                  <a:schemeClr val="dk1"/>
                </a:solidFill>
              </a:rPr>
              <a:t> - </a:t>
            </a:r>
            <a:r>
              <a:rPr b="1" lang="en">
                <a:solidFill>
                  <a:schemeClr val="dk1"/>
                </a:solidFill>
              </a:rPr>
              <a:t>Recorded</a:t>
            </a:r>
            <a:r>
              <a:rPr lang="en">
                <a:solidFill>
                  <a:schemeClr val="dk1"/>
                </a:solidFill>
              </a:rPr>
              <a:t>: Documented, written on the paper/spmewhere.</a:t>
            </a:r>
            <a:endParaRPr>
              <a:solidFill>
                <a:schemeClr val="dk1"/>
              </a:solidFill>
            </a:endParaRPr>
          </a:p>
          <a:p>
            <a:pPr indent="0" lvl="0" marL="0" rtl="0" algn="l">
              <a:lnSpc>
                <a:spcPct val="100000"/>
              </a:lnSpc>
              <a:spcBef>
                <a:spcPts val="0"/>
              </a:spcBef>
              <a:spcAft>
                <a:spcPts val="0"/>
              </a:spcAft>
              <a:buClr>
                <a:schemeClr val="dk1"/>
              </a:buClr>
              <a:buSzPts val="1400"/>
              <a:buFont typeface="Calibri"/>
              <a:buNone/>
            </a:pPr>
            <a:r>
              <a:t/>
            </a:r>
            <a:endParaRPr sz="1050"/>
          </a:p>
        </p:txBody>
      </p:sp>
      <p:sp>
        <p:nvSpPr>
          <p:cNvPr id="258" name="Google Shape;258;g30559c99cd5_0_26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0559c99cd5_0_2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g30559c99cd5_0_2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sz="1050"/>
          </a:p>
        </p:txBody>
      </p:sp>
      <p:sp>
        <p:nvSpPr>
          <p:cNvPr id="266" name="Google Shape;266;g30559c99cd5_0_27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0559c99cd5_0_2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g30559c99cd5_0_27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sz="1050"/>
          </a:p>
        </p:txBody>
      </p:sp>
      <p:sp>
        <p:nvSpPr>
          <p:cNvPr id="274" name="Google Shape;274;g30559c99cd5_0_27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0559c99cd5_0_2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g30559c99cd5_0_28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81" name="Google Shape;281;g30559c99cd5_0_28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0559c99cd5_0_2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g30559c99cd5_0_29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
              <a:t>I don’t know what to measure and when I can expect my results</a:t>
            </a:r>
            <a:endParaRPr/>
          </a:p>
        </p:txBody>
      </p:sp>
      <p:sp>
        <p:nvSpPr>
          <p:cNvPr id="289" name="Google Shape;289;g30559c99cd5_0_29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0559c99cd5_0_2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g30559c99cd5_0_29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97" name="Google Shape;297;g30559c99cd5_0_29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0559c99cd5_0_3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g30559c99cd5_0_30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305" name="Google Shape;305;g30559c99cd5_0_30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0559c99cd5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 name="Google Shape;85;g30559c99cd5_0_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 sz="1200" u="none" strike="noStrike">
                <a:solidFill>
                  <a:schemeClr val="dk1"/>
                </a:solidFill>
                <a:latin typeface="Calibri"/>
                <a:ea typeface="Calibri"/>
                <a:cs typeface="Calibri"/>
                <a:sym typeface="Calibri"/>
              </a:rPr>
              <a:t>Duration: 10 minutes</a:t>
            </a:r>
            <a:endParaRPr b="0"/>
          </a:p>
          <a:p>
            <a:pPr indent="0" lvl="0" marL="0" rtl="0" algn="l">
              <a:spcBef>
                <a:spcPts val="0"/>
              </a:spcBef>
              <a:spcAft>
                <a:spcPts val="0"/>
              </a:spcAft>
              <a:buNone/>
            </a:pPr>
            <a:r>
              <a:rPr b="0" i="0" lang="en" sz="1200" u="none" strike="noStrike">
                <a:solidFill>
                  <a:schemeClr val="dk1"/>
                </a:solidFill>
                <a:latin typeface="Calibri"/>
                <a:ea typeface="Calibri"/>
                <a:cs typeface="Calibri"/>
                <a:sym typeface="Calibri"/>
              </a:rPr>
              <a:t>Activity description:</a:t>
            </a:r>
            <a:endParaRPr b="0"/>
          </a:p>
          <a:p>
            <a:pPr indent="0" lvl="0" marL="0" rtl="0" algn="l">
              <a:spcBef>
                <a:spcPts val="0"/>
              </a:spcBef>
              <a:spcAft>
                <a:spcPts val="0"/>
              </a:spcAft>
              <a:buNone/>
            </a:pPr>
            <a:r>
              <a:rPr b="0" i="0" lang="en" sz="1200" u="none" strike="noStrike">
                <a:solidFill>
                  <a:schemeClr val="dk1"/>
                </a:solidFill>
                <a:latin typeface="Calibri"/>
                <a:ea typeface="Calibri"/>
                <a:cs typeface="Calibri"/>
                <a:sym typeface="Calibri"/>
              </a:rPr>
              <a:t>Objective: To warm up the participants and create a comfortable environment for sharing personal experiences related to stress.</a:t>
            </a:r>
            <a:endParaRPr b="0"/>
          </a:p>
          <a:p>
            <a:pPr indent="0" lvl="0" marL="0" rtl="0" algn="l">
              <a:spcBef>
                <a:spcPts val="0"/>
              </a:spcBef>
              <a:spcAft>
                <a:spcPts val="0"/>
              </a:spcAft>
              <a:buNone/>
            </a:pPr>
            <a:r>
              <a:rPr b="0" i="0" lang="en" sz="1200" u="none" strike="noStrike">
                <a:solidFill>
                  <a:schemeClr val="dk1"/>
                </a:solidFill>
                <a:latin typeface="Calibri"/>
                <a:ea typeface="Calibri"/>
                <a:cs typeface="Calibri"/>
                <a:sym typeface="Calibri"/>
              </a:rPr>
              <a:t>Instructions:</a:t>
            </a:r>
            <a:endParaRPr b="0"/>
          </a:p>
          <a:p>
            <a:pPr indent="0" lvl="0" marL="0" rtl="0" algn="l">
              <a:spcBef>
                <a:spcPts val="0"/>
              </a:spcBef>
              <a:spcAft>
                <a:spcPts val="0"/>
              </a:spcAft>
              <a:buNone/>
            </a:pPr>
            <a:r>
              <a:rPr lang="en" sz="1200">
                <a:solidFill>
                  <a:schemeClr val="dk1"/>
                </a:solidFill>
                <a:latin typeface="Calibri"/>
                <a:ea typeface="Calibri"/>
                <a:cs typeface="Calibri"/>
                <a:sym typeface="Calibri"/>
              </a:rPr>
              <a:t>Create a Padlet Canvas/Sandbox, share the link</a:t>
            </a:r>
            <a:r>
              <a:rPr b="0" i="0" lang="en" sz="1200" u="none" strike="noStrike">
                <a:solidFill>
                  <a:schemeClr val="dk1"/>
                </a:solidFill>
                <a:latin typeface="Calibri"/>
                <a:ea typeface="Calibri"/>
                <a:cs typeface="Calibri"/>
                <a:sym typeface="Calibri"/>
              </a:rPr>
              <a:t>. Ask the participants to choose one </a:t>
            </a:r>
            <a:r>
              <a:rPr lang="en" sz="1200">
                <a:solidFill>
                  <a:schemeClr val="dk1"/>
                </a:solidFill>
                <a:latin typeface="Calibri"/>
                <a:ea typeface="Calibri"/>
                <a:cs typeface="Calibri"/>
                <a:sym typeface="Calibri"/>
              </a:rPr>
              <a:t>picture/GIF </a:t>
            </a:r>
            <a:r>
              <a:rPr b="0" i="0" lang="en" sz="1200" u="none" strike="noStrike">
                <a:solidFill>
                  <a:schemeClr val="dk1"/>
                </a:solidFill>
                <a:latin typeface="Calibri"/>
                <a:ea typeface="Calibri"/>
                <a:cs typeface="Calibri"/>
                <a:sym typeface="Calibri"/>
              </a:rPr>
              <a:t>which represents Stress and another one which will describe their recent/important stressful situation and present it to the group describing it a bit and connecting to the picture. </a:t>
            </a:r>
            <a:endParaRPr b="0"/>
          </a:p>
          <a:p>
            <a:pPr indent="0" lvl="0" marL="0" rtl="0" algn="l">
              <a:spcBef>
                <a:spcPts val="0"/>
              </a:spcBef>
              <a:spcAft>
                <a:spcPts val="0"/>
              </a:spcAft>
              <a:buNone/>
            </a:pPr>
            <a:r>
              <a:rPr b="0" i="0" lang="en" sz="1200" u="none" strike="noStrike">
                <a:solidFill>
                  <a:schemeClr val="dk1"/>
                </a:solidFill>
                <a:latin typeface="Calibri"/>
                <a:ea typeface="Calibri"/>
                <a:cs typeface="Calibri"/>
                <a:sym typeface="Calibri"/>
              </a:rPr>
              <a:t>Outcome: Helps participants to recognize that stress is a common experience and builds rapport among the group.</a:t>
            </a:r>
            <a:endParaRPr b="0"/>
          </a:p>
          <a:p>
            <a:pPr indent="0" lvl="0" marL="0" rtl="0" algn="l">
              <a:spcBef>
                <a:spcPts val="0"/>
              </a:spcBef>
              <a:spcAft>
                <a:spcPts val="0"/>
              </a:spcAft>
              <a:buNone/>
            </a:pPr>
            <a:r>
              <a:rPr b="0" i="0" lang="en" sz="1200" u="none" strike="noStrike">
                <a:solidFill>
                  <a:schemeClr val="dk1"/>
                </a:solidFill>
                <a:latin typeface="Calibri"/>
                <a:ea typeface="Calibri"/>
                <a:cs typeface="Calibri"/>
                <a:sym typeface="Calibri"/>
              </a:rPr>
              <a:t>Trainer Notes:</a:t>
            </a:r>
            <a:endParaRPr b="0"/>
          </a:p>
          <a:p>
            <a:pPr indent="0" lvl="0" marL="0" rtl="0" algn="l">
              <a:spcBef>
                <a:spcPts val="0"/>
              </a:spcBef>
              <a:spcAft>
                <a:spcPts val="0"/>
              </a:spcAft>
              <a:buNone/>
            </a:pPr>
            <a:r>
              <a:rPr b="0" i="0" lang="en" sz="1200" u="none" strike="noStrike">
                <a:solidFill>
                  <a:schemeClr val="dk1"/>
                </a:solidFill>
                <a:latin typeface="Calibri"/>
                <a:ea typeface="Calibri"/>
                <a:cs typeface="Calibri"/>
                <a:sym typeface="Calibri"/>
              </a:rPr>
              <a:t>Emphasize that sharing of the stressful situations is voluntary and participants can pass if they are uncomfortable.</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PADLET </a:t>
            </a:r>
            <a:r>
              <a:rPr lang="en" sz="1200" u="sng">
                <a:solidFill>
                  <a:schemeClr val="hlink"/>
                </a:solidFill>
                <a:latin typeface="Calibri"/>
                <a:ea typeface="Calibri"/>
                <a:cs typeface="Calibri"/>
                <a:sym typeface="Calibri"/>
                <a:hlinkClick r:id="rId2"/>
              </a:rPr>
              <a:t>https://padlet.com/tymka2project/what-stress-is-for-you-qg9sxnfgdcfhbrxt</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spcBef>
                <a:spcPts val="0"/>
              </a:spcBef>
              <a:spcAft>
                <a:spcPts val="0"/>
              </a:spcAft>
              <a:buNone/>
            </a:pPr>
            <a:br>
              <a:rPr lang="en"/>
            </a:br>
            <a:endParaRPr/>
          </a:p>
        </p:txBody>
      </p:sp>
      <p:sp>
        <p:nvSpPr>
          <p:cNvPr id="86" name="Google Shape;86;g30559c99cd5_0_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0559c99cd5_0_4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g30559c99cd5_0_4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1ddce88cee_2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g31ddce88cee_2_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
              <a:t>Proactive strategies give teachers the tools and confidence to handle difficult situations effectively. By identifying and addressing stressors </a:t>
            </a:r>
            <a:r>
              <a:rPr b="1" lang="en"/>
              <a:t>early</a:t>
            </a:r>
            <a:r>
              <a:rPr lang="en"/>
              <a:t>, teachers can </a:t>
            </a:r>
            <a:r>
              <a:rPr b="1" lang="en"/>
              <a:t>prevent </a:t>
            </a:r>
            <a:r>
              <a:rPr lang="en"/>
              <a:t>small issues from becoming overwhelming.</a:t>
            </a:r>
            <a:endParaRPr/>
          </a:p>
        </p:txBody>
      </p:sp>
      <p:sp>
        <p:nvSpPr>
          <p:cNvPr id="321" name="Google Shape;321;g31ddce88cee_2_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1ddce88cee_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g31ddce88cee_2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1200"/>
              </a:spcBef>
              <a:spcAft>
                <a:spcPts val="0"/>
              </a:spcAft>
              <a:buClr>
                <a:schemeClr val="dk1"/>
              </a:buClr>
              <a:buSzPts val="1100"/>
              <a:buAutoNum type="arabicPeriod"/>
            </a:pPr>
            <a:r>
              <a:rPr b="1" lang="en">
                <a:solidFill>
                  <a:schemeClr val="dk1"/>
                </a:solidFill>
              </a:rPr>
              <a:t>Anticipating challenges saves time and energy</a:t>
            </a:r>
            <a:r>
              <a:rPr lang="en">
                <a:solidFill>
                  <a:schemeClr val="dk1"/>
                </a:solidFill>
              </a:rPr>
              <a:t> – By identifying potential obstacles in advance, educators can develop effective strategies to prevent disruptions, ensuring a smoother and more efficient learning process. This proactive approach reduces stress and minimizes the need for last-minute problem-solving.</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Promotes a positive learning environment</a:t>
            </a:r>
            <a:r>
              <a:rPr lang="en">
                <a:solidFill>
                  <a:schemeClr val="dk1"/>
                </a:solidFill>
              </a:rPr>
              <a:t> – A well-structured and prepared classroom fosters a sense of stability and confidence among students, allowing them to focus on learning. When teachers anticipate challenges, they create an atmosphere of support, engagement, and motivation.</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Encourages open communication with colleagues, students, and parents</a:t>
            </a:r>
            <a:r>
              <a:rPr lang="en">
                <a:solidFill>
                  <a:schemeClr val="dk1"/>
                </a:solidFill>
              </a:rPr>
              <a:t> – Addressing challenges early promotes transparency and collaboration, helping to build strong relationships within the school community. Open dialogue ensures that everyone is aligned in supporting student success and well-being.</a:t>
            </a:r>
            <a:br>
              <a:rPr lang="en">
                <a:solidFill>
                  <a:schemeClr val="dk1"/>
                </a:solidFill>
              </a:rPr>
            </a:br>
            <a:r>
              <a:rPr b="1" lang="en">
                <a:solidFill>
                  <a:schemeClr val="dk1"/>
                </a:solidFill>
              </a:rPr>
              <a:t>Leads to better student outcomes</a:t>
            </a:r>
            <a:r>
              <a:rPr lang="en">
                <a:solidFill>
                  <a:schemeClr val="dk1"/>
                </a:solidFill>
              </a:rPr>
              <a:t> – When educators are proactive in managing potential issues, they can tailor their teaching to meet students' needs more effectively. This results in higher engagement, improved academic performance, and a more supportive learning experience.</a:t>
            </a:r>
            <a:br>
              <a:rPr lang="en">
                <a:solidFill>
                  <a:schemeClr val="dk1"/>
                </a:solidFill>
              </a:rPr>
            </a:br>
            <a:endParaRPr/>
          </a:p>
        </p:txBody>
      </p:sp>
      <p:sp>
        <p:nvSpPr>
          <p:cNvPr id="330" name="Google Shape;330;g31ddce88cee_2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31ddce88cee_2_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g31ddce88cee_2_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Example of a proactive strategy: Imagine a teacher has a backup plan for lessons in case technology fails. Instead of scrambling to fix a broken projector during class, they can smoothly transition to the backup plan without losing valuable teaching time.</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Present a real-life or hypothetical stress-inducing scenario where the participants must choose between reactive and proactive approaches.</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Scenario Examples: </a:t>
            </a:r>
            <a:endParaRPr>
              <a:solidFill>
                <a:schemeClr val="dk1"/>
              </a:solidFill>
            </a:endParaRPr>
          </a:p>
          <a:p>
            <a:pPr indent="-298450" lvl="0" marL="457200" rtl="0" algn="just">
              <a:lnSpc>
                <a:spcPct val="115000"/>
              </a:lnSpc>
              <a:spcBef>
                <a:spcPts val="0"/>
              </a:spcBef>
              <a:spcAft>
                <a:spcPts val="0"/>
              </a:spcAft>
              <a:buClr>
                <a:schemeClr val="dk1"/>
              </a:buClr>
              <a:buSzPts val="1100"/>
              <a:buChar char="●"/>
            </a:pPr>
            <a:r>
              <a:rPr lang="en">
                <a:solidFill>
                  <a:schemeClr val="dk1"/>
                </a:solidFill>
              </a:rPr>
              <a:t>A project deadline is missed due to poor communication.</a:t>
            </a:r>
            <a:endParaRPr>
              <a:solidFill>
                <a:schemeClr val="dk1"/>
              </a:solidFill>
            </a:endParaRPr>
          </a:p>
          <a:p>
            <a:pPr indent="-298450" lvl="0" marL="457200" rtl="0" algn="just">
              <a:lnSpc>
                <a:spcPct val="115000"/>
              </a:lnSpc>
              <a:spcBef>
                <a:spcPts val="0"/>
              </a:spcBef>
              <a:spcAft>
                <a:spcPts val="0"/>
              </a:spcAft>
              <a:buClr>
                <a:schemeClr val="dk1"/>
              </a:buClr>
              <a:buSzPts val="1100"/>
              <a:buChar char="●"/>
            </a:pPr>
            <a:r>
              <a:rPr lang="en">
                <a:solidFill>
                  <a:schemeClr val="dk1"/>
                </a:solidFill>
              </a:rPr>
              <a:t>A family member falls ill just days before a planned family vacation.</a:t>
            </a:r>
            <a:endParaRPr>
              <a:solidFill>
                <a:schemeClr val="dk1"/>
              </a:solidFill>
            </a:endParaRPr>
          </a:p>
          <a:p>
            <a:pPr indent="-298450" lvl="0" marL="457200" rtl="0" algn="just">
              <a:lnSpc>
                <a:spcPct val="115000"/>
              </a:lnSpc>
              <a:spcBef>
                <a:spcPts val="0"/>
              </a:spcBef>
              <a:spcAft>
                <a:spcPts val="0"/>
              </a:spcAft>
              <a:buClr>
                <a:schemeClr val="dk1"/>
              </a:buClr>
              <a:buSzPts val="1100"/>
              <a:buChar char="●"/>
            </a:pPr>
            <a:r>
              <a:rPr lang="en">
                <a:solidFill>
                  <a:schemeClr val="dk1"/>
                </a:solidFill>
              </a:rPr>
              <a:t>You’re informed that </a:t>
            </a:r>
            <a:r>
              <a:rPr lang="en">
                <a:solidFill>
                  <a:schemeClr val="dk1"/>
                </a:solidFill>
              </a:rPr>
              <a:t>your </a:t>
            </a:r>
            <a:r>
              <a:rPr lang="en">
                <a:solidFill>
                  <a:schemeClr val="dk1"/>
                </a:solidFill>
              </a:rPr>
              <a:t>child has been struggling in school but the final exams are next week.</a:t>
            </a:r>
            <a:endParaRPr>
              <a:solidFill>
                <a:schemeClr val="dk1"/>
              </a:solidFill>
            </a:endParaRPr>
          </a:p>
          <a:p>
            <a:pPr indent="-298450" lvl="0" marL="457200" rtl="0" algn="just">
              <a:lnSpc>
                <a:spcPct val="115000"/>
              </a:lnSpc>
              <a:spcBef>
                <a:spcPts val="0"/>
              </a:spcBef>
              <a:spcAft>
                <a:spcPts val="0"/>
              </a:spcAft>
              <a:buClr>
                <a:schemeClr val="dk1"/>
              </a:buClr>
              <a:buSzPts val="1100"/>
              <a:buChar char="●"/>
            </a:pPr>
            <a:r>
              <a:rPr lang="en">
                <a:solidFill>
                  <a:schemeClr val="dk1"/>
                </a:solidFill>
              </a:rPr>
              <a:t>You (teacher) discover that your lesson plan for the day was mistakenly deleted just before class starts.</a:t>
            </a:r>
            <a:endParaRPr>
              <a:solidFill>
                <a:schemeClr val="dk1"/>
              </a:solidFill>
            </a:endParaRPr>
          </a:p>
          <a:p>
            <a:pPr indent="-298450" lvl="0" marL="457200" rtl="0" algn="just">
              <a:lnSpc>
                <a:spcPct val="115000"/>
              </a:lnSpc>
              <a:spcBef>
                <a:spcPts val="0"/>
              </a:spcBef>
              <a:spcAft>
                <a:spcPts val="0"/>
              </a:spcAft>
              <a:buClr>
                <a:schemeClr val="dk1"/>
              </a:buClr>
              <a:buSzPts val="1100"/>
              <a:buChar char="●"/>
            </a:pPr>
            <a:r>
              <a:rPr lang="en">
                <a:solidFill>
                  <a:schemeClr val="dk1"/>
                </a:solidFill>
              </a:rPr>
              <a:t>The principal unexpectedly announces that you’ll be observed during today’s lesson.</a:t>
            </a:r>
            <a:endParaRPr>
              <a:solidFill>
                <a:schemeClr val="dk1"/>
              </a:solidFill>
            </a:endParaRPr>
          </a:p>
          <a:p>
            <a:pPr indent="-298450" lvl="0" marL="457200" rtl="0" algn="just">
              <a:lnSpc>
                <a:spcPct val="115000"/>
              </a:lnSpc>
              <a:spcBef>
                <a:spcPts val="0"/>
              </a:spcBef>
              <a:spcAft>
                <a:spcPts val="0"/>
              </a:spcAft>
              <a:buClr>
                <a:schemeClr val="dk1"/>
              </a:buClr>
              <a:buSzPts val="1100"/>
              <a:buChar char="●"/>
            </a:pPr>
            <a:r>
              <a:rPr lang="en">
                <a:solidFill>
                  <a:schemeClr val="dk1"/>
                </a:solidFill>
              </a:rPr>
              <a:t>You’re preparing dinner when you realize you forgot to buy a key ingredient, and guests are arriving soon.</a:t>
            </a:r>
            <a:endParaRPr>
              <a:solidFill>
                <a:schemeClr val="dk1"/>
              </a:solidFill>
            </a:endParaRPr>
          </a:p>
          <a:p>
            <a:pPr indent="-298450" lvl="0" marL="457200" rtl="0" algn="just">
              <a:lnSpc>
                <a:spcPct val="115000"/>
              </a:lnSpc>
              <a:spcBef>
                <a:spcPts val="0"/>
              </a:spcBef>
              <a:spcAft>
                <a:spcPts val="0"/>
              </a:spcAft>
              <a:buClr>
                <a:schemeClr val="dk1"/>
              </a:buClr>
              <a:buSzPts val="1100"/>
              <a:buChar char="●"/>
            </a:pPr>
            <a:r>
              <a:rPr lang="en">
                <a:solidFill>
                  <a:schemeClr val="dk1"/>
                </a:solidFill>
              </a:rPr>
              <a:t>A family argument breaks out during what was supposed to be a relaxing holiday meal.</a:t>
            </a:r>
            <a:endParaRPr>
              <a:solidFill>
                <a:schemeClr val="dk1"/>
              </a:solidFill>
            </a:endParaRPr>
          </a:p>
          <a:p>
            <a:pPr indent="-298450" lvl="0" marL="457200" rtl="0" algn="just">
              <a:lnSpc>
                <a:spcPct val="115000"/>
              </a:lnSpc>
              <a:spcBef>
                <a:spcPts val="0"/>
              </a:spcBef>
              <a:spcAft>
                <a:spcPts val="0"/>
              </a:spcAft>
              <a:buClr>
                <a:schemeClr val="dk1"/>
              </a:buClr>
              <a:buSzPts val="1100"/>
              <a:buChar char="●"/>
            </a:pPr>
            <a:r>
              <a:rPr lang="en">
                <a:solidFill>
                  <a:schemeClr val="dk1"/>
                </a:solidFill>
              </a:rPr>
              <a:t>Your phone battery dies while you’re using GPS in an unfamiliar area.</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Activity: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Split participants into small groups. Each group analyzes the scenarios, discussing both reactive and proactive approaches to handling the situation.</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Groups present their approaches and discuss the potential outcomes of each.</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Trainer Notes:</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Guide participants to think critically about the advantages and disadvantages of each approach.</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Encourage groups to consider long-term impacts of proactive strategies versus short-term fixes.</a:t>
            </a:r>
            <a:endParaRPr/>
          </a:p>
        </p:txBody>
      </p:sp>
      <p:sp>
        <p:nvSpPr>
          <p:cNvPr id="338" name="Google Shape;338;g31ddce88cee_2_4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341323f2e31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6" name="Google Shape;346;g341323f2e31_0_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Example of a proactive strategy: Imagine a teacher has a backup plan for lessons in case technology fails. Instead of scrambling to fix a broken projector during class, they can smoothly transition to the backup plan without losing valuable teaching time.</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Present a real-life or hypothetical stress-inducing scenario where the participants must choose between reactive and proactive approaches.</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Scenario Examples: </a:t>
            </a:r>
            <a:endParaRPr>
              <a:solidFill>
                <a:schemeClr val="dk1"/>
              </a:solidFill>
            </a:endParaRPr>
          </a:p>
          <a:p>
            <a:pPr indent="-298450" lvl="0" marL="457200" rtl="0" algn="just">
              <a:lnSpc>
                <a:spcPct val="115000"/>
              </a:lnSpc>
              <a:spcBef>
                <a:spcPts val="0"/>
              </a:spcBef>
              <a:spcAft>
                <a:spcPts val="0"/>
              </a:spcAft>
              <a:buClr>
                <a:schemeClr val="dk1"/>
              </a:buClr>
              <a:buSzPts val="1100"/>
              <a:buChar char="●"/>
            </a:pPr>
            <a:r>
              <a:rPr lang="en">
                <a:solidFill>
                  <a:schemeClr val="dk1"/>
                </a:solidFill>
              </a:rPr>
              <a:t>A project deadline is missed due to poor communication.</a:t>
            </a:r>
            <a:endParaRPr>
              <a:solidFill>
                <a:schemeClr val="dk1"/>
              </a:solidFill>
            </a:endParaRPr>
          </a:p>
          <a:p>
            <a:pPr indent="-298450" lvl="0" marL="457200" rtl="0" algn="just">
              <a:lnSpc>
                <a:spcPct val="115000"/>
              </a:lnSpc>
              <a:spcBef>
                <a:spcPts val="0"/>
              </a:spcBef>
              <a:spcAft>
                <a:spcPts val="0"/>
              </a:spcAft>
              <a:buClr>
                <a:schemeClr val="dk1"/>
              </a:buClr>
              <a:buSzPts val="1100"/>
              <a:buChar char="●"/>
            </a:pPr>
            <a:r>
              <a:rPr lang="en">
                <a:solidFill>
                  <a:schemeClr val="dk1"/>
                </a:solidFill>
              </a:rPr>
              <a:t>A family member falls ill just days before a planned family vacation.</a:t>
            </a:r>
            <a:endParaRPr>
              <a:solidFill>
                <a:schemeClr val="dk1"/>
              </a:solidFill>
            </a:endParaRPr>
          </a:p>
          <a:p>
            <a:pPr indent="-298450" lvl="0" marL="457200" rtl="0" algn="just">
              <a:lnSpc>
                <a:spcPct val="115000"/>
              </a:lnSpc>
              <a:spcBef>
                <a:spcPts val="0"/>
              </a:spcBef>
              <a:spcAft>
                <a:spcPts val="0"/>
              </a:spcAft>
              <a:buClr>
                <a:schemeClr val="dk1"/>
              </a:buClr>
              <a:buSzPts val="1100"/>
              <a:buChar char="●"/>
            </a:pPr>
            <a:r>
              <a:rPr lang="en">
                <a:solidFill>
                  <a:schemeClr val="dk1"/>
                </a:solidFill>
              </a:rPr>
              <a:t>You’re informed that your child has been struggling in school but the final exams are next week.</a:t>
            </a:r>
            <a:endParaRPr>
              <a:solidFill>
                <a:schemeClr val="dk1"/>
              </a:solidFill>
            </a:endParaRPr>
          </a:p>
          <a:p>
            <a:pPr indent="-298450" lvl="0" marL="457200" rtl="0" algn="just">
              <a:lnSpc>
                <a:spcPct val="115000"/>
              </a:lnSpc>
              <a:spcBef>
                <a:spcPts val="0"/>
              </a:spcBef>
              <a:spcAft>
                <a:spcPts val="0"/>
              </a:spcAft>
              <a:buClr>
                <a:schemeClr val="dk1"/>
              </a:buClr>
              <a:buSzPts val="1100"/>
              <a:buChar char="●"/>
            </a:pPr>
            <a:r>
              <a:rPr lang="en">
                <a:solidFill>
                  <a:schemeClr val="dk1"/>
                </a:solidFill>
              </a:rPr>
              <a:t>You (teacher) discover that your lesson plan for the day was mistakenly deleted just before class starts.</a:t>
            </a:r>
            <a:endParaRPr>
              <a:solidFill>
                <a:schemeClr val="dk1"/>
              </a:solidFill>
            </a:endParaRPr>
          </a:p>
          <a:p>
            <a:pPr indent="-298450" lvl="0" marL="457200" rtl="0" algn="just">
              <a:lnSpc>
                <a:spcPct val="115000"/>
              </a:lnSpc>
              <a:spcBef>
                <a:spcPts val="0"/>
              </a:spcBef>
              <a:spcAft>
                <a:spcPts val="0"/>
              </a:spcAft>
              <a:buClr>
                <a:schemeClr val="dk1"/>
              </a:buClr>
              <a:buSzPts val="1100"/>
              <a:buChar char="●"/>
            </a:pPr>
            <a:r>
              <a:rPr lang="en">
                <a:solidFill>
                  <a:schemeClr val="dk1"/>
                </a:solidFill>
              </a:rPr>
              <a:t>The principal unexpectedly announces that you’ll be observed during today’s lesson.</a:t>
            </a:r>
            <a:endParaRPr>
              <a:solidFill>
                <a:schemeClr val="dk1"/>
              </a:solidFill>
            </a:endParaRPr>
          </a:p>
          <a:p>
            <a:pPr indent="-298450" lvl="0" marL="457200" rtl="0" algn="just">
              <a:lnSpc>
                <a:spcPct val="115000"/>
              </a:lnSpc>
              <a:spcBef>
                <a:spcPts val="0"/>
              </a:spcBef>
              <a:spcAft>
                <a:spcPts val="0"/>
              </a:spcAft>
              <a:buClr>
                <a:schemeClr val="dk1"/>
              </a:buClr>
              <a:buSzPts val="1100"/>
              <a:buChar char="●"/>
            </a:pPr>
            <a:r>
              <a:rPr lang="en">
                <a:solidFill>
                  <a:schemeClr val="dk1"/>
                </a:solidFill>
              </a:rPr>
              <a:t>You’re preparing dinner when you realize you forgot to buy a key ingredient, and guests are arriving soon.</a:t>
            </a:r>
            <a:endParaRPr>
              <a:solidFill>
                <a:schemeClr val="dk1"/>
              </a:solidFill>
            </a:endParaRPr>
          </a:p>
          <a:p>
            <a:pPr indent="-298450" lvl="0" marL="457200" rtl="0" algn="just">
              <a:lnSpc>
                <a:spcPct val="115000"/>
              </a:lnSpc>
              <a:spcBef>
                <a:spcPts val="0"/>
              </a:spcBef>
              <a:spcAft>
                <a:spcPts val="0"/>
              </a:spcAft>
              <a:buClr>
                <a:schemeClr val="dk1"/>
              </a:buClr>
              <a:buSzPts val="1100"/>
              <a:buChar char="●"/>
            </a:pPr>
            <a:r>
              <a:rPr lang="en">
                <a:solidFill>
                  <a:schemeClr val="dk1"/>
                </a:solidFill>
              </a:rPr>
              <a:t>A family argument breaks out during what was supposed to be a relaxing holiday meal.</a:t>
            </a:r>
            <a:endParaRPr>
              <a:solidFill>
                <a:schemeClr val="dk1"/>
              </a:solidFill>
            </a:endParaRPr>
          </a:p>
          <a:p>
            <a:pPr indent="-298450" lvl="0" marL="457200" rtl="0" algn="just">
              <a:lnSpc>
                <a:spcPct val="115000"/>
              </a:lnSpc>
              <a:spcBef>
                <a:spcPts val="0"/>
              </a:spcBef>
              <a:spcAft>
                <a:spcPts val="0"/>
              </a:spcAft>
              <a:buClr>
                <a:schemeClr val="dk1"/>
              </a:buClr>
              <a:buSzPts val="1100"/>
              <a:buChar char="●"/>
            </a:pPr>
            <a:r>
              <a:rPr lang="en">
                <a:solidFill>
                  <a:schemeClr val="dk1"/>
                </a:solidFill>
              </a:rPr>
              <a:t>Your phone battery dies while you’re using GPS in an unfamiliar area.</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Activity: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Split participants into small groups. Each group analyzes the scenarios, discussing both reactive and proactive approaches to handling the situation.</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Groups present their approaches and discuss the potential outcomes of each.</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Trainer Notes:</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Guide participants to think critically about the advantages and disadvantages of each approach.</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Encourage groups to consider long-term impacts of proactive strategies versus short-term fixes.</a:t>
            </a:r>
            <a:endParaRPr/>
          </a:p>
        </p:txBody>
      </p:sp>
      <p:sp>
        <p:nvSpPr>
          <p:cNvPr id="347" name="Google Shape;347;g341323f2e31_0_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31ddce88cee_2_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5" name="Google Shape;355;g31ddce88cee_2_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Example of a proactive strategy: Imagine a teacher has a backup plan for lessons in case technology fails. Instead of scrambling to fix a broken projector during class, they can smoothly transition to the backup plan without losing valuable teaching time.</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p>
        </p:txBody>
      </p:sp>
      <p:sp>
        <p:nvSpPr>
          <p:cNvPr id="356" name="Google Shape;356;g31ddce88cee_2_6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1ddce88cee_2_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g31ddce88cee_2_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364" name="Google Shape;364;g31ddce88cee_2_5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31ddce88cee_2_1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g31ddce88cee_2_1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a:t>
            </a:r>
            <a:r>
              <a:rPr b="1" lang="en">
                <a:solidFill>
                  <a:schemeClr val="dk1"/>
                </a:solidFill>
              </a:rPr>
              <a:t>5 Why Method</a:t>
            </a:r>
            <a:r>
              <a:rPr lang="en">
                <a:solidFill>
                  <a:schemeClr val="dk1"/>
                </a:solidFill>
              </a:rPr>
              <a:t> is a problem-solving technique used to identify the root cause of an issue by asking "Why?" five times. Each answer leads to the next "Why," gradually uncovering deeper causes until the fundamental problem is revealed, allowing for effective solutions.</a:t>
            </a:r>
            <a:endParaRPr>
              <a:solidFill>
                <a:schemeClr val="dk1"/>
              </a:solidFill>
            </a:endParaRPr>
          </a:p>
          <a:p>
            <a:pPr indent="0" lvl="0" marL="0" rtl="0" algn="l">
              <a:lnSpc>
                <a:spcPct val="100000"/>
              </a:lnSpc>
              <a:spcBef>
                <a:spcPts val="1200"/>
              </a:spcBef>
              <a:spcAft>
                <a:spcPts val="0"/>
              </a:spcAft>
              <a:buClr>
                <a:schemeClr val="dk1"/>
              </a:buClr>
              <a:buSzPts val="1400"/>
              <a:buFont typeface="Calibri"/>
              <a:buNone/>
            </a:pPr>
            <a:r>
              <a:t/>
            </a:r>
            <a:endParaRPr/>
          </a:p>
        </p:txBody>
      </p:sp>
      <p:sp>
        <p:nvSpPr>
          <p:cNvPr id="372" name="Google Shape;372;g31ddce88cee_2_1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341323f2e31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g341323f2e31_0_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
              <a:t>SCENARIOS:</a:t>
            </a:r>
            <a:endParaRPr/>
          </a:p>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rPr lang="en"/>
              <a:t>Students seem distracted and unmotivated during lessons</a:t>
            </a:r>
            <a:endParaRPr/>
          </a:p>
          <a:p>
            <a:pPr indent="0" lvl="0" marL="0" rtl="0" algn="l">
              <a:lnSpc>
                <a:spcPct val="100000"/>
              </a:lnSpc>
              <a:spcBef>
                <a:spcPts val="0"/>
              </a:spcBef>
              <a:spcAft>
                <a:spcPts val="0"/>
              </a:spcAft>
              <a:buClr>
                <a:schemeClr val="dk1"/>
              </a:buClr>
              <a:buSzPts val="1400"/>
              <a:buFont typeface="Calibri"/>
              <a:buNone/>
            </a:pPr>
            <a:r>
              <a:rPr lang="en"/>
              <a:t>Important announcements are not being received by all teachers</a:t>
            </a:r>
            <a:endParaRPr/>
          </a:p>
          <a:p>
            <a:pPr indent="0" lvl="0" marL="0" rtl="0" algn="l">
              <a:lnSpc>
                <a:spcPct val="100000"/>
              </a:lnSpc>
              <a:spcBef>
                <a:spcPts val="0"/>
              </a:spcBef>
              <a:spcAft>
                <a:spcPts val="0"/>
              </a:spcAft>
              <a:buClr>
                <a:schemeClr val="dk1"/>
              </a:buClr>
              <a:buSzPts val="1400"/>
              <a:buFont typeface="Calibri"/>
              <a:buNone/>
            </a:pPr>
            <a:r>
              <a:rPr lang="en"/>
              <a:t>Attendance rates have dropped significantly over the past month</a:t>
            </a:r>
            <a:endParaRPr/>
          </a:p>
          <a:p>
            <a:pPr indent="0" lvl="0" marL="0" rtl="0" algn="l">
              <a:lnSpc>
                <a:spcPct val="100000"/>
              </a:lnSpc>
              <a:spcBef>
                <a:spcPts val="0"/>
              </a:spcBef>
              <a:spcAft>
                <a:spcPts val="0"/>
              </a:spcAft>
              <a:buClr>
                <a:schemeClr val="dk1"/>
              </a:buClr>
              <a:buSzPts val="1400"/>
              <a:buFont typeface="Calibri"/>
              <a:buNone/>
            </a:pPr>
            <a:r>
              <a:rPr lang="en"/>
              <a:t>The school’s annual science fair ran 30% over budget</a:t>
            </a:r>
            <a:endParaRPr/>
          </a:p>
          <a:p>
            <a:pPr indent="0" lvl="0" marL="0" rtl="0" algn="l">
              <a:lnSpc>
                <a:spcPct val="100000"/>
              </a:lnSpc>
              <a:spcBef>
                <a:spcPts val="0"/>
              </a:spcBef>
              <a:spcAft>
                <a:spcPts val="0"/>
              </a:spcAft>
              <a:buClr>
                <a:schemeClr val="dk1"/>
              </a:buClr>
              <a:buSzPts val="1400"/>
              <a:buFont typeface="Calibri"/>
              <a:buNone/>
            </a:pPr>
            <a:r>
              <a:rPr lang="en"/>
              <a:t>Teachers submitted the curriculum review report two weeks late</a:t>
            </a:r>
            <a:endParaRPr/>
          </a:p>
          <a:p>
            <a:pPr indent="0" lvl="0" marL="0" rtl="0" algn="l">
              <a:lnSpc>
                <a:spcPct val="100000"/>
              </a:lnSpc>
              <a:spcBef>
                <a:spcPts val="0"/>
              </a:spcBef>
              <a:spcAft>
                <a:spcPts val="0"/>
              </a:spcAft>
              <a:buClr>
                <a:schemeClr val="dk1"/>
              </a:buClr>
              <a:buSzPts val="1400"/>
              <a:buFont typeface="Calibri"/>
              <a:buNone/>
            </a:pPr>
            <a:r>
              <a:rPr lang="en"/>
              <a:t>Classrooms are often left messy and unprepared for the next period</a:t>
            </a:r>
            <a:endParaRPr/>
          </a:p>
          <a:p>
            <a:pPr indent="0" lvl="0" marL="0" rtl="0" algn="l">
              <a:lnSpc>
                <a:spcPct val="100000"/>
              </a:lnSpc>
              <a:spcBef>
                <a:spcPts val="0"/>
              </a:spcBef>
              <a:spcAft>
                <a:spcPts val="0"/>
              </a:spcAft>
              <a:buClr>
                <a:schemeClr val="dk1"/>
              </a:buClr>
              <a:buSzPts val="1400"/>
              <a:buFont typeface="Calibri"/>
              <a:buNone/>
            </a:pPr>
            <a:r>
              <a:rPr lang="en"/>
              <a:t>Parents are frequently complaining about a lack of communication from teachers</a:t>
            </a:r>
            <a:endParaRPr/>
          </a:p>
          <a:p>
            <a:pPr indent="0" lvl="0" marL="0" rtl="0" algn="l">
              <a:lnSpc>
                <a:spcPct val="100000"/>
              </a:lnSpc>
              <a:spcBef>
                <a:spcPts val="0"/>
              </a:spcBef>
              <a:spcAft>
                <a:spcPts val="0"/>
              </a:spcAft>
              <a:buClr>
                <a:schemeClr val="dk1"/>
              </a:buClr>
              <a:buSzPts val="1400"/>
              <a:buFont typeface="Calibri"/>
              <a:buNone/>
            </a:pPr>
            <a:r>
              <a:rPr lang="en"/>
              <a:t>Group projects are failing because students refuse to work together</a:t>
            </a:r>
            <a:endParaRPr/>
          </a:p>
          <a:p>
            <a:pPr indent="0" lvl="0" marL="0" rtl="0" algn="l">
              <a:lnSpc>
                <a:spcPct val="100000"/>
              </a:lnSpc>
              <a:spcBef>
                <a:spcPts val="0"/>
              </a:spcBef>
              <a:spcAft>
                <a:spcPts val="0"/>
              </a:spcAft>
              <a:buClr>
                <a:schemeClr val="dk1"/>
              </a:buClr>
              <a:buSzPts val="1400"/>
              <a:buFont typeface="Calibri"/>
              <a:buNone/>
            </a:pPr>
            <a:r>
              <a:rPr lang="en"/>
              <a:t>The projector in the main classroom keeps breaking down</a:t>
            </a:r>
            <a:endParaRPr/>
          </a:p>
          <a:p>
            <a:pPr indent="0" lvl="0" marL="0" rtl="0" algn="l">
              <a:lnSpc>
                <a:spcPct val="100000"/>
              </a:lnSpc>
              <a:spcBef>
                <a:spcPts val="0"/>
              </a:spcBef>
              <a:spcAft>
                <a:spcPts val="0"/>
              </a:spcAft>
              <a:buClr>
                <a:schemeClr val="dk1"/>
              </a:buClr>
              <a:buSzPts val="1400"/>
              <a:buFont typeface="Calibri"/>
              <a:buNone/>
            </a:pPr>
            <a:r>
              <a:rPr lang="en"/>
              <a:t>Staff members often arrive late to weekly team meetings</a:t>
            </a:r>
            <a:endParaRPr/>
          </a:p>
          <a:p>
            <a:pPr indent="0" lvl="0" marL="0" rtl="0" algn="l">
              <a:lnSpc>
                <a:spcPct val="100000"/>
              </a:lnSpc>
              <a:spcBef>
                <a:spcPts val="0"/>
              </a:spcBef>
              <a:spcAft>
                <a:spcPts val="0"/>
              </a:spcAft>
              <a:buClr>
                <a:schemeClr val="dk1"/>
              </a:buClr>
              <a:buSzPts val="1400"/>
              <a:buFont typeface="Calibri"/>
              <a:buNone/>
            </a:pPr>
            <a:r>
              <a:rPr lang="en"/>
              <a:t>Few students are signing up for extracurricular programs</a:t>
            </a:r>
            <a:endParaRPr/>
          </a:p>
          <a:p>
            <a:pPr indent="0" lvl="0" marL="0" rtl="0" algn="l">
              <a:lnSpc>
                <a:spcPct val="100000"/>
              </a:lnSpc>
              <a:spcBef>
                <a:spcPts val="0"/>
              </a:spcBef>
              <a:spcAft>
                <a:spcPts val="0"/>
              </a:spcAft>
              <a:buClr>
                <a:schemeClr val="dk1"/>
              </a:buClr>
              <a:buSzPts val="1400"/>
              <a:buFont typeface="Calibri"/>
              <a:buNone/>
            </a:pPr>
            <a:r>
              <a:rPr lang="en"/>
              <a:t>Students often argue or complain about fairness in the classroom</a:t>
            </a:r>
            <a:endParaRPr/>
          </a:p>
        </p:txBody>
      </p:sp>
      <p:sp>
        <p:nvSpPr>
          <p:cNvPr id="380" name="Google Shape;380;g341323f2e31_0_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31ddce88cee_2_1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8" name="Google Shape;388;g31ddce88cee_2_1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
              <a:t>SCENARIOS:</a:t>
            </a:r>
            <a:endParaRPr/>
          </a:p>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rPr lang="en"/>
              <a:t>Students seem distracted and unmotivated during lessons</a:t>
            </a:r>
            <a:endParaRPr/>
          </a:p>
          <a:p>
            <a:pPr indent="0" lvl="0" marL="0" rtl="0" algn="l">
              <a:lnSpc>
                <a:spcPct val="100000"/>
              </a:lnSpc>
              <a:spcBef>
                <a:spcPts val="0"/>
              </a:spcBef>
              <a:spcAft>
                <a:spcPts val="0"/>
              </a:spcAft>
              <a:buClr>
                <a:schemeClr val="dk1"/>
              </a:buClr>
              <a:buSzPts val="1400"/>
              <a:buFont typeface="Calibri"/>
              <a:buNone/>
            </a:pPr>
            <a:r>
              <a:rPr lang="en"/>
              <a:t>Important announcements are not being received by all teachers</a:t>
            </a:r>
            <a:endParaRPr/>
          </a:p>
          <a:p>
            <a:pPr indent="0" lvl="0" marL="0" rtl="0" algn="l">
              <a:lnSpc>
                <a:spcPct val="100000"/>
              </a:lnSpc>
              <a:spcBef>
                <a:spcPts val="0"/>
              </a:spcBef>
              <a:spcAft>
                <a:spcPts val="0"/>
              </a:spcAft>
              <a:buClr>
                <a:schemeClr val="dk1"/>
              </a:buClr>
              <a:buSzPts val="1400"/>
              <a:buFont typeface="Calibri"/>
              <a:buNone/>
            </a:pPr>
            <a:r>
              <a:rPr lang="en"/>
              <a:t>Attendance rates have dropped significantly over the past month</a:t>
            </a:r>
            <a:endParaRPr/>
          </a:p>
          <a:p>
            <a:pPr indent="0" lvl="0" marL="0" rtl="0" algn="l">
              <a:lnSpc>
                <a:spcPct val="100000"/>
              </a:lnSpc>
              <a:spcBef>
                <a:spcPts val="0"/>
              </a:spcBef>
              <a:spcAft>
                <a:spcPts val="0"/>
              </a:spcAft>
              <a:buClr>
                <a:schemeClr val="dk1"/>
              </a:buClr>
              <a:buSzPts val="1400"/>
              <a:buFont typeface="Calibri"/>
              <a:buNone/>
            </a:pPr>
            <a:r>
              <a:rPr lang="en"/>
              <a:t>The school’s annual science fair ran 30% over budget</a:t>
            </a:r>
            <a:endParaRPr/>
          </a:p>
          <a:p>
            <a:pPr indent="0" lvl="0" marL="0" rtl="0" algn="l">
              <a:lnSpc>
                <a:spcPct val="100000"/>
              </a:lnSpc>
              <a:spcBef>
                <a:spcPts val="0"/>
              </a:spcBef>
              <a:spcAft>
                <a:spcPts val="0"/>
              </a:spcAft>
              <a:buClr>
                <a:schemeClr val="dk1"/>
              </a:buClr>
              <a:buSzPts val="1400"/>
              <a:buFont typeface="Calibri"/>
              <a:buNone/>
            </a:pPr>
            <a:r>
              <a:rPr lang="en"/>
              <a:t>Teachers submitted the curriculum review report two weeks late</a:t>
            </a:r>
            <a:endParaRPr/>
          </a:p>
          <a:p>
            <a:pPr indent="0" lvl="0" marL="0" rtl="0" algn="l">
              <a:lnSpc>
                <a:spcPct val="100000"/>
              </a:lnSpc>
              <a:spcBef>
                <a:spcPts val="0"/>
              </a:spcBef>
              <a:spcAft>
                <a:spcPts val="0"/>
              </a:spcAft>
              <a:buClr>
                <a:schemeClr val="dk1"/>
              </a:buClr>
              <a:buSzPts val="1400"/>
              <a:buFont typeface="Calibri"/>
              <a:buNone/>
            </a:pPr>
            <a:r>
              <a:rPr lang="en"/>
              <a:t>Classrooms are often left messy and unprepared for the next period</a:t>
            </a:r>
            <a:endParaRPr/>
          </a:p>
          <a:p>
            <a:pPr indent="0" lvl="0" marL="0" rtl="0" algn="l">
              <a:lnSpc>
                <a:spcPct val="100000"/>
              </a:lnSpc>
              <a:spcBef>
                <a:spcPts val="0"/>
              </a:spcBef>
              <a:spcAft>
                <a:spcPts val="0"/>
              </a:spcAft>
              <a:buClr>
                <a:schemeClr val="dk1"/>
              </a:buClr>
              <a:buSzPts val="1400"/>
              <a:buFont typeface="Calibri"/>
              <a:buNone/>
            </a:pPr>
            <a:r>
              <a:rPr lang="en"/>
              <a:t>Parents are frequently complaining about a lack of communication from teachers</a:t>
            </a:r>
            <a:endParaRPr/>
          </a:p>
          <a:p>
            <a:pPr indent="0" lvl="0" marL="0" rtl="0" algn="l">
              <a:lnSpc>
                <a:spcPct val="100000"/>
              </a:lnSpc>
              <a:spcBef>
                <a:spcPts val="0"/>
              </a:spcBef>
              <a:spcAft>
                <a:spcPts val="0"/>
              </a:spcAft>
              <a:buClr>
                <a:schemeClr val="dk1"/>
              </a:buClr>
              <a:buSzPts val="1400"/>
              <a:buFont typeface="Calibri"/>
              <a:buNone/>
            </a:pPr>
            <a:r>
              <a:rPr lang="en"/>
              <a:t>Group projects are failing because students refuse to work together</a:t>
            </a:r>
            <a:endParaRPr/>
          </a:p>
          <a:p>
            <a:pPr indent="0" lvl="0" marL="0" rtl="0" algn="l">
              <a:lnSpc>
                <a:spcPct val="100000"/>
              </a:lnSpc>
              <a:spcBef>
                <a:spcPts val="0"/>
              </a:spcBef>
              <a:spcAft>
                <a:spcPts val="0"/>
              </a:spcAft>
              <a:buClr>
                <a:schemeClr val="dk1"/>
              </a:buClr>
              <a:buSzPts val="1400"/>
              <a:buFont typeface="Calibri"/>
              <a:buNone/>
            </a:pPr>
            <a:r>
              <a:rPr lang="en"/>
              <a:t>The projector in the main classroom keeps breaking down</a:t>
            </a:r>
            <a:endParaRPr/>
          </a:p>
          <a:p>
            <a:pPr indent="0" lvl="0" marL="0" rtl="0" algn="l">
              <a:lnSpc>
                <a:spcPct val="100000"/>
              </a:lnSpc>
              <a:spcBef>
                <a:spcPts val="0"/>
              </a:spcBef>
              <a:spcAft>
                <a:spcPts val="0"/>
              </a:spcAft>
              <a:buClr>
                <a:schemeClr val="dk1"/>
              </a:buClr>
              <a:buSzPts val="1400"/>
              <a:buFont typeface="Calibri"/>
              <a:buNone/>
            </a:pPr>
            <a:r>
              <a:rPr lang="en"/>
              <a:t>Staff members often arrive late to weekly team meetings</a:t>
            </a:r>
            <a:endParaRPr/>
          </a:p>
          <a:p>
            <a:pPr indent="0" lvl="0" marL="0" rtl="0" algn="l">
              <a:lnSpc>
                <a:spcPct val="100000"/>
              </a:lnSpc>
              <a:spcBef>
                <a:spcPts val="0"/>
              </a:spcBef>
              <a:spcAft>
                <a:spcPts val="0"/>
              </a:spcAft>
              <a:buClr>
                <a:schemeClr val="dk1"/>
              </a:buClr>
              <a:buSzPts val="1400"/>
              <a:buFont typeface="Calibri"/>
              <a:buNone/>
            </a:pPr>
            <a:r>
              <a:rPr lang="en"/>
              <a:t>Few students are signing up for extracurricular programs</a:t>
            </a:r>
            <a:endParaRPr/>
          </a:p>
          <a:p>
            <a:pPr indent="0" lvl="0" marL="0" rtl="0" algn="l">
              <a:lnSpc>
                <a:spcPct val="100000"/>
              </a:lnSpc>
              <a:spcBef>
                <a:spcPts val="0"/>
              </a:spcBef>
              <a:spcAft>
                <a:spcPts val="0"/>
              </a:spcAft>
              <a:buClr>
                <a:schemeClr val="dk1"/>
              </a:buClr>
              <a:buSzPts val="1400"/>
              <a:buFont typeface="Calibri"/>
              <a:buNone/>
            </a:pPr>
            <a:r>
              <a:rPr lang="en"/>
              <a:t>Students often argue or complain about fairness in the classroom</a:t>
            </a:r>
            <a:endParaRPr/>
          </a:p>
        </p:txBody>
      </p:sp>
      <p:sp>
        <p:nvSpPr>
          <p:cNvPr id="389" name="Google Shape;389;g31ddce88cee_2_15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0559c99cd5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g30559c99cd5_0_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b="1" lang="en" sz="1200">
                <a:solidFill>
                  <a:schemeClr val="dk1"/>
                </a:solidFill>
                <a:latin typeface="Calibri"/>
                <a:ea typeface="Calibri"/>
                <a:cs typeface="Calibri"/>
                <a:sym typeface="Calibri"/>
              </a:rPr>
              <a:t>Richard Lazarus </a:t>
            </a:r>
            <a:r>
              <a:rPr lang="en" sz="1200">
                <a:solidFill>
                  <a:schemeClr val="dk1"/>
                </a:solidFill>
                <a:latin typeface="Calibri"/>
                <a:ea typeface="Calibri"/>
                <a:cs typeface="Calibri"/>
                <a:sym typeface="Calibri"/>
              </a:rPr>
              <a:t>is an </a:t>
            </a:r>
            <a:r>
              <a:rPr b="1" lang="en" sz="1200">
                <a:solidFill>
                  <a:schemeClr val="dk1"/>
                </a:solidFill>
                <a:latin typeface="Calibri"/>
                <a:ea typeface="Calibri"/>
                <a:cs typeface="Calibri"/>
                <a:sym typeface="Calibri"/>
              </a:rPr>
              <a:t>American Psychologist</a:t>
            </a:r>
            <a:r>
              <a:rPr lang="en" sz="1200">
                <a:solidFill>
                  <a:schemeClr val="dk1"/>
                </a:solidFill>
                <a:latin typeface="Calibri"/>
                <a:ea typeface="Calibri"/>
                <a:cs typeface="Calibri"/>
                <a:sym typeface="Calibri"/>
              </a:rPr>
              <a:t>. His research focused mainly on </a:t>
            </a:r>
            <a:r>
              <a:rPr b="1" lang="en" sz="1200">
                <a:solidFill>
                  <a:schemeClr val="dk1"/>
                </a:solidFill>
                <a:latin typeface="Calibri"/>
                <a:ea typeface="Calibri"/>
                <a:cs typeface="Calibri"/>
                <a:sym typeface="Calibri"/>
              </a:rPr>
              <a:t>emotions and on how individuals cope with stress</a:t>
            </a:r>
            <a:r>
              <a:rPr lang="en" sz="1200">
                <a:solidFill>
                  <a:schemeClr val="dk1"/>
                </a:solidFill>
                <a:latin typeface="Calibri"/>
                <a:ea typeface="Calibri"/>
                <a:cs typeface="Calibri"/>
                <a:sym typeface="Calibri"/>
              </a:rPr>
              <a:t>. </a:t>
            </a:r>
            <a:r>
              <a:rPr b="0" i="0" lang="en" sz="1200" u="none" cap="none" strike="noStrike">
                <a:solidFill>
                  <a:schemeClr val="dk1"/>
                </a:solidFill>
                <a:latin typeface="Calibri"/>
                <a:ea typeface="Calibri"/>
                <a:cs typeface="Calibri"/>
                <a:sym typeface="Calibri"/>
              </a:rPr>
              <a:t>He advocated that the degree of a perceived threat affects an individual's emotional and psychological response to life events in the future. </a:t>
            </a:r>
            <a:endParaRPr/>
          </a:p>
          <a:p>
            <a:pPr indent="0" lvl="0" marL="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Calibri"/>
              <a:buNone/>
            </a:pPr>
            <a:r>
              <a:rPr lang="en" sz="1200">
                <a:solidFill>
                  <a:schemeClr val="dk1"/>
                </a:solidFill>
                <a:latin typeface="Calibri"/>
                <a:ea typeface="Calibri"/>
                <a:cs typeface="Calibri"/>
                <a:sym typeface="Calibri"/>
              </a:rPr>
              <a:t>If we think of it this way, stress can be seen as a perceived threat to us on any level. It can be emotional, physical, psychological and can affect us in any aspect of our lives – personal life, and very commonly – in our work/professional life. We feel stressed when we feel like we don’t have the resources to cope with a certain situation. </a:t>
            </a:r>
            <a:endParaRPr/>
          </a:p>
          <a:p>
            <a:pPr indent="0" lvl="0" marL="0" rtl="0" algn="l">
              <a:spcBef>
                <a:spcPts val="0"/>
              </a:spcBef>
              <a:spcAft>
                <a:spcPts val="0"/>
              </a:spcAft>
              <a:buNone/>
            </a:pPr>
            <a:r>
              <a:t/>
            </a:r>
            <a:endParaRPr/>
          </a:p>
        </p:txBody>
      </p:sp>
      <p:sp>
        <p:nvSpPr>
          <p:cNvPr id="95" name="Google Shape;95;g30559c99cd5_0_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31ddce88cee_2_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6" name="Google Shape;396;g31ddce88cee_2_8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
              <a:t>IMPORTANT: THIS IS A LONG ACTIVITY (30 MINS); BEAR IN MIND BEFORE STARTING</a:t>
            </a:r>
            <a:endParaRPr b="1"/>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IMPORTANT THAT THEY FOLLOW THEIR ROLE ACCORDING TO THE HAT, FORGET YOUR PERSONAL JUDGMENTS. FOLLOW YOUR ROLE.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STEP 1</a:t>
            </a:r>
            <a:endParaRPr/>
          </a:p>
          <a:p>
            <a:pPr indent="0" lvl="0" marL="0" rtl="0" algn="l">
              <a:spcBef>
                <a:spcPts val="0"/>
              </a:spcBef>
              <a:spcAft>
                <a:spcPts val="0"/>
              </a:spcAft>
              <a:buClr>
                <a:schemeClr val="dk1"/>
              </a:buClr>
              <a:buSzPts val="1100"/>
              <a:buFont typeface="Arial"/>
              <a:buNone/>
            </a:pPr>
            <a:r>
              <a:rPr lang="en"/>
              <a:t>Give each of them the description of the role/hat - study it for 10 minutes and ask them to describe the hat in words to the other participants.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STEP 2</a:t>
            </a:r>
            <a:endParaRPr/>
          </a:p>
          <a:p>
            <a:pPr indent="0" lvl="0" marL="0" rtl="0" algn="l">
              <a:spcBef>
                <a:spcPts val="0"/>
              </a:spcBef>
              <a:spcAft>
                <a:spcPts val="0"/>
              </a:spcAft>
              <a:buClr>
                <a:schemeClr val="dk1"/>
              </a:buClr>
              <a:buSzPts val="1100"/>
              <a:buFont typeface="Arial"/>
              <a:buNone/>
            </a:pPr>
            <a:r>
              <a:rPr lang="en"/>
              <a:t>Present the problem situation</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397" name="Google Shape;397;g31ddce88cee_2_8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31ddce88cee_2_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g31ddce88cee_2_7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406" name="Google Shape;406;g31ddce88cee_2_7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31ddce88cee_2_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Google Shape;413;g31ddce88cee_2_9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
              <a:t>Debriefing</a:t>
            </a:r>
            <a:endParaRPr/>
          </a:p>
          <a:p>
            <a:pPr indent="0" lvl="0" marL="0" rtl="0" algn="l">
              <a:lnSpc>
                <a:spcPct val="115000"/>
              </a:lnSpc>
              <a:spcBef>
                <a:spcPts val="0"/>
              </a:spcBef>
              <a:spcAft>
                <a:spcPts val="0"/>
              </a:spcAft>
              <a:buClr>
                <a:schemeClr val="dk1"/>
              </a:buClr>
              <a:buSzPts val="1100"/>
              <a:buFont typeface="Arial"/>
              <a:buNone/>
            </a:pPr>
            <a:r>
              <a:rPr lang="en"/>
              <a:t>Was it difficult? Was it confusing?</a:t>
            </a:r>
            <a:endParaRPr/>
          </a:p>
          <a:p>
            <a:pPr indent="0" lvl="0" marL="0" rtl="0" algn="l">
              <a:lnSpc>
                <a:spcPct val="115000"/>
              </a:lnSpc>
              <a:spcBef>
                <a:spcPts val="0"/>
              </a:spcBef>
              <a:spcAft>
                <a:spcPts val="0"/>
              </a:spcAft>
              <a:buClr>
                <a:schemeClr val="dk1"/>
              </a:buClr>
              <a:buSzPts val="1100"/>
              <a:buFont typeface="Arial"/>
              <a:buNone/>
            </a:pPr>
            <a:r>
              <a:rPr lang="en"/>
              <a:t>How were you feeling?</a:t>
            </a:r>
            <a:endParaRPr/>
          </a:p>
          <a:p>
            <a:pPr indent="0" lvl="0" marL="0" rtl="0" algn="l">
              <a:lnSpc>
                <a:spcPct val="115000"/>
              </a:lnSpc>
              <a:spcBef>
                <a:spcPts val="0"/>
              </a:spcBef>
              <a:spcAft>
                <a:spcPts val="0"/>
              </a:spcAft>
              <a:buClr>
                <a:schemeClr val="dk1"/>
              </a:buClr>
              <a:buSzPts val="1100"/>
              <a:buFont typeface="Arial"/>
              <a:buNone/>
            </a:pPr>
            <a:r>
              <a:rPr lang="en"/>
              <a:t>Red: Emotions are important as well. If you looks only the logical part you may miss an important part</a:t>
            </a:r>
            <a:endParaRPr/>
          </a:p>
          <a:p>
            <a:pPr indent="0" lvl="0" marL="0" rtl="0" algn="l">
              <a:lnSpc>
                <a:spcPct val="115000"/>
              </a:lnSpc>
              <a:spcBef>
                <a:spcPts val="0"/>
              </a:spcBef>
              <a:spcAft>
                <a:spcPts val="0"/>
              </a:spcAft>
              <a:buClr>
                <a:schemeClr val="dk1"/>
              </a:buClr>
              <a:buSzPts val="1100"/>
              <a:buFont typeface="Arial"/>
              <a:buNone/>
            </a:pPr>
            <a:r>
              <a:rPr lang="en"/>
              <a:t>Black: Add what other don’t see (or don’t want to see)</a:t>
            </a:r>
            <a:endParaRPr/>
          </a:p>
          <a:p>
            <a:pPr indent="0" lvl="0" marL="0" rtl="0" algn="l">
              <a:lnSpc>
                <a:spcPct val="115000"/>
              </a:lnSpc>
              <a:spcBef>
                <a:spcPts val="0"/>
              </a:spcBef>
              <a:spcAft>
                <a:spcPts val="0"/>
              </a:spcAft>
              <a:buClr>
                <a:schemeClr val="dk1"/>
              </a:buClr>
              <a:buSzPts val="1100"/>
              <a:buFont typeface="Arial"/>
              <a:buNone/>
            </a:pPr>
            <a:r>
              <a:rPr lang="en"/>
              <a:t>Yellow: Were you having a dreaming or logical approach?</a:t>
            </a:r>
            <a:endParaRPr/>
          </a:p>
          <a:p>
            <a:pPr indent="0" lvl="0" marL="0" rtl="0" algn="l">
              <a:lnSpc>
                <a:spcPct val="115000"/>
              </a:lnSpc>
              <a:spcBef>
                <a:spcPts val="0"/>
              </a:spcBef>
              <a:spcAft>
                <a:spcPts val="0"/>
              </a:spcAft>
              <a:buClr>
                <a:schemeClr val="dk1"/>
              </a:buClr>
              <a:buSzPts val="1100"/>
              <a:buFont typeface="Arial"/>
              <a:buNone/>
            </a:pPr>
            <a:r>
              <a:rPr lang="en"/>
              <a:t>The beauty of this activity is to wear different hats and see the points of view, what other people think/feel</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414" name="Google Shape;414;g31ddce88cee_2_9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31ddce88cee_2_1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1" name="Google Shape;421;g31ddce88cee_2_10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This is a thinking exercise called the 6 thinking hats, developed by a psychologist and author Edward de Bono. The main goal of the exercise is to give you different perspectives on a certain situation. In a group situation that helps understand each other’s point of view.</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Metapores for different ways of thinking – a challenge to abandon their customary thinking patterns and think in parallel with others for more constructive results</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u="sng">
                <a:solidFill>
                  <a:schemeClr val="hlink"/>
                </a:solidFill>
                <a:hlinkClick r:id="rId2"/>
              </a:rPr>
              <a:t>https://www.youtube.com/watch?v=FwqLTXTQUto</a:t>
            </a:r>
            <a:endParaRPr u="sng">
              <a:solidFill>
                <a:schemeClr val="hlink"/>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6 hats activity</a:t>
            </a:r>
            <a:endParaRPr>
              <a:solidFill>
                <a:schemeClr val="dk1"/>
              </a:solidFill>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422" name="Google Shape;422;g31ddce88cee_2_10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305c1d6522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g305c1d6522b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305c1d6522b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g305c1d6522b_0_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317500" lvl="0" marL="457200" rtl="0" algn="l">
              <a:spcBef>
                <a:spcPts val="0"/>
              </a:spcBef>
              <a:spcAft>
                <a:spcPts val="0"/>
              </a:spcAft>
              <a:buClr>
                <a:schemeClr val="dk1"/>
              </a:buClr>
              <a:buSzPts val="1400"/>
              <a:buFont typeface="Arial"/>
              <a:buNone/>
            </a:pPr>
            <a:r>
              <a:rPr lang="en">
                <a:solidFill>
                  <a:schemeClr val="dk1"/>
                </a:solidFill>
              </a:rPr>
              <a:t>In our life there are a lot of events that can be stressful for us. This elements, named stressors, could be sometimes too much and it could be difficult to deal with them.</a:t>
            </a:r>
            <a:endParaRPr>
              <a:solidFill>
                <a:schemeClr val="dk1"/>
              </a:solidFill>
            </a:endParaRPr>
          </a:p>
          <a:p>
            <a:pPr indent="-317500" lvl="0" marL="457200" rtl="0" algn="l">
              <a:spcBef>
                <a:spcPts val="0"/>
              </a:spcBef>
              <a:spcAft>
                <a:spcPts val="0"/>
              </a:spcAft>
              <a:buClr>
                <a:schemeClr val="dk1"/>
              </a:buClr>
              <a:buSzPts val="1400"/>
              <a:buFont typeface="Arial"/>
              <a:buNone/>
            </a:pPr>
            <a:r>
              <a:t/>
            </a:r>
            <a:endParaRPr>
              <a:solidFill>
                <a:schemeClr val="dk1"/>
              </a:solidFill>
            </a:endParaRPr>
          </a:p>
          <a:p>
            <a:pPr indent="-317500" lvl="0" marL="457200" rtl="0" algn="l">
              <a:spcBef>
                <a:spcPts val="0"/>
              </a:spcBef>
              <a:spcAft>
                <a:spcPts val="0"/>
              </a:spcAft>
              <a:buClr>
                <a:schemeClr val="dk1"/>
              </a:buClr>
              <a:buSzPts val="1400"/>
              <a:buFont typeface="Arial"/>
              <a:buNone/>
            </a:pPr>
            <a:r>
              <a:rPr lang="en">
                <a:solidFill>
                  <a:schemeClr val="dk1"/>
                </a:solidFill>
              </a:rPr>
              <a:t>Coping strategies are </a:t>
            </a:r>
            <a:r>
              <a:rPr b="1" lang="en">
                <a:solidFill>
                  <a:schemeClr val="dk1"/>
                </a:solidFill>
              </a:rPr>
              <a:t>actions </a:t>
            </a:r>
            <a:r>
              <a:rPr lang="en">
                <a:solidFill>
                  <a:schemeClr val="dk1"/>
                </a:solidFill>
              </a:rPr>
              <a:t>or </a:t>
            </a:r>
            <a:r>
              <a:rPr b="1" lang="en">
                <a:solidFill>
                  <a:schemeClr val="dk1"/>
                </a:solidFill>
              </a:rPr>
              <a:t>thoughts </a:t>
            </a:r>
            <a:r>
              <a:rPr lang="en">
                <a:solidFill>
                  <a:schemeClr val="dk1"/>
                </a:solidFill>
              </a:rPr>
              <a:t>that can help us to manage and cope with stress. We can image that everyone’s life as a </a:t>
            </a:r>
            <a:r>
              <a:rPr b="1" lang="en">
                <a:solidFill>
                  <a:schemeClr val="dk1"/>
                </a:solidFill>
              </a:rPr>
              <a:t>bucket</a:t>
            </a:r>
            <a:r>
              <a:rPr lang="en">
                <a:solidFill>
                  <a:schemeClr val="dk1"/>
                </a:solidFill>
              </a:rPr>
              <a:t>. This bucket will be</a:t>
            </a:r>
            <a:endParaRPr>
              <a:solidFill>
                <a:schemeClr val="dk1"/>
              </a:solidFill>
            </a:endParaRPr>
          </a:p>
          <a:p>
            <a:pPr indent="-317500" lvl="0" marL="457200" rtl="0" algn="l">
              <a:spcBef>
                <a:spcPts val="0"/>
              </a:spcBef>
              <a:spcAft>
                <a:spcPts val="0"/>
              </a:spcAft>
              <a:buClr>
                <a:schemeClr val="dk1"/>
              </a:buClr>
              <a:buSzPts val="1400"/>
              <a:buFont typeface="Arial"/>
              <a:buNone/>
            </a:pPr>
            <a:r>
              <a:rPr lang="en">
                <a:solidFill>
                  <a:schemeClr val="dk1"/>
                </a:solidFill>
              </a:rPr>
              <a:t>filled every day from stressors (an exam to do, a difficult task at work, a fight with a friend, and so on). Each stressor represents a drop of water that slowly fills the bucket.</a:t>
            </a:r>
            <a:endParaRPr>
              <a:solidFill>
                <a:schemeClr val="dk1"/>
              </a:solidFill>
            </a:endParaRPr>
          </a:p>
          <a:p>
            <a:pPr indent="-317500" lvl="0" marL="457200" rtl="0" algn="l">
              <a:spcBef>
                <a:spcPts val="0"/>
              </a:spcBef>
              <a:spcAft>
                <a:spcPts val="0"/>
              </a:spcAft>
              <a:buClr>
                <a:schemeClr val="dk1"/>
              </a:buClr>
              <a:buSzPts val="1400"/>
              <a:buFont typeface="Arial"/>
              <a:buNone/>
            </a:pPr>
            <a:r>
              <a:t/>
            </a:r>
            <a:endParaRPr>
              <a:solidFill>
                <a:schemeClr val="dk1"/>
              </a:solidFill>
            </a:endParaRPr>
          </a:p>
          <a:p>
            <a:pPr indent="-317500" lvl="0" marL="457200" rtl="0" algn="l">
              <a:spcBef>
                <a:spcPts val="0"/>
              </a:spcBef>
              <a:spcAft>
                <a:spcPts val="0"/>
              </a:spcAft>
              <a:buClr>
                <a:schemeClr val="dk1"/>
              </a:buClr>
              <a:buSzPts val="1400"/>
              <a:buFont typeface="Arial"/>
              <a:buNone/>
            </a:pPr>
            <a:r>
              <a:rPr lang="en">
                <a:solidFill>
                  <a:schemeClr val="dk1"/>
                </a:solidFill>
              </a:rPr>
              <a:t>Coping strategies are the tap that lets the water flow. If you use good strategies, the bucket will lose every day a little bit of water, and the stress level will be</a:t>
            </a:r>
            <a:endParaRPr>
              <a:solidFill>
                <a:schemeClr val="dk1"/>
              </a:solidFill>
            </a:endParaRPr>
          </a:p>
          <a:p>
            <a:pPr indent="-317500" lvl="0" marL="457200" rtl="0" algn="l">
              <a:spcBef>
                <a:spcPts val="0"/>
              </a:spcBef>
              <a:spcAft>
                <a:spcPts val="0"/>
              </a:spcAft>
              <a:buClr>
                <a:schemeClr val="dk1"/>
              </a:buClr>
              <a:buSzPts val="1400"/>
              <a:buFont typeface="Arial"/>
              <a:buNone/>
            </a:pPr>
            <a:r>
              <a:rPr lang="en">
                <a:solidFill>
                  <a:schemeClr val="dk1"/>
                </a:solidFill>
              </a:rPr>
              <a:t>low or moderate (using this metaphore, the bucket will never overflow). If we use bad strategies, meaning the tap doesn’t work, the stress level will increase, because the</a:t>
            </a:r>
            <a:endParaRPr>
              <a:solidFill>
                <a:schemeClr val="dk1"/>
              </a:solidFill>
            </a:endParaRPr>
          </a:p>
          <a:p>
            <a:pPr indent="-317500" lvl="0" marL="457200" rtl="0" algn="l">
              <a:spcBef>
                <a:spcPts val="0"/>
              </a:spcBef>
              <a:spcAft>
                <a:spcPts val="0"/>
              </a:spcAft>
              <a:buClr>
                <a:schemeClr val="dk1"/>
              </a:buClr>
              <a:buSzPts val="1400"/>
              <a:buFont typeface="Arial"/>
              <a:buNone/>
            </a:pPr>
            <a:r>
              <a:rPr lang="en">
                <a:solidFill>
                  <a:schemeClr val="dk1"/>
                </a:solidFill>
              </a:rPr>
              <a:t>water  level will increase and eventually the water will overflow the bucket, leading to the exhaustion stage. So it is important to know what kind of strategies to use to</a:t>
            </a:r>
            <a:endParaRPr>
              <a:solidFill>
                <a:schemeClr val="dk1"/>
              </a:solidFill>
            </a:endParaRPr>
          </a:p>
          <a:p>
            <a:pPr indent="-317500" lvl="0" marL="457200" rtl="0" algn="l">
              <a:spcBef>
                <a:spcPts val="0"/>
              </a:spcBef>
              <a:spcAft>
                <a:spcPts val="0"/>
              </a:spcAft>
              <a:buClr>
                <a:schemeClr val="dk1"/>
              </a:buClr>
              <a:buSzPts val="1400"/>
              <a:buFont typeface="Arial"/>
              <a:buNone/>
            </a:pPr>
            <a:r>
              <a:rPr lang="en">
                <a:solidFill>
                  <a:schemeClr val="dk1"/>
                </a:solidFill>
              </a:rPr>
              <a:t>maintain a healthy level of stress. </a:t>
            </a:r>
            <a:endParaRPr>
              <a:solidFill>
                <a:schemeClr val="dk1"/>
              </a:solidFill>
            </a:endParaRPr>
          </a:p>
          <a:p>
            <a:pPr indent="-317500" lvl="0" marL="457200" rtl="0" algn="l">
              <a:spcBef>
                <a:spcPts val="0"/>
              </a:spcBef>
              <a:spcAft>
                <a:spcPts val="0"/>
              </a:spcAft>
              <a:buClr>
                <a:schemeClr val="dk1"/>
              </a:buClr>
              <a:buSzPts val="1400"/>
              <a:buFont typeface="Arial"/>
              <a:buNone/>
            </a:pPr>
            <a:r>
              <a:t/>
            </a:r>
            <a:endParaRPr>
              <a:solidFill>
                <a:schemeClr val="dk1"/>
              </a:solidFill>
            </a:endParaRPr>
          </a:p>
          <a:p>
            <a:pPr indent="-317500" lvl="0" marL="457200" rtl="0" algn="l">
              <a:spcBef>
                <a:spcPts val="0"/>
              </a:spcBef>
              <a:spcAft>
                <a:spcPts val="0"/>
              </a:spcAft>
              <a:buClr>
                <a:schemeClr val="dk1"/>
              </a:buClr>
              <a:buSzPts val="1400"/>
              <a:buFont typeface="Arial"/>
              <a:buNone/>
            </a:pPr>
            <a:r>
              <a:rPr lang="en">
                <a:solidFill>
                  <a:schemeClr val="dk1"/>
                </a:solidFill>
              </a:rPr>
              <a:t>https://www.youtube.com/watch?v=uBl4g2SqZGY</a:t>
            </a:r>
            <a:endParaRPr/>
          </a:p>
        </p:txBody>
      </p:sp>
      <p:sp>
        <p:nvSpPr>
          <p:cNvPr id="437" name="Google Shape;437;g305c1d6522b_0_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305c1d6522b_0_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 name="Google Shape;460;g305c1d6522b_0_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139700" rtl="0" algn="l">
              <a:spcBef>
                <a:spcPts val="0"/>
              </a:spcBef>
              <a:spcAft>
                <a:spcPts val="0"/>
              </a:spcAft>
              <a:buClr>
                <a:schemeClr val="dk1"/>
              </a:buClr>
              <a:buSzPts val="1400"/>
              <a:buFont typeface="Arial"/>
              <a:buNone/>
            </a:pPr>
            <a:r>
              <a:rPr lang="en">
                <a:solidFill>
                  <a:schemeClr val="dk1"/>
                </a:solidFill>
              </a:rPr>
              <a:t>Coping resources can broadly be divided into </a:t>
            </a:r>
            <a:r>
              <a:rPr b="1" lang="en">
                <a:solidFill>
                  <a:schemeClr val="dk1"/>
                </a:solidFill>
              </a:rPr>
              <a:t>cognitive and mental coping</a:t>
            </a:r>
            <a:r>
              <a:rPr lang="en">
                <a:solidFill>
                  <a:schemeClr val="dk1"/>
                </a:solidFill>
              </a:rPr>
              <a:t> strategies and</a:t>
            </a:r>
            <a:r>
              <a:rPr b="1" lang="en">
                <a:solidFill>
                  <a:schemeClr val="dk1"/>
                </a:solidFill>
              </a:rPr>
              <a:t> physical behavioral coping </a:t>
            </a:r>
            <a:r>
              <a:rPr lang="en">
                <a:solidFill>
                  <a:schemeClr val="dk1"/>
                </a:solidFill>
              </a:rPr>
              <a:t>strategies.  Some of these coping strategies will suit some people, others will not. The key is to have a range of resources that can be applied, depending upon the situation and the individual.  Furthermore, it is important to apply strategies that you are comfortable in using. </a:t>
            </a:r>
            <a:endParaRPr>
              <a:solidFill>
                <a:schemeClr val="dk1"/>
              </a:solidFill>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461" name="Google Shape;461;g305c1d6522b_0_5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305c1d6522b_0_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8" name="Google Shape;468;g305c1d6522b_0_8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139700" rtl="0" algn="l">
              <a:lnSpc>
                <a:spcPct val="115000"/>
              </a:lnSpc>
              <a:spcBef>
                <a:spcPts val="0"/>
              </a:spcBef>
              <a:spcAft>
                <a:spcPts val="0"/>
              </a:spcAft>
              <a:buClr>
                <a:schemeClr val="dk1"/>
              </a:buClr>
              <a:buSzPts val="1100"/>
              <a:buFont typeface="Arial"/>
              <a:buNone/>
            </a:pPr>
            <a:r>
              <a:rPr lang="en">
                <a:solidFill>
                  <a:schemeClr val="dk1"/>
                </a:solidFill>
              </a:rPr>
              <a:t>The cognitive strategies are related to the use of </a:t>
            </a:r>
            <a:r>
              <a:rPr b="1" lang="en">
                <a:solidFill>
                  <a:schemeClr val="dk1"/>
                </a:solidFill>
              </a:rPr>
              <a:t>thinking and to mental techniques</a:t>
            </a:r>
            <a:r>
              <a:rPr lang="en">
                <a:solidFill>
                  <a:schemeClr val="dk1"/>
                </a:solidFill>
              </a:rPr>
              <a:t>. In this case you try to change the way you look at a problem, the way you organize and plan your actions, the way you imagine a scenario. In this case the coping is related to how we visualize the problem, how we connect thoughts, how we organize mentally our actions</a:t>
            </a:r>
            <a:endParaRPr>
              <a:solidFill>
                <a:schemeClr val="dk1"/>
              </a:solidFill>
            </a:endParaRPr>
          </a:p>
          <a:p>
            <a:pPr indent="0" lvl="0" marL="0" rtl="0" algn="l">
              <a:lnSpc>
                <a:spcPct val="100000"/>
              </a:lnSpc>
              <a:spcBef>
                <a:spcPts val="0"/>
              </a:spcBef>
              <a:spcAft>
                <a:spcPts val="0"/>
              </a:spcAft>
              <a:buClr>
                <a:schemeClr val="dk1"/>
              </a:buClr>
              <a:buSzPts val="1400"/>
              <a:buFont typeface="Calibri"/>
              <a:buNone/>
            </a:pPr>
            <a:r>
              <a:t/>
            </a:r>
            <a:endParaRPr>
              <a:solidFill>
                <a:schemeClr val="dk1"/>
              </a:solidFill>
            </a:endParaRPr>
          </a:p>
        </p:txBody>
      </p:sp>
      <p:sp>
        <p:nvSpPr>
          <p:cNvPr id="469" name="Google Shape;469;g305c1d6522b_0_8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341323f2e31_0_1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7" name="Google Shape;477;g341323f2e31_0_1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317500" lvl="0" marL="457200" rtl="0" algn="l">
              <a:spcBef>
                <a:spcPts val="0"/>
              </a:spcBef>
              <a:spcAft>
                <a:spcPts val="0"/>
              </a:spcAft>
              <a:buClr>
                <a:schemeClr val="dk1"/>
              </a:buClr>
              <a:buSzPts val="1400"/>
              <a:buChar char="●"/>
            </a:pPr>
            <a:r>
              <a:rPr lang="en">
                <a:solidFill>
                  <a:schemeClr val="dk1"/>
                </a:solidFill>
              </a:rPr>
              <a:t>In this case, you will focus on the behaviour related to the stressful situation. Using behavioural strategies you will try to change your behaviour in order to resolve the problem or to reduce the stress level. Walking and having some exercise is an exemple</a:t>
            </a:r>
            <a:endParaRPr>
              <a:solidFill>
                <a:schemeClr val="dk1"/>
              </a:solidFill>
            </a:endParaRPr>
          </a:p>
          <a:p>
            <a:pPr indent="-228600" lvl="0" marL="457200" rtl="0" algn="l">
              <a:spcBef>
                <a:spcPts val="0"/>
              </a:spcBef>
              <a:spcAft>
                <a:spcPts val="0"/>
              </a:spcAft>
              <a:buClr>
                <a:schemeClr val="dk1"/>
              </a:buClr>
              <a:buSzPts val="1400"/>
              <a:buFont typeface="Arial"/>
              <a:buNone/>
            </a:pPr>
            <a:r>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How can I act to solve the problem? What can I do to feel better?</a:t>
            </a:r>
            <a:endParaRPr>
              <a:solidFill>
                <a:schemeClr val="dk1"/>
              </a:solidFill>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478" name="Google Shape;478;g341323f2e31_0_16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305c1d6522b_0_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6" name="Google Shape;486;g305c1d6522b_0_9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487" name="Google Shape;487;g305c1d6522b_0_9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0559c99cd5_0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g30559c99cd5_0_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b="0" i="0" lang="en" sz="1200" u="none" cap="none" strike="noStrike">
                <a:solidFill>
                  <a:schemeClr val="dk1"/>
                </a:solidFill>
                <a:latin typeface="Calibri"/>
                <a:ea typeface="Calibri"/>
                <a:cs typeface="Calibri"/>
                <a:sym typeface="Calibri"/>
              </a:rPr>
              <a:t>The Mental Health Foundation is a UK charity, whose mission is "to help people to thrive through understanding, protecting, and sustaining their mental health.“ </a:t>
            </a:r>
            <a:endParaRPr/>
          </a:p>
          <a:p>
            <a:pPr indent="0" lvl="0" marL="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Calibri"/>
              <a:buNone/>
            </a:pPr>
            <a:r>
              <a:rPr b="0" i="0" lang="en" sz="1200" u="none" cap="none" strike="noStrike">
                <a:solidFill>
                  <a:schemeClr val="dk1"/>
                </a:solidFill>
                <a:latin typeface="Calibri"/>
                <a:ea typeface="Calibri"/>
                <a:cs typeface="Calibri"/>
                <a:sym typeface="Calibri"/>
              </a:rPr>
              <a:t>The thing about stress is that it’s personal. There are situations in which in fact we have to face demanding challenges that are therefore stressful. Other times, it depends on how we individually cope with certain demands. As the Mental Health Foundation definition says is </a:t>
            </a:r>
            <a:r>
              <a:rPr lang="en" sz="1200">
                <a:latin typeface="Lato"/>
                <a:ea typeface="Lato"/>
                <a:cs typeface="Lato"/>
                <a:sym typeface="Lato"/>
              </a:rPr>
              <a:t>the feeling of </a:t>
            </a:r>
            <a:r>
              <a:rPr b="1" lang="en" sz="1200">
                <a:latin typeface="Lato"/>
                <a:ea typeface="Lato"/>
                <a:cs typeface="Lato"/>
                <a:sym typeface="Lato"/>
              </a:rPr>
              <a:t>being overwhelmed</a:t>
            </a:r>
            <a:r>
              <a:rPr lang="en" sz="1200">
                <a:latin typeface="Lato"/>
                <a:ea typeface="Lato"/>
                <a:cs typeface="Lato"/>
                <a:sym typeface="Lato"/>
              </a:rPr>
              <a:t> or unable to cope with mental or emotional pressure</a:t>
            </a:r>
            <a:r>
              <a:rPr lang="en"/>
              <a:t>. The coping mechanism as we will see later can both be positive or negative, everyone has different coping mechanisms. </a:t>
            </a:r>
            <a:endParaRPr/>
          </a:p>
          <a:p>
            <a:pPr indent="0" lvl="0" marL="0" rtl="0" algn="l">
              <a:spcBef>
                <a:spcPts val="0"/>
              </a:spcBef>
              <a:spcAft>
                <a:spcPts val="0"/>
              </a:spcAft>
              <a:buNone/>
            </a:pPr>
            <a:r>
              <a:t/>
            </a:r>
            <a:endParaRPr/>
          </a:p>
        </p:txBody>
      </p:sp>
      <p:sp>
        <p:nvSpPr>
          <p:cNvPr id="103" name="Google Shape;103;g30559c99cd5_0_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31d79679738_0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6" name="Google Shape;496;g31d79679738_0_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rtl="0" algn="l">
              <a:spcBef>
                <a:spcPts val="0"/>
              </a:spcBef>
              <a:spcAft>
                <a:spcPts val="0"/>
              </a:spcAft>
              <a:buClr>
                <a:schemeClr val="dk1"/>
              </a:buClr>
              <a:buSzPts val="1400"/>
              <a:buFont typeface="Arial"/>
              <a:buNone/>
            </a:pPr>
            <a:r>
              <a:rPr b="1" lang="en">
                <a:solidFill>
                  <a:schemeClr val="dk1"/>
                </a:solidFill>
              </a:rPr>
              <a:t>ANSWER: COGNITIVE</a:t>
            </a:r>
            <a:endParaRPr b="1">
              <a:solidFill>
                <a:schemeClr val="dk1"/>
              </a:solidFill>
            </a:endParaRPr>
          </a:p>
          <a:p>
            <a:pPr indent="-228600" lvl="0" marL="457200" rtl="0" algn="l">
              <a:spcBef>
                <a:spcPts val="0"/>
              </a:spcBef>
              <a:spcAft>
                <a:spcPts val="0"/>
              </a:spcAft>
              <a:buClr>
                <a:schemeClr val="dk1"/>
              </a:buClr>
              <a:buSzPts val="1400"/>
              <a:buFont typeface="Arial"/>
              <a:buNone/>
            </a:pPr>
            <a:r>
              <a:t/>
            </a:r>
            <a:endParaRPr b="1">
              <a:solidFill>
                <a:schemeClr val="dk1"/>
              </a:solidFill>
            </a:endParaRPr>
          </a:p>
          <a:p>
            <a:pPr indent="0" lvl="0" marL="228600" rtl="0" algn="l">
              <a:spcBef>
                <a:spcPts val="0"/>
              </a:spcBef>
              <a:spcAft>
                <a:spcPts val="0"/>
              </a:spcAft>
              <a:buClr>
                <a:schemeClr val="dk1"/>
              </a:buClr>
              <a:buSzPts val="1400"/>
              <a:buFont typeface="Arial"/>
              <a:buNone/>
            </a:pPr>
            <a:r>
              <a:t/>
            </a:r>
            <a:endParaRPr b="1">
              <a:solidFill>
                <a:schemeClr val="dk1"/>
              </a:solidFill>
            </a:endParaRPr>
          </a:p>
          <a:p>
            <a:pPr indent="-228600" lvl="0" marL="457200" rtl="0" algn="l">
              <a:spcBef>
                <a:spcPts val="0"/>
              </a:spcBef>
              <a:spcAft>
                <a:spcPts val="0"/>
              </a:spcAft>
              <a:buClr>
                <a:schemeClr val="dk1"/>
              </a:buClr>
              <a:buSzPts val="1400"/>
              <a:buFont typeface="Arial"/>
              <a:buNone/>
            </a:pPr>
            <a:r>
              <a:rPr b="1" lang="en">
                <a:solidFill>
                  <a:schemeClr val="dk1"/>
                </a:solidFill>
              </a:rPr>
              <a:t>COGNITIVE</a:t>
            </a:r>
            <a:endParaRPr b="1">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Reframing</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Challenging negative thinking </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Positive self-talk </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Keeping perspective</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Reducing uncertainty</a:t>
            </a:r>
            <a:endParaRPr>
              <a:solidFill>
                <a:schemeClr val="dk1"/>
              </a:solidFill>
            </a:endParaRPr>
          </a:p>
          <a:p>
            <a:pPr indent="-228600" lvl="0" marL="457200" rtl="0" algn="l">
              <a:spcBef>
                <a:spcPts val="0"/>
              </a:spcBef>
              <a:spcAft>
                <a:spcPts val="0"/>
              </a:spcAft>
              <a:buClr>
                <a:schemeClr val="dk1"/>
              </a:buClr>
              <a:buSzPts val="1400"/>
              <a:buFont typeface="Arial"/>
              <a:buNone/>
            </a:pPr>
            <a:r>
              <a:t/>
            </a:r>
            <a:endParaRPr>
              <a:solidFill>
                <a:schemeClr val="dk1"/>
              </a:solidFill>
            </a:endParaRPr>
          </a:p>
          <a:p>
            <a:pPr indent="-228600" lvl="0" marL="457200" rtl="0" algn="l">
              <a:spcBef>
                <a:spcPts val="0"/>
              </a:spcBef>
              <a:spcAft>
                <a:spcPts val="0"/>
              </a:spcAft>
              <a:buClr>
                <a:schemeClr val="dk1"/>
              </a:buClr>
              <a:buSzPts val="1400"/>
              <a:buFont typeface="Arial"/>
              <a:buNone/>
            </a:pPr>
            <a:r>
              <a:rPr b="1" lang="en">
                <a:solidFill>
                  <a:schemeClr val="dk1"/>
                </a:solidFill>
              </a:rPr>
              <a:t>BEHAVIOURAL</a:t>
            </a:r>
            <a:endParaRPr b="1">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Time management</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Social support</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Seek help</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Physical exercise</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Relaxation</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Breathing</a:t>
            </a:r>
            <a:endParaRPr>
              <a:solidFill>
                <a:schemeClr val="dk1"/>
              </a:solidFill>
            </a:endParaRPr>
          </a:p>
          <a:p>
            <a:pPr indent="-228600" lvl="0" marL="457200" rtl="0" algn="l">
              <a:spcBef>
                <a:spcPts val="0"/>
              </a:spcBef>
              <a:spcAft>
                <a:spcPts val="0"/>
              </a:spcAft>
              <a:buNone/>
            </a:pPr>
            <a:r>
              <a:rPr lang="en">
                <a:solidFill>
                  <a:schemeClr val="dk1"/>
                </a:solidFill>
              </a:rPr>
              <a:t>Humour</a:t>
            </a:r>
            <a:endParaRPr/>
          </a:p>
        </p:txBody>
      </p:sp>
      <p:sp>
        <p:nvSpPr>
          <p:cNvPr id="497" name="Google Shape;497;g31d79679738_0_5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31d79679738_0_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4" name="Google Shape;504;g31d79679738_0_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rtl="0" algn="l">
              <a:spcBef>
                <a:spcPts val="0"/>
              </a:spcBef>
              <a:spcAft>
                <a:spcPts val="0"/>
              </a:spcAft>
              <a:buClr>
                <a:schemeClr val="dk1"/>
              </a:buClr>
              <a:buSzPts val="1400"/>
              <a:buFont typeface="Arial"/>
              <a:buNone/>
            </a:pPr>
            <a:r>
              <a:rPr b="1" lang="en">
                <a:solidFill>
                  <a:schemeClr val="dk1"/>
                </a:solidFill>
              </a:rPr>
              <a:t>ANSWER: BEHAVIOURAL</a:t>
            </a:r>
            <a:endParaRPr b="1">
              <a:solidFill>
                <a:schemeClr val="dk1"/>
              </a:solidFill>
            </a:endParaRPr>
          </a:p>
          <a:p>
            <a:pPr indent="-228600" lvl="0" marL="457200" rtl="0" algn="l">
              <a:spcBef>
                <a:spcPts val="0"/>
              </a:spcBef>
              <a:spcAft>
                <a:spcPts val="0"/>
              </a:spcAft>
              <a:buClr>
                <a:schemeClr val="dk1"/>
              </a:buClr>
              <a:buSzPts val="1400"/>
              <a:buFont typeface="Arial"/>
              <a:buNone/>
            </a:pPr>
            <a:r>
              <a:t/>
            </a:r>
            <a:endParaRPr b="1">
              <a:solidFill>
                <a:schemeClr val="dk1"/>
              </a:solidFill>
            </a:endParaRPr>
          </a:p>
          <a:p>
            <a:pPr indent="-228600" lvl="0" marL="457200" rtl="0" algn="l">
              <a:spcBef>
                <a:spcPts val="0"/>
              </a:spcBef>
              <a:spcAft>
                <a:spcPts val="0"/>
              </a:spcAft>
              <a:buClr>
                <a:schemeClr val="dk1"/>
              </a:buClr>
              <a:buSzPts val="1400"/>
              <a:buFont typeface="Arial"/>
              <a:buNone/>
            </a:pPr>
            <a:r>
              <a:rPr b="1" lang="en">
                <a:solidFill>
                  <a:schemeClr val="dk1"/>
                </a:solidFill>
              </a:rPr>
              <a:t>COGNITIVE</a:t>
            </a:r>
            <a:endParaRPr b="1">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Reframing</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Challenging negative thinking </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Positive self-talk </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Keeping perspective</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Reducing uncertainty</a:t>
            </a:r>
            <a:endParaRPr>
              <a:solidFill>
                <a:schemeClr val="dk1"/>
              </a:solidFill>
            </a:endParaRPr>
          </a:p>
          <a:p>
            <a:pPr indent="-228600" lvl="0" marL="457200" rtl="0" algn="l">
              <a:spcBef>
                <a:spcPts val="0"/>
              </a:spcBef>
              <a:spcAft>
                <a:spcPts val="0"/>
              </a:spcAft>
              <a:buClr>
                <a:schemeClr val="dk1"/>
              </a:buClr>
              <a:buSzPts val="1400"/>
              <a:buFont typeface="Arial"/>
              <a:buNone/>
            </a:pPr>
            <a:r>
              <a:t/>
            </a:r>
            <a:endParaRPr>
              <a:solidFill>
                <a:schemeClr val="dk1"/>
              </a:solidFill>
            </a:endParaRPr>
          </a:p>
          <a:p>
            <a:pPr indent="-228600" lvl="0" marL="457200" rtl="0" algn="l">
              <a:spcBef>
                <a:spcPts val="0"/>
              </a:spcBef>
              <a:spcAft>
                <a:spcPts val="0"/>
              </a:spcAft>
              <a:buClr>
                <a:schemeClr val="dk1"/>
              </a:buClr>
              <a:buSzPts val="1400"/>
              <a:buFont typeface="Arial"/>
              <a:buNone/>
            </a:pPr>
            <a:r>
              <a:rPr b="1" lang="en">
                <a:solidFill>
                  <a:schemeClr val="dk1"/>
                </a:solidFill>
              </a:rPr>
              <a:t>BEHAVIOURAL</a:t>
            </a:r>
            <a:endParaRPr b="1">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Time management</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Social support</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Seek help</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Physical exercise</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Relaxation</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Breathing</a:t>
            </a:r>
            <a:endParaRPr>
              <a:solidFill>
                <a:schemeClr val="dk1"/>
              </a:solidFill>
            </a:endParaRPr>
          </a:p>
          <a:p>
            <a:pPr indent="-228600" lvl="0" marL="457200" rtl="0" algn="l">
              <a:spcBef>
                <a:spcPts val="0"/>
              </a:spcBef>
              <a:spcAft>
                <a:spcPts val="0"/>
              </a:spcAft>
              <a:buNone/>
            </a:pPr>
            <a:r>
              <a:rPr lang="en">
                <a:solidFill>
                  <a:schemeClr val="dk1"/>
                </a:solidFill>
              </a:rPr>
              <a:t>Humour</a:t>
            </a:r>
            <a:endParaRPr/>
          </a:p>
        </p:txBody>
      </p:sp>
      <p:sp>
        <p:nvSpPr>
          <p:cNvPr id="505" name="Google Shape;505;g31d79679738_0_6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31d79679738_0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2" name="Google Shape;512;g31d79679738_0_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rtl="0" algn="l">
              <a:spcBef>
                <a:spcPts val="0"/>
              </a:spcBef>
              <a:spcAft>
                <a:spcPts val="0"/>
              </a:spcAft>
              <a:buClr>
                <a:schemeClr val="dk1"/>
              </a:buClr>
              <a:buSzPts val="1400"/>
              <a:buFont typeface="Arial"/>
              <a:buNone/>
            </a:pPr>
            <a:r>
              <a:rPr b="1" lang="en">
                <a:solidFill>
                  <a:schemeClr val="dk1"/>
                </a:solidFill>
              </a:rPr>
              <a:t>ANSWER: COGNITIVE</a:t>
            </a:r>
            <a:endParaRPr b="1">
              <a:solidFill>
                <a:schemeClr val="dk1"/>
              </a:solidFill>
            </a:endParaRPr>
          </a:p>
          <a:p>
            <a:pPr indent="-228600" lvl="0" marL="457200" rtl="0" algn="l">
              <a:spcBef>
                <a:spcPts val="0"/>
              </a:spcBef>
              <a:spcAft>
                <a:spcPts val="0"/>
              </a:spcAft>
              <a:buClr>
                <a:schemeClr val="dk1"/>
              </a:buClr>
              <a:buSzPts val="1400"/>
              <a:buFont typeface="Arial"/>
              <a:buNone/>
            </a:pPr>
            <a:r>
              <a:t/>
            </a:r>
            <a:endParaRPr b="1">
              <a:solidFill>
                <a:schemeClr val="dk1"/>
              </a:solidFill>
            </a:endParaRPr>
          </a:p>
          <a:p>
            <a:pPr indent="-228600" lvl="0" marL="457200" rtl="0" algn="l">
              <a:spcBef>
                <a:spcPts val="0"/>
              </a:spcBef>
              <a:spcAft>
                <a:spcPts val="0"/>
              </a:spcAft>
              <a:buClr>
                <a:schemeClr val="dk1"/>
              </a:buClr>
              <a:buSzPts val="1400"/>
              <a:buFont typeface="Arial"/>
              <a:buNone/>
            </a:pPr>
            <a:r>
              <a:rPr b="1" lang="en">
                <a:solidFill>
                  <a:schemeClr val="dk1"/>
                </a:solidFill>
              </a:rPr>
              <a:t>COGNITIVE</a:t>
            </a:r>
            <a:endParaRPr b="1">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Reframing</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Challenging negative thinking </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Positive self-talk </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Keeping perspective</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Reducing uncertainty</a:t>
            </a:r>
            <a:endParaRPr>
              <a:solidFill>
                <a:schemeClr val="dk1"/>
              </a:solidFill>
            </a:endParaRPr>
          </a:p>
          <a:p>
            <a:pPr indent="-228600" lvl="0" marL="457200" rtl="0" algn="l">
              <a:spcBef>
                <a:spcPts val="0"/>
              </a:spcBef>
              <a:spcAft>
                <a:spcPts val="0"/>
              </a:spcAft>
              <a:buClr>
                <a:schemeClr val="dk1"/>
              </a:buClr>
              <a:buSzPts val="1400"/>
              <a:buFont typeface="Arial"/>
              <a:buNone/>
            </a:pPr>
            <a:r>
              <a:t/>
            </a:r>
            <a:endParaRPr>
              <a:solidFill>
                <a:schemeClr val="dk1"/>
              </a:solidFill>
            </a:endParaRPr>
          </a:p>
          <a:p>
            <a:pPr indent="-228600" lvl="0" marL="457200" rtl="0" algn="l">
              <a:spcBef>
                <a:spcPts val="0"/>
              </a:spcBef>
              <a:spcAft>
                <a:spcPts val="0"/>
              </a:spcAft>
              <a:buClr>
                <a:schemeClr val="dk1"/>
              </a:buClr>
              <a:buSzPts val="1400"/>
              <a:buFont typeface="Arial"/>
              <a:buNone/>
            </a:pPr>
            <a:r>
              <a:rPr b="1" lang="en">
                <a:solidFill>
                  <a:schemeClr val="dk1"/>
                </a:solidFill>
              </a:rPr>
              <a:t>BEHAVIOURAL</a:t>
            </a:r>
            <a:endParaRPr b="1">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Time management</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Social support</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Seek help</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Physical exercise</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Relaxation</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Breathing</a:t>
            </a:r>
            <a:endParaRPr>
              <a:solidFill>
                <a:schemeClr val="dk1"/>
              </a:solidFill>
            </a:endParaRPr>
          </a:p>
          <a:p>
            <a:pPr indent="-228600" lvl="0" marL="457200" rtl="0" algn="l">
              <a:spcBef>
                <a:spcPts val="0"/>
              </a:spcBef>
              <a:spcAft>
                <a:spcPts val="0"/>
              </a:spcAft>
              <a:buNone/>
            </a:pPr>
            <a:r>
              <a:rPr lang="en">
                <a:solidFill>
                  <a:schemeClr val="dk1"/>
                </a:solidFill>
              </a:rPr>
              <a:t>Humour</a:t>
            </a:r>
            <a:endParaRPr/>
          </a:p>
        </p:txBody>
      </p:sp>
      <p:sp>
        <p:nvSpPr>
          <p:cNvPr id="513" name="Google Shape;513;g31d79679738_0_3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31d79679738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0" name="Google Shape;520;g31d79679738_0_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rtl="0" algn="l">
              <a:spcBef>
                <a:spcPts val="0"/>
              </a:spcBef>
              <a:spcAft>
                <a:spcPts val="0"/>
              </a:spcAft>
              <a:buClr>
                <a:schemeClr val="dk1"/>
              </a:buClr>
              <a:buSzPts val="1400"/>
              <a:buFont typeface="Arial"/>
              <a:buNone/>
            </a:pPr>
            <a:r>
              <a:rPr b="1" lang="en">
                <a:solidFill>
                  <a:schemeClr val="dk1"/>
                </a:solidFill>
              </a:rPr>
              <a:t>ANSWER: BEHAVIOURAL</a:t>
            </a:r>
            <a:endParaRPr b="1">
              <a:solidFill>
                <a:schemeClr val="dk1"/>
              </a:solidFill>
            </a:endParaRPr>
          </a:p>
          <a:p>
            <a:pPr indent="-228600" lvl="0" marL="457200" rtl="0" algn="l">
              <a:spcBef>
                <a:spcPts val="0"/>
              </a:spcBef>
              <a:spcAft>
                <a:spcPts val="0"/>
              </a:spcAft>
              <a:buClr>
                <a:schemeClr val="dk1"/>
              </a:buClr>
              <a:buSzPts val="1400"/>
              <a:buFont typeface="Arial"/>
              <a:buNone/>
            </a:pPr>
            <a:r>
              <a:t/>
            </a:r>
            <a:endParaRPr b="1">
              <a:solidFill>
                <a:schemeClr val="dk1"/>
              </a:solidFill>
            </a:endParaRPr>
          </a:p>
          <a:p>
            <a:pPr indent="-228600" lvl="0" marL="457200" rtl="0" algn="l">
              <a:spcBef>
                <a:spcPts val="0"/>
              </a:spcBef>
              <a:spcAft>
                <a:spcPts val="0"/>
              </a:spcAft>
              <a:buClr>
                <a:schemeClr val="dk1"/>
              </a:buClr>
              <a:buSzPts val="1400"/>
              <a:buFont typeface="Arial"/>
              <a:buNone/>
            </a:pPr>
            <a:r>
              <a:rPr b="1" lang="en">
                <a:solidFill>
                  <a:schemeClr val="dk1"/>
                </a:solidFill>
              </a:rPr>
              <a:t>COGNITIVE</a:t>
            </a:r>
            <a:endParaRPr b="1">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Reframing</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Challenging negative thinking </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Positive self-talk </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Keeping perspective</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Reducing uncertainty</a:t>
            </a:r>
            <a:endParaRPr>
              <a:solidFill>
                <a:schemeClr val="dk1"/>
              </a:solidFill>
            </a:endParaRPr>
          </a:p>
          <a:p>
            <a:pPr indent="-228600" lvl="0" marL="457200" rtl="0" algn="l">
              <a:spcBef>
                <a:spcPts val="0"/>
              </a:spcBef>
              <a:spcAft>
                <a:spcPts val="0"/>
              </a:spcAft>
              <a:buClr>
                <a:schemeClr val="dk1"/>
              </a:buClr>
              <a:buSzPts val="1400"/>
              <a:buFont typeface="Arial"/>
              <a:buNone/>
            </a:pPr>
            <a:r>
              <a:t/>
            </a:r>
            <a:endParaRPr>
              <a:solidFill>
                <a:schemeClr val="dk1"/>
              </a:solidFill>
            </a:endParaRPr>
          </a:p>
          <a:p>
            <a:pPr indent="-228600" lvl="0" marL="457200" rtl="0" algn="l">
              <a:spcBef>
                <a:spcPts val="0"/>
              </a:spcBef>
              <a:spcAft>
                <a:spcPts val="0"/>
              </a:spcAft>
              <a:buClr>
                <a:schemeClr val="dk1"/>
              </a:buClr>
              <a:buSzPts val="1400"/>
              <a:buFont typeface="Arial"/>
              <a:buNone/>
            </a:pPr>
            <a:r>
              <a:rPr b="1" lang="en">
                <a:solidFill>
                  <a:schemeClr val="dk1"/>
                </a:solidFill>
              </a:rPr>
              <a:t>BEHAVIOURAL</a:t>
            </a:r>
            <a:endParaRPr b="1">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Time management</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Social support</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Seek help</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Physical exercise</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Relaxation</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Breathing</a:t>
            </a:r>
            <a:endParaRPr>
              <a:solidFill>
                <a:schemeClr val="dk1"/>
              </a:solidFill>
            </a:endParaRPr>
          </a:p>
          <a:p>
            <a:pPr indent="-228600" lvl="0" marL="457200" rtl="0" algn="l">
              <a:spcBef>
                <a:spcPts val="0"/>
              </a:spcBef>
              <a:spcAft>
                <a:spcPts val="0"/>
              </a:spcAft>
              <a:buNone/>
            </a:pPr>
            <a:r>
              <a:rPr lang="en">
                <a:solidFill>
                  <a:schemeClr val="dk1"/>
                </a:solidFill>
              </a:rPr>
              <a:t>Humour</a:t>
            </a:r>
            <a:endParaRPr/>
          </a:p>
        </p:txBody>
      </p:sp>
      <p:sp>
        <p:nvSpPr>
          <p:cNvPr id="521" name="Google Shape;521;g31d79679738_0_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31d79679738_0_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8" name="Google Shape;528;g31d79679738_0_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rtl="0" algn="l">
              <a:spcBef>
                <a:spcPts val="0"/>
              </a:spcBef>
              <a:spcAft>
                <a:spcPts val="0"/>
              </a:spcAft>
              <a:buClr>
                <a:schemeClr val="dk1"/>
              </a:buClr>
              <a:buSzPts val="1400"/>
              <a:buFont typeface="Arial"/>
              <a:buNone/>
            </a:pPr>
            <a:r>
              <a:rPr b="1" lang="en">
                <a:solidFill>
                  <a:schemeClr val="dk1"/>
                </a:solidFill>
              </a:rPr>
              <a:t>ANSWER: BEHAVIOURAL</a:t>
            </a:r>
            <a:endParaRPr b="1">
              <a:solidFill>
                <a:schemeClr val="dk1"/>
              </a:solidFill>
            </a:endParaRPr>
          </a:p>
          <a:p>
            <a:pPr indent="-228600" lvl="0" marL="457200" rtl="0" algn="l">
              <a:spcBef>
                <a:spcPts val="0"/>
              </a:spcBef>
              <a:spcAft>
                <a:spcPts val="0"/>
              </a:spcAft>
              <a:buClr>
                <a:schemeClr val="dk1"/>
              </a:buClr>
              <a:buSzPts val="1400"/>
              <a:buFont typeface="Arial"/>
              <a:buNone/>
            </a:pPr>
            <a:r>
              <a:t/>
            </a:r>
            <a:endParaRPr b="1">
              <a:solidFill>
                <a:schemeClr val="dk1"/>
              </a:solidFill>
            </a:endParaRPr>
          </a:p>
          <a:p>
            <a:pPr indent="-228600" lvl="0" marL="457200" rtl="0" algn="l">
              <a:spcBef>
                <a:spcPts val="0"/>
              </a:spcBef>
              <a:spcAft>
                <a:spcPts val="0"/>
              </a:spcAft>
              <a:buClr>
                <a:schemeClr val="dk1"/>
              </a:buClr>
              <a:buSzPts val="1400"/>
              <a:buFont typeface="Arial"/>
              <a:buNone/>
            </a:pPr>
            <a:r>
              <a:rPr b="1" lang="en">
                <a:solidFill>
                  <a:schemeClr val="dk1"/>
                </a:solidFill>
              </a:rPr>
              <a:t>COGNITIVE</a:t>
            </a:r>
            <a:endParaRPr b="1">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Reframing</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Challenging negative thinking </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Positive self-talk </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Keeping perspective</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Reducing uncertainty</a:t>
            </a:r>
            <a:endParaRPr>
              <a:solidFill>
                <a:schemeClr val="dk1"/>
              </a:solidFill>
            </a:endParaRPr>
          </a:p>
          <a:p>
            <a:pPr indent="-228600" lvl="0" marL="457200" rtl="0" algn="l">
              <a:spcBef>
                <a:spcPts val="0"/>
              </a:spcBef>
              <a:spcAft>
                <a:spcPts val="0"/>
              </a:spcAft>
              <a:buClr>
                <a:schemeClr val="dk1"/>
              </a:buClr>
              <a:buSzPts val="1400"/>
              <a:buFont typeface="Arial"/>
              <a:buNone/>
            </a:pPr>
            <a:r>
              <a:t/>
            </a:r>
            <a:endParaRPr>
              <a:solidFill>
                <a:schemeClr val="dk1"/>
              </a:solidFill>
            </a:endParaRPr>
          </a:p>
          <a:p>
            <a:pPr indent="-228600" lvl="0" marL="457200" rtl="0" algn="l">
              <a:spcBef>
                <a:spcPts val="0"/>
              </a:spcBef>
              <a:spcAft>
                <a:spcPts val="0"/>
              </a:spcAft>
              <a:buClr>
                <a:schemeClr val="dk1"/>
              </a:buClr>
              <a:buSzPts val="1400"/>
              <a:buFont typeface="Arial"/>
              <a:buNone/>
            </a:pPr>
            <a:r>
              <a:rPr b="1" lang="en">
                <a:solidFill>
                  <a:schemeClr val="dk1"/>
                </a:solidFill>
              </a:rPr>
              <a:t>BEHAVIOURAL</a:t>
            </a:r>
            <a:endParaRPr b="1">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Time management</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Social support</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Seek help</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Physical exercise</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Relaxation</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Breathing</a:t>
            </a:r>
            <a:endParaRPr>
              <a:solidFill>
                <a:schemeClr val="dk1"/>
              </a:solidFill>
            </a:endParaRPr>
          </a:p>
          <a:p>
            <a:pPr indent="-228600" lvl="0" marL="457200" rtl="0" algn="l">
              <a:spcBef>
                <a:spcPts val="0"/>
              </a:spcBef>
              <a:spcAft>
                <a:spcPts val="0"/>
              </a:spcAft>
              <a:buNone/>
            </a:pPr>
            <a:r>
              <a:rPr lang="en">
                <a:solidFill>
                  <a:schemeClr val="dk1"/>
                </a:solidFill>
              </a:rPr>
              <a:t>Humour</a:t>
            </a:r>
            <a:endParaRPr/>
          </a:p>
        </p:txBody>
      </p:sp>
      <p:sp>
        <p:nvSpPr>
          <p:cNvPr id="529" name="Google Shape;529;g31d79679738_0_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31d79679738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6" name="Google Shape;536;g31d79679738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rtl="0" algn="l">
              <a:spcBef>
                <a:spcPts val="0"/>
              </a:spcBef>
              <a:spcAft>
                <a:spcPts val="0"/>
              </a:spcAft>
              <a:buClr>
                <a:schemeClr val="dk1"/>
              </a:buClr>
              <a:buSzPts val="1400"/>
              <a:buFont typeface="Arial"/>
              <a:buNone/>
            </a:pPr>
            <a:r>
              <a:rPr b="1" lang="en">
                <a:solidFill>
                  <a:schemeClr val="dk1"/>
                </a:solidFill>
              </a:rPr>
              <a:t>ANSWER: COGNITIVE</a:t>
            </a:r>
            <a:endParaRPr b="1">
              <a:solidFill>
                <a:schemeClr val="dk1"/>
              </a:solidFill>
            </a:endParaRPr>
          </a:p>
          <a:p>
            <a:pPr indent="-228600" lvl="0" marL="457200" rtl="0" algn="l">
              <a:spcBef>
                <a:spcPts val="0"/>
              </a:spcBef>
              <a:spcAft>
                <a:spcPts val="0"/>
              </a:spcAft>
              <a:buClr>
                <a:schemeClr val="dk1"/>
              </a:buClr>
              <a:buSzPts val="1400"/>
              <a:buFont typeface="Arial"/>
              <a:buNone/>
            </a:pPr>
            <a:r>
              <a:t/>
            </a:r>
            <a:endParaRPr b="1">
              <a:solidFill>
                <a:schemeClr val="dk1"/>
              </a:solidFill>
            </a:endParaRPr>
          </a:p>
          <a:p>
            <a:pPr indent="-228600" lvl="0" marL="457200" rtl="0" algn="l">
              <a:spcBef>
                <a:spcPts val="0"/>
              </a:spcBef>
              <a:spcAft>
                <a:spcPts val="0"/>
              </a:spcAft>
              <a:buClr>
                <a:schemeClr val="dk1"/>
              </a:buClr>
              <a:buSzPts val="1400"/>
              <a:buFont typeface="Arial"/>
              <a:buNone/>
            </a:pPr>
            <a:r>
              <a:rPr b="1" lang="en">
                <a:solidFill>
                  <a:schemeClr val="dk1"/>
                </a:solidFill>
              </a:rPr>
              <a:t>COGNITIVE</a:t>
            </a:r>
            <a:endParaRPr b="1">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Reframing</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Challenging negative thinking </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Positive self-talk </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Keeping perspective</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Reducing uncertainty</a:t>
            </a:r>
            <a:endParaRPr>
              <a:solidFill>
                <a:schemeClr val="dk1"/>
              </a:solidFill>
            </a:endParaRPr>
          </a:p>
          <a:p>
            <a:pPr indent="-228600" lvl="0" marL="457200" rtl="0" algn="l">
              <a:spcBef>
                <a:spcPts val="0"/>
              </a:spcBef>
              <a:spcAft>
                <a:spcPts val="0"/>
              </a:spcAft>
              <a:buClr>
                <a:schemeClr val="dk1"/>
              </a:buClr>
              <a:buSzPts val="1400"/>
              <a:buFont typeface="Arial"/>
              <a:buNone/>
            </a:pPr>
            <a:r>
              <a:t/>
            </a:r>
            <a:endParaRPr>
              <a:solidFill>
                <a:schemeClr val="dk1"/>
              </a:solidFill>
            </a:endParaRPr>
          </a:p>
          <a:p>
            <a:pPr indent="-228600" lvl="0" marL="457200" rtl="0" algn="l">
              <a:spcBef>
                <a:spcPts val="0"/>
              </a:spcBef>
              <a:spcAft>
                <a:spcPts val="0"/>
              </a:spcAft>
              <a:buClr>
                <a:schemeClr val="dk1"/>
              </a:buClr>
              <a:buSzPts val="1400"/>
              <a:buFont typeface="Arial"/>
              <a:buNone/>
            </a:pPr>
            <a:r>
              <a:rPr b="1" lang="en">
                <a:solidFill>
                  <a:schemeClr val="dk1"/>
                </a:solidFill>
              </a:rPr>
              <a:t>BEHAVIOURAL</a:t>
            </a:r>
            <a:endParaRPr b="1">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Time management</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Social support</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Seek help</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Physical exercise</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Relaxation</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Breathing</a:t>
            </a:r>
            <a:endParaRPr>
              <a:solidFill>
                <a:schemeClr val="dk1"/>
              </a:solidFill>
            </a:endParaRPr>
          </a:p>
          <a:p>
            <a:pPr indent="-228600" lvl="0" marL="457200" rtl="0" algn="l">
              <a:spcBef>
                <a:spcPts val="0"/>
              </a:spcBef>
              <a:spcAft>
                <a:spcPts val="0"/>
              </a:spcAft>
              <a:buNone/>
            </a:pPr>
            <a:r>
              <a:rPr lang="en">
                <a:solidFill>
                  <a:schemeClr val="dk1"/>
                </a:solidFill>
              </a:rPr>
              <a:t>Humour</a:t>
            </a:r>
            <a:endParaRPr/>
          </a:p>
        </p:txBody>
      </p:sp>
      <p:sp>
        <p:nvSpPr>
          <p:cNvPr id="537" name="Google Shape;537;g31d79679738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31d79679738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4" name="Google Shape;544;g31d79679738_0_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rtl="0" algn="l">
              <a:spcBef>
                <a:spcPts val="0"/>
              </a:spcBef>
              <a:spcAft>
                <a:spcPts val="0"/>
              </a:spcAft>
              <a:buClr>
                <a:schemeClr val="dk1"/>
              </a:buClr>
              <a:buSzPts val="1400"/>
              <a:buFont typeface="Arial"/>
              <a:buNone/>
            </a:pPr>
            <a:r>
              <a:rPr b="1" lang="en">
                <a:solidFill>
                  <a:schemeClr val="dk1"/>
                </a:solidFill>
              </a:rPr>
              <a:t>ANSWER: BEHAVIOURAL</a:t>
            </a:r>
            <a:endParaRPr b="1">
              <a:solidFill>
                <a:schemeClr val="dk1"/>
              </a:solidFill>
            </a:endParaRPr>
          </a:p>
          <a:p>
            <a:pPr indent="-228600" lvl="0" marL="457200" rtl="0" algn="l">
              <a:spcBef>
                <a:spcPts val="0"/>
              </a:spcBef>
              <a:spcAft>
                <a:spcPts val="0"/>
              </a:spcAft>
              <a:buClr>
                <a:schemeClr val="dk1"/>
              </a:buClr>
              <a:buSzPts val="1400"/>
              <a:buFont typeface="Arial"/>
              <a:buNone/>
            </a:pPr>
            <a:r>
              <a:t/>
            </a:r>
            <a:endParaRPr b="1">
              <a:solidFill>
                <a:schemeClr val="dk1"/>
              </a:solidFill>
            </a:endParaRPr>
          </a:p>
          <a:p>
            <a:pPr indent="-228600" lvl="0" marL="457200" rtl="0" algn="l">
              <a:spcBef>
                <a:spcPts val="0"/>
              </a:spcBef>
              <a:spcAft>
                <a:spcPts val="0"/>
              </a:spcAft>
              <a:buClr>
                <a:schemeClr val="dk1"/>
              </a:buClr>
              <a:buSzPts val="1400"/>
              <a:buFont typeface="Arial"/>
              <a:buNone/>
            </a:pPr>
            <a:r>
              <a:rPr b="1" lang="en">
                <a:solidFill>
                  <a:schemeClr val="dk1"/>
                </a:solidFill>
              </a:rPr>
              <a:t>COGNITIVE</a:t>
            </a:r>
            <a:endParaRPr b="1">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Reframing</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Challenging negative thinking </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Positive self-talk </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Keeping perspective</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Reducing uncertainty</a:t>
            </a:r>
            <a:endParaRPr>
              <a:solidFill>
                <a:schemeClr val="dk1"/>
              </a:solidFill>
            </a:endParaRPr>
          </a:p>
          <a:p>
            <a:pPr indent="-228600" lvl="0" marL="457200" rtl="0" algn="l">
              <a:spcBef>
                <a:spcPts val="0"/>
              </a:spcBef>
              <a:spcAft>
                <a:spcPts val="0"/>
              </a:spcAft>
              <a:buClr>
                <a:schemeClr val="dk1"/>
              </a:buClr>
              <a:buSzPts val="1400"/>
              <a:buFont typeface="Arial"/>
              <a:buNone/>
            </a:pPr>
            <a:r>
              <a:t/>
            </a:r>
            <a:endParaRPr>
              <a:solidFill>
                <a:schemeClr val="dk1"/>
              </a:solidFill>
            </a:endParaRPr>
          </a:p>
          <a:p>
            <a:pPr indent="-228600" lvl="0" marL="457200" rtl="0" algn="l">
              <a:spcBef>
                <a:spcPts val="0"/>
              </a:spcBef>
              <a:spcAft>
                <a:spcPts val="0"/>
              </a:spcAft>
              <a:buClr>
                <a:schemeClr val="dk1"/>
              </a:buClr>
              <a:buSzPts val="1400"/>
              <a:buFont typeface="Arial"/>
              <a:buNone/>
            </a:pPr>
            <a:r>
              <a:rPr b="1" lang="en">
                <a:solidFill>
                  <a:schemeClr val="dk1"/>
                </a:solidFill>
              </a:rPr>
              <a:t>BEHAVIOURAL</a:t>
            </a:r>
            <a:endParaRPr b="1">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Time management</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Social support</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Seek help</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Physical exercise</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Relaxation</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Breathing</a:t>
            </a:r>
            <a:endParaRPr>
              <a:solidFill>
                <a:schemeClr val="dk1"/>
              </a:solidFill>
            </a:endParaRPr>
          </a:p>
          <a:p>
            <a:pPr indent="-228600" lvl="0" marL="457200" rtl="0" algn="l">
              <a:spcBef>
                <a:spcPts val="0"/>
              </a:spcBef>
              <a:spcAft>
                <a:spcPts val="0"/>
              </a:spcAft>
              <a:buNone/>
            </a:pPr>
            <a:r>
              <a:rPr lang="en">
                <a:solidFill>
                  <a:schemeClr val="dk1"/>
                </a:solidFill>
              </a:rPr>
              <a:t>Humour</a:t>
            </a:r>
            <a:endParaRPr/>
          </a:p>
        </p:txBody>
      </p:sp>
      <p:sp>
        <p:nvSpPr>
          <p:cNvPr id="545" name="Google Shape;545;g31d79679738_0_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31d79679738_0_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2" name="Google Shape;552;g31d79679738_0_7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rtl="0" algn="l">
              <a:spcBef>
                <a:spcPts val="0"/>
              </a:spcBef>
              <a:spcAft>
                <a:spcPts val="0"/>
              </a:spcAft>
              <a:buClr>
                <a:schemeClr val="dk1"/>
              </a:buClr>
              <a:buSzPts val="1400"/>
              <a:buFont typeface="Arial"/>
              <a:buNone/>
            </a:pPr>
            <a:r>
              <a:rPr b="1" lang="en">
                <a:solidFill>
                  <a:schemeClr val="dk1"/>
                </a:solidFill>
              </a:rPr>
              <a:t>ANSWER: BEHAVIOURAL</a:t>
            </a:r>
            <a:endParaRPr b="1">
              <a:solidFill>
                <a:schemeClr val="dk1"/>
              </a:solidFill>
            </a:endParaRPr>
          </a:p>
          <a:p>
            <a:pPr indent="-228600" lvl="0" marL="457200" rtl="0" algn="l">
              <a:spcBef>
                <a:spcPts val="0"/>
              </a:spcBef>
              <a:spcAft>
                <a:spcPts val="0"/>
              </a:spcAft>
              <a:buClr>
                <a:schemeClr val="dk1"/>
              </a:buClr>
              <a:buSzPts val="1400"/>
              <a:buFont typeface="Arial"/>
              <a:buNone/>
            </a:pPr>
            <a:r>
              <a:t/>
            </a:r>
            <a:endParaRPr b="1">
              <a:solidFill>
                <a:schemeClr val="dk1"/>
              </a:solidFill>
            </a:endParaRPr>
          </a:p>
          <a:p>
            <a:pPr indent="-228600" lvl="0" marL="457200" rtl="0" algn="l">
              <a:spcBef>
                <a:spcPts val="0"/>
              </a:spcBef>
              <a:spcAft>
                <a:spcPts val="0"/>
              </a:spcAft>
              <a:buClr>
                <a:schemeClr val="dk1"/>
              </a:buClr>
              <a:buSzPts val="1400"/>
              <a:buFont typeface="Arial"/>
              <a:buNone/>
            </a:pPr>
            <a:r>
              <a:rPr b="1" lang="en">
                <a:solidFill>
                  <a:schemeClr val="dk1"/>
                </a:solidFill>
              </a:rPr>
              <a:t>COGNITIVE</a:t>
            </a:r>
            <a:endParaRPr b="1">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Reframing</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Challenging negative thinking </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Positive self-talk </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Keeping perspective</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Reducing uncertainty</a:t>
            </a:r>
            <a:endParaRPr>
              <a:solidFill>
                <a:schemeClr val="dk1"/>
              </a:solidFill>
            </a:endParaRPr>
          </a:p>
          <a:p>
            <a:pPr indent="-228600" lvl="0" marL="457200" rtl="0" algn="l">
              <a:spcBef>
                <a:spcPts val="0"/>
              </a:spcBef>
              <a:spcAft>
                <a:spcPts val="0"/>
              </a:spcAft>
              <a:buClr>
                <a:schemeClr val="dk1"/>
              </a:buClr>
              <a:buSzPts val="1400"/>
              <a:buFont typeface="Arial"/>
              <a:buNone/>
            </a:pPr>
            <a:r>
              <a:t/>
            </a:r>
            <a:endParaRPr>
              <a:solidFill>
                <a:schemeClr val="dk1"/>
              </a:solidFill>
            </a:endParaRPr>
          </a:p>
          <a:p>
            <a:pPr indent="-228600" lvl="0" marL="457200" rtl="0" algn="l">
              <a:spcBef>
                <a:spcPts val="0"/>
              </a:spcBef>
              <a:spcAft>
                <a:spcPts val="0"/>
              </a:spcAft>
              <a:buClr>
                <a:schemeClr val="dk1"/>
              </a:buClr>
              <a:buSzPts val="1400"/>
              <a:buFont typeface="Arial"/>
              <a:buNone/>
            </a:pPr>
            <a:r>
              <a:rPr b="1" lang="en">
                <a:solidFill>
                  <a:schemeClr val="dk1"/>
                </a:solidFill>
              </a:rPr>
              <a:t>BEHAVIOURAL</a:t>
            </a:r>
            <a:endParaRPr b="1">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Time management</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Social support</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Seek help</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Physical exercise</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Relaxation</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Breathing</a:t>
            </a:r>
            <a:endParaRPr>
              <a:solidFill>
                <a:schemeClr val="dk1"/>
              </a:solidFill>
            </a:endParaRPr>
          </a:p>
          <a:p>
            <a:pPr indent="-228600" lvl="0" marL="457200" rtl="0" algn="l">
              <a:spcBef>
                <a:spcPts val="0"/>
              </a:spcBef>
              <a:spcAft>
                <a:spcPts val="0"/>
              </a:spcAft>
              <a:buNone/>
            </a:pPr>
            <a:r>
              <a:rPr lang="en">
                <a:solidFill>
                  <a:schemeClr val="dk1"/>
                </a:solidFill>
              </a:rPr>
              <a:t>Humour</a:t>
            </a:r>
            <a:endParaRPr/>
          </a:p>
        </p:txBody>
      </p:sp>
      <p:sp>
        <p:nvSpPr>
          <p:cNvPr id="553" name="Google Shape;553;g31d79679738_0_7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31d79679738_0_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0" name="Google Shape;560;g31d79679738_0_9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rtl="0" algn="l">
              <a:spcBef>
                <a:spcPts val="0"/>
              </a:spcBef>
              <a:spcAft>
                <a:spcPts val="0"/>
              </a:spcAft>
              <a:buClr>
                <a:schemeClr val="dk1"/>
              </a:buClr>
              <a:buSzPts val="1400"/>
              <a:buFont typeface="Arial"/>
              <a:buNone/>
            </a:pPr>
            <a:r>
              <a:rPr b="1" lang="en">
                <a:solidFill>
                  <a:schemeClr val="dk1"/>
                </a:solidFill>
              </a:rPr>
              <a:t>ANSWER: BEHAVIOURAL</a:t>
            </a:r>
            <a:endParaRPr b="1">
              <a:solidFill>
                <a:schemeClr val="dk1"/>
              </a:solidFill>
            </a:endParaRPr>
          </a:p>
          <a:p>
            <a:pPr indent="-228600" lvl="0" marL="457200" rtl="0" algn="l">
              <a:spcBef>
                <a:spcPts val="0"/>
              </a:spcBef>
              <a:spcAft>
                <a:spcPts val="0"/>
              </a:spcAft>
              <a:buClr>
                <a:schemeClr val="dk1"/>
              </a:buClr>
              <a:buSzPts val="1400"/>
              <a:buFont typeface="Arial"/>
              <a:buNone/>
            </a:pPr>
            <a:r>
              <a:t/>
            </a:r>
            <a:endParaRPr b="1">
              <a:solidFill>
                <a:schemeClr val="dk1"/>
              </a:solidFill>
            </a:endParaRPr>
          </a:p>
          <a:p>
            <a:pPr indent="-228600" lvl="0" marL="457200" rtl="0" algn="l">
              <a:spcBef>
                <a:spcPts val="0"/>
              </a:spcBef>
              <a:spcAft>
                <a:spcPts val="0"/>
              </a:spcAft>
              <a:buClr>
                <a:schemeClr val="dk1"/>
              </a:buClr>
              <a:buSzPts val="1400"/>
              <a:buFont typeface="Arial"/>
              <a:buNone/>
            </a:pPr>
            <a:r>
              <a:rPr b="1" lang="en">
                <a:solidFill>
                  <a:schemeClr val="dk1"/>
                </a:solidFill>
              </a:rPr>
              <a:t>COGNITIVE</a:t>
            </a:r>
            <a:endParaRPr b="1">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Reframing</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Challenging negative thinking </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Positive self-talk </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Keeping perspective</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Reducing uncertainty</a:t>
            </a:r>
            <a:endParaRPr>
              <a:solidFill>
                <a:schemeClr val="dk1"/>
              </a:solidFill>
            </a:endParaRPr>
          </a:p>
          <a:p>
            <a:pPr indent="-228600" lvl="0" marL="457200" rtl="0" algn="l">
              <a:spcBef>
                <a:spcPts val="0"/>
              </a:spcBef>
              <a:spcAft>
                <a:spcPts val="0"/>
              </a:spcAft>
              <a:buClr>
                <a:schemeClr val="dk1"/>
              </a:buClr>
              <a:buSzPts val="1400"/>
              <a:buFont typeface="Arial"/>
              <a:buNone/>
            </a:pPr>
            <a:r>
              <a:t/>
            </a:r>
            <a:endParaRPr>
              <a:solidFill>
                <a:schemeClr val="dk1"/>
              </a:solidFill>
            </a:endParaRPr>
          </a:p>
          <a:p>
            <a:pPr indent="-228600" lvl="0" marL="457200" rtl="0" algn="l">
              <a:spcBef>
                <a:spcPts val="0"/>
              </a:spcBef>
              <a:spcAft>
                <a:spcPts val="0"/>
              </a:spcAft>
              <a:buClr>
                <a:schemeClr val="dk1"/>
              </a:buClr>
              <a:buSzPts val="1400"/>
              <a:buFont typeface="Arial"/>
              <a:buNone/>
            </a:pPr>
            <a:r>
              <a:rPr b="1" lang="en">
                <a:solidFill>
                  <a:schemeClr val="dk1"/>
                </a:solidFill>
              </a:rPr>
              <a:t>BEHAVIOURAL</a:t>
            </a:r>
            <a:endParaRPr b="1">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Time management</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Social support</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Seek help</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Physical exercise</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Relaxation</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Breathing</a:t>
            </a:r>
            <a:endParaRPr>
              <a:solidFill>
                <a:schemeClr val="dk1"/>
              </a:solidFill>
            </a:endParaRPr>
          </a:p>
          <a:p>
            <a:pPr indent="-228600" lvl="0" marL="457200" rtl="0" algn="l">
              <a:spcBef>
                <a:spcPts val="0"/>
              </a:spcBef>
              <a:spcAft>
                <a:spcPts val="0"/>
              </a:spcAft>
              <a:buNone/>
            </a:pPr>
            <a:r>
              <a:rPr lang="en">
                <a:solidFill>
                  <a:schemeClr val="dk1"/>
                </a:solidFill>
              </a:rPr>
              <a:t>Humour</a:t>
            </a:r>
            <a:endParaRPr/>
          </a:p>
        </p:txBody>
      </p:sp>
      <p:sp>
        <p:nvSpPr>
          <p:cNvPr id="561" name="Google Shape;561;g31d79679738_0_9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31d79679738_0_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8" name="Google Shape;568;g31d79679738_0_5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rtl="0" algn="l">
              <a:spcBef>
                <a:spcPts val="0"/>
              </a:spcBef>
              <a:spcAft>
                <a:spcPts val="0"/>
              </a:spcAft>
              <a:buClr>
                <a:schemeClr val="dk1"/>
              </a:buClr>
              <a:buSzPts val="1400"/>
              <a:buFont typeface="Arial"/>
              <a:buNone/>
            </a:pPr>
            <a:r>
              <a:rPr b="1" lang="en">
                <a:solidFill>
                  <a:schemeClr val="dk1"/>
                </a:solidFill>
              </a:rPr>
              <a:t>ANSWER: BEHAVIOURAL</a:t>
            </a:r>
            <a:endParaRPr b="1">
              <a:solidFill>
                <a:schemeClr val="dk1"/>
              </a:solidFill>
            </a:endParaRPr>
          </a:p>
          <a:p>
            <a:pPr indent="-228600" lvl="0" marL="457200" rtl="0" algn="l">
              <a:spcBef>
                <a:spcPts val="0"/>
              </a:spcBef>
              <a:spcAft>
                <a:spcPts val="0"/>
              </a:spcAft>
              <a:buClr>
                <a:schemeClr val="dk1"/>
              </a:buClr>
              <a:buSzPts val="1400"/>
              <a:buFont typeface="Arial"/>
              <a:buNone/>
            </a:pPr>
            <a:r>
              <a:t/>
            </a:r>
            <a:endParaRPr b="1">
              <a:solidFill>
                <a:schemeClr val="dk1"/>
              </a:solidFill>
            </a:endParaRPr>
          </a:p>
          <a:p>
            <a:pPr indent="-228600" lvl="0" marL="457200" rtl="0" algn="l">
              <a:spcBef>
                <a:spcPts val="0"/>
              </a:spcBef>
              <a:spcAft>
                <a:spcPts val="0"/>
              </a:spcAft>
              <a:buClr>
                <a:schemeClr val="dk1"/>
              </a:buClr>
              <a:buSzPts val="1400"/>
              <a:buFont typeface="Arial"/>
              <a:buNone/>
            </a:pPr>
            <a:r>
              <a:rPr b="1" lang="en">
                <a:solidFill>
                  <a:schemeClr val="dk1"/>
                </a:solidFill>
              </a:rPr>
              <a:t>COGNITIVE</a:t>
            </a:r>
            <a:endParaRPr b="1">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Reframing</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Challenging negative thinking </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Positive self-talk </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Keeping perspective</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Reducing uncertainty</a:t>
            </a:r>
            <a:endParaRPr>
              <a:solidFill>
                <a:schemeClr val="dk1"/>
              </a:solidFill>
            </a:endParaRPr>
          </a:p>
          <a:p>
            <a:pPr indent="-228600" lvl="0" marL="457200" rtl="0" algn="l">
              <a:spcBef>
                <a:spcPts val="0"/>
              </a:spcBef>
              <a:spcAft>
                <a:spcPts val="0"/>
              </a:spcAft>
              <a:buClr>
                <a:schemeClr val="dk1"/>
              </a:buClr>
              <a:buSzPts val="1400"/>
              <a:buFont typeface="Arial"/>
              <a:buNone/>
            </a:pPr>
            <a:r>
              <a:t/>
            </a:r>
            <a:endParaRPr>
              <a:solidFill>
                <a:schemeClr val="dk1"/>
              </a:solidFill>
            </a:endParaRPr>
          </a:p>
          <a:p>
            <a:pPr indent="-228600" lvl="0" marL="457200" rtl="0" algn="l">
              <a:spcBef>
                <a:spcPts val="0"/>
              </a:spcBef>
              <a:spcAft>
                <a:spcPts val="0"/>
              </a:spcAft>
              <a:buClr>
                <a:schemeClr val="dk1"/>
              </a:buClr>
              <a:buSzPts val="1400"/>
              <a:buFont typeface="Arial"/>
              <a:buNone/>
            </a:pPr>
            <a:r>
              <a:rPr b="1" lang="en">
                <a:solidFill>
                  <a:schemeClr val="dk1"/>
                </a:solidFill>
              </a:rPr>
              <a:t>BEHAVIOURAL</a:t>
            </a:r>
            <a:endParaRPr b="1">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Time management</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Social support</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Seek help</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Physical exercise</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Relaxation</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Breathing</a:t>
            </a:r>
            <a:endParaRPr>
              <a:solidFill>
                <a:schemeClr val="dk1"/>
              </a:solidFill>
            </a:endParaRPr>
          </a:p>
          <a:p>
            <a:pPr indent="-228600" lvl="0" marL="457200" rtl="0" algn="l">
              <a:spcBef>
                <a:spcPts val="0"/>
              </a:spcBef>
              <a:spcAft>
                <a:spcPts val="0"/>
              </a:spcAft>
              <a:buNone/>
            </a:pPr>
            <a:r>
              <a:rPr lang="en">
                <a:solidFill>
                  <a:schemeClr val="dk1"/>
                </a:solidFill>
              </a:rPr>
              <a:t>Humour</a:t>
            </a:r>
            <a:endParaRPr/>
          </a:p>
        </p:txBody>
      </p:sp>
      <p:sp>
        <p:nvSpPr>
          <p:cNvPr id="569" name="Google Shape;569;g31d79679738_0_5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0559c99cd5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g30559c99cd5_0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31d79679738_0_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6" name="Google Shape;576;g31d79679738_0_8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rtl="0" algn="l">
              <a:spcBef>
                <a:spcPts val="0"/>
              </a:spcBef>
              <a:spcAft>
                <a:spcPts val="0"/>
              </a:spcAft>
              <a:buClr>
                <a:schemeClr val="dk1"/>
              </a:buClr>
              <a:buSzPts val="1400"/>
              <a:buFont typeface="Arial"/>
              <a:buNone/>
            </a:pPr>
            <a:r>
              <a:rPr b="1" lang="en">
                <a:solidFill>
                  <a:schemeClr val="dk1"/>
                </a:solidFill>
              </a:rPr>
              <a:t>ANSWER: COGNITIVE</a:t>
            </a:r>
            <a:endParaRPr b="1">
              <a:solidFill>
                <a:schemeClr val="dk1"/>
              </a:solidFill>
            </a:endParaRPr>
          </a:p>
          <a:p>
            <a:pPr indent="-228600" lvl="0" marL="457200" rtl="0" algn="l">
              <a:spcBef>
                <a:spcPts val="0"/>
              </a:spcBef>
              <a:spcAft>
                <a:spcPts val="0"/>
              </a:spcAft>
              <a:buClr>
                <a:schemeClr val="dk1"/>
              </a:buClr>
              <a:buSzPts val="1400"/>
              <a:buFont typeface="Arial"/>
              <a:buNone/>
            </a:pPr>
            <a:r>
              <a:t/>
            </a:r>
            <a:endParaRPr b="1">
              <a:solidFill>
                <a:schemeClr val="dk1"/>
              </a:solidFill>
            </a:endParaRPr>
          </a:p>
          <a:p>
            <a:pPr indent="-228600" lvl="0" marL="457200" rtl="0" algn="l">
              <a:spcBef>
                <a:spcPts val="0"/>
              </a:spcBef>
              <a:spcAft>
                <a:spcPts val="0"/>
              </a:spcAft>
              <a:buClr>
                <a:schemeClr val="dk1"/>
              </a:buClr>
              <a:buSzPts val="1400"/>
              <a:buFont typeface="Arial"/>
              <a:buNone/>
            </a:pPr>
            <a:r>
              <a:rPr b="1" lang="en">
                <a:solidFill>
                  <a:schemeClr val="dk1"/>
                </a:solidFill>
              </a:rPr>
              <a:t>COGNITIVE</a:t>
            </a:r>
            <a:endParaRPr b="1">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Reframing</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Challenging negative thinking </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Positive self-talk </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Keeping perspective</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Reducing uncertainty</a:t>
            </a:r>
            <a:endParaRPr>
              <a:solidFill>
                <a:schemeClr val="dk1"/>
              </a:solidFill>
            </a:endParaRPr>
          </a:p>
          <a:p>
            <a:pPr indent="-228600" lvl="0" marL="457200" rtl="0" algn="l">
              <a:spcBef>
                <a:spcPts val="0"/>
              </a:spcBef>
              <a:spcAft>
                <a:spcPts val="0"/>
              </a:spcAft>
              <a:buClr>
                <a:schemeClr val="dk1"/>
              </a:buClr>
              <a:buSzPts val="1400"/>
              <a:buFont typeface="Arial"/>
              <a:buNone/>
            </a:pPr>
            <a:r>
              <a:t/>
            </a:r>
            <a:endParaRPr>
              <a:solidFill>
                <a:schemeClr val="dk1"/>
              </a:solidFill>
            </a:endParaRPr>
          </a:p>
          <a:p>
            <a:pPr indent="-228600" lvl="0" marL="457200" rtl="0" algn="l">
              <a:spcBef>
                <a:spcPts val="0"/>
              </a:spcBef>
              <a:spcAft>
                <a:spcPts val="0"/>
              </a:spcAft>
              <a:buClr>
                <a:schemeClr val="dk1"/>
              </a:buClr>
              <a:buSzPts val="1400"/>
              <a:buFont typeface="Arial"/>
              <a:buNone/>
            </a:pPr>
            <a:r>
              <a:rPr b="1" lang="en">
                <a:solidFill>
                  <a:schemeClr val="dk1"/>
                </a:solidFill>
              </a:rPr>
              <a:t>BEHAVIOURAL</a:t>
            </a:r>
            <a:endParaRPr b="1">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Time management</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Social support</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Seek help</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Physical exercise</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Relaxation</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Breathing</a:t>
            </a:r>
            <a:endParaRPr>
              <a:solidFill>
                <a:schemeClr val="dk1"/>
              </a:solidFill>
            </a:endParaRPr>
          </a:p>
          <a:p>
            <a:pPr indent="-228600" lvl="0" marL="457200" rtl="0" algn="l">
              <a:spcBef>
                <a:spcPts val="0"/>
              </a:spcBef>
              <a:spcAft>
                <a:spcPts val="0"/>
              </a:spcAft>
              <a:buNone/>
            </a:pPr>
            <a:r>
              <a:rPr lang="en">
                <a:solidFill>
                  <a:schemeClr val="dk1"/>
                </a:solidFill>
              </a:rPr>
              <a:t>Humour</a:t>
            </a:r>
            <a:endParaRPr/>
          </a:p>
        </p:txBody>
      </p:sp>
      <p:sp>
        <p:nvSpPr>
          <p:cNvPr id="577" name="Google Shape;577;g31d79679738_0_8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31d79679738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4" name="Google Shape;584;g31d79679738_0_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rtl="0" algn="l">
              <a:spcBef>
                <a:spcPts val="0"/>
              </a:spcBef>
              <a:spcAft>
                <a:spcPts val="0"/>
              </a:spcAft>
              <a:buClr>
                <a:schemeClr val="dk1"/>
              </a:buClr>
              <a:buSzPts val="1400"/>
              <a:buFont typeface="Arial"/>
              <a:buNone/>
            </a:pPr>
            <a:r>
              <a:rPr b="1" lang="en">
                <a:solidFill>
                  <a:schemeClr val="dk1"/>
                </a:solidFill>
              </a:rPr>
              <a:t>ANSWER: COGNITIVE</a:t>
            </a:r>
            <a:endParaRPr b="1">
              <a:solidFill>
                <a:schemeClr val="dk1"/>
              </a:solidFill>
            </a:endParaRPr>
          </a:p>
          <a:p>
            <a:pPr indent="-228600" lvl="0" marL="457200" rtl="0" algn="l">
              <a:spcBef>
                <a:spcPts val="0"/>
              </a:spcBef>
              <a:spcAft>
                <a:spcPts val="0"/>
              </a:spcAft>
              <a:buClr>
                <a:schemeClr val="dk1"/>
              </a:buClr>
              <a:buSzPts val="1400"/>
              <a:buFont typeface="Arial"/>
              <a:buNone/>
            </a:pPr>
            <a:r>
              <a:t/>
            </a:r>
            <a:endParaRPr b="1">
              <a:solidFill>
                <a:schemeClr val="dk1"/>
              </a:solidFill>
            </a:endParaRPr>
          </a:p>
          <a:p>
            <a:pPr indent="-228600" lvl="0" marL="457200" rtl="0" algn="l">
              <a:spcBef>
                <a:spcPts val="0"/>
              </a:spcBef>
              <a:spcAft>
                <a:spcPts val="0"/>
              </a:spcAft>
              <a:buClr>
                <a:schemeClr val="dk1"/>
              </a:buClr>
              <a:buSzPts val="1400"/>
              <a:buFont typeface="Arial"/>
              <a:buNone/>
            </a:pPr>
            <a:r>
              <a:rPr b="1" lang="en">
                <a:solidFill>
                  <a:schemeClr val="dk1"/>
                </a:solidFill>
              </a:rPr>
              <a:t>COGNITIVE</a:t>
            </a:r>
            <a:endParaRPr b="1">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Reframing</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Challenging negative thinking </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Positive self-talk </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Keeping perspective</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Reducing uncertainty</a:t>
            </a:r>
            <a:endParaRPr>
              <a:solidFill>
                <a:schemeClr val="dk1"/>
              </a:solidFill>
            </a:endParaRPr>
          </a:p>
          <a:p>
            <a:pPr indent="-228600" lvl="0" marL="457200" rtl="0" algn="l">
              <a:spcBef>
                <a:spcPts val="0"/>
              </a:spcBef>
              <a:spcAft>
                <a:spcPts val="0"/>
              </a:spcAft>
              <a:buClr>
                <a:schemeClr val="dk1"/>
              </a:buClr>
              <a:buSzPts val="1400"/>
              <a:buFont typeface="Arial"/>
              <a:buNone/>
            </a:pPr>
            <a:r>
              <a:t/>
            </a:r>
            <a:endParaRPr>
              <a:solidFill>
                <a:schemeClr val="dk1"/>
              </a:solidFill>
            </a:endParaRPr>
          </a:p>
          <a:p>
            <a:pPr indent="-228600" lvl="0" marL="457200" rtl="0" algn="l">
              <a:spcBef>
                <a:spcPts val="0"/>
              </a:spcBef>
              <a:spcAft>
                <a:spcPts val="0"/>
              </a:spcAft>
              <a:buClr>
                <a:schemeClr val="dk1"/>
              </a:buClr>
              <a:buSzPts val="1400"/>
              <a:buFont typeface="Arial"/>
              <a:buNone/>
            </a:pPr>
            <a:r>
              <a:rPr b="1" lang="en">
                <a:solidFill>
                  <a:schemeClr val="dk1"/>
                </a:solidFill>
              </a:rPr>
              <a:t>BEHAVIOURAL</a:t>
            </a:r>
            <a:endParaRPr b="1">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Time management</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Social support</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Seek help</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Physical exercise</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Relaxation</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Breathing</a:t>
            </a:r>
            <a:endParaRPr>
              <a:solidFill>
                <a:schemeClr val="dk1"/>
              </a:solidFill>
            </a:endParaRPr>
          </a:p>
          <a:p>
            <a:pPr indent="-228600" lvl="0" marL="457200" rtl="0" algn="l">
              <a:spcBef>
                <a:spcPts val="0"/>
              </a:spcBef>
              <a:spcAft>
                <a:spcPts val="0"/>
              </a:spcAft>
              <a:buNone/>
            </a:pPr>
            <a:r>
              <a:rPr lang="en">
                <a:solidFill>
                  <a:schemeClr val="dk1"/>
                </a:solidFill>
              </a:rPr>
              <a:t>Humour</a:t>
            </a:r>
            <a:endParaRPr/>
          </a:p>
        </p:txBody>
      </p:sp>
      <p:sp>
        <p:nvSpPr>
          <p:cNvPr id="585" name="Google Shape;585;g31d79679738_0_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305c1d6522b_0_1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2" name="Google Shape;592;g305c1d6522b_0_10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rtl="0" algn="l">
              <a:spcBef>
                <a:spcPts val="0"/>
              </a:spcBef>
              <a:spcAft>
                <a:spcPts val="0"/>
              </a:spcAft>
              <a:buClr>
                <a:schemeClr val="dk1"/>
              </a:buClr>
              <a:buSzPts val="1400"/>
              <a:buFont typeface="Arial"/>
              <a:buNone/>
            </a:pPr>
            <a:r>
              <a:rPr b="1" lang="en">
                <a:solidFill>
                  <a:schemeClr val="dk1"/>
                </a:solidFill>
              </a:rPr>
              <a:t>COGNITIVE</a:t>
            </a:r>
            <a:endParaRPr b="1">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Reframing</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Challenging negative thinking </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Positive self-talk </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Keeping perspective</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Reducing uncertainty</a:t>
            </a:r>
            <a:endParaRPr>
              <a:solidFill>
                <a:schemeClr val="dk1"/>
              </a:solidFill>
            </a:endParaRPr>
          </a:p>
          <a:p>
            <a:pPr indent="-228600" lvl="0" marL="457200" rtl="0" algn="l">
              <a:spcBef>
                <a:spcPts val="0"/>
              </a:spcBef>
              <a:spcAft>
                <a:spcPts val="0"/>
              </a:spcAft>
              <a:buClr>
                <a:schemeClr val="dk1"/>
              </a:buClr>
              <a:buSzPts val="1400"/>
              <a:buFont typeface="Arial"/>
              <a:buNone/>
            </a:pPr>
            <a:r>
              <a:t/>
            </a:r>
            <a:endParaRPr>
              <a:solidFill>
                <a:schemeClr val="dk1"/>
              </a:solidFill>
            </a:endParaRPr>
          </a:p>
          <a:p>
            <a:pPr indent="-228600" lvl="0" marL="457200" rtl="0" algn="l">
              <a:spcBef>
                <a:spcPts val="0"/>
              </a:spcBef>
              <a:spcAft>
                <a:spcPts val="0"/>
              </a:spcAft>
              <a:buClr>
                <a:schemeClr val="dk1"/>
              </a:buClr>
              <a:buSzPts val="1400"/>
              <a:buFont typeface="Arial"/>
              <a:buNone/>
            </a:pPr>
            <a:r>
              <a:rPr b="1" lang="en">
                <a:solidFill>
                  <a:schemeClr val="dk1"/>
                </a:solidFill>
              </a:rPr>
              <a:t>BEHAVIOURAL</a:t>
            </a:r>
            <a:endParaRPr b="1">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Time management</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Social support</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Seek help</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Physical exercise</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Relaxation</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Breathing</a:t>
            </a:r>
            <a:endParaRPr>
              <a:solidFill>
                <a:schemeClr val="dk1"/>
              </a:solidFill>
            </a:endParaRPr>
          </a:p>
          <a:p>
            <a:pPr indent="-228600" lvl="0" marL="457200" rtl="0" algn="l">
              <a:spcBef>
                <a:spcPts val="0"/>
              </a:spcBef>
              <a:spcAft>
                <a:spcPts val="0"/>
              </a:spcAft>
              <a:buNone/>
            </a:pPr>
            <a:r>
              <a:rPr lang="en">
                <a:solidFill>
                  <a:schemeClr val="dk1"/>
                </a:solidFill>
              </a:rPr>
              <a:t>Humour</a:t>
            </a:r>
            <a:endParaRPr/>
          </a:p>
        </p:txBody>
      </p:sp>
      <p:sp>
        <p:nvSpPr>
          <p:cNvPr id="593" name="Google Shape;593;g305c1d6522b_0_10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305c1d6522b_0_1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3" name="Google Shape;603;g305c1d6522b_0_1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228600" rtl="0" algn="l">
              <a:spcBef>
                <a:spcPts val="0"/>
              </a:spcBef>
              <a:spcAft>
                <a:spcPts val="0"/>
              </a:spcAft>
              <a:buClr>
                <a:schemeClr val="dk1"/>
              </a:buClr>
              <a:buSzPts val="1100"/>
              <a:buFont typeface="Arial"/>
              <a:buNone/>
            </a:pPr>
            <a:r>
              <a:rPr lang="en">
                <a:solidFill>
                  <a:schemeClr val="dk1"/>
                </a:solidFill>
              </a:rPr>
              <a:t>Always in groups</a:t>
            </a:r>
            <a:endParaRPr>
              <a:solidFill>
                <a:schemeClr val="dk1"/>
              </a:solidFill>
            </a:endParaRPr>
          </a:p>
        </p:txBody>
      </p:sp>
      <p:sp>
        <p:nvSpPr>
          <p:cNvPr id="604" name="Google Shape;604;g305c1d6522b_0_1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305c1d6522b_0_1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1" name="Google Shape;611;g305c1d6522b_0_1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228600" rtl="0" algn="l">
              <a:spcBef>
                <a:spcPts val="0"/>
              </a:spcBef>
              <a:spcAft>
                <a:spcPts val="0"/>
              </a:spcAft>
              <a:buClr>
                <a:schemeClr val="dk1"/>
              </a:buClr>
              <a:buSzPts val="1100"/>
              <a:buFont typeface="Arial"/>
              <a:buNone/>
            </a:pPr>
            <a:r>
              <a:rPr lang="en">
                <a:solidFill>
                  <a:schemeClr val="dk1"/>
                </a:solidFill>
              </a:rPr>
              <a:t>Always in groups</a:t>
            </a:r>
            <a:endParaRPr>
              <a:solidFill>
                <a:schemeClr val="dk1"/>
              </a:solidFill>
            </a:endParaRPr>
          </a:p>
        </p:txBody>
      </p:sp>
      <p:sp>
        <p:nvSpPr>
          <p:cNvPr id="612" name="Google Shape;612;g305c1d6522b_0_1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305c1d6522b_0_1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9" name="Google Shape;619;g305c1d6522b_0_1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228600" rtl="0" algn="l">
              <a:spcBef>
                <a:spcPts val="0"/>
              </a:spcBef>
              <a:spcAft>
                <a:spcPts val="0"/>
              </a:spcAft>
              <a:buClr>
                <a:schemeClr val="dk1"/>
              </a:buClr>
              <a:buSzPts val="1100"/>
              <a:buFont typeface="Arial"/>
              <a:buNone/>
            </a:pPr>
            <a:r>
              <a:rPr lang="en">
                <a:solidFill>
                  <a:schemeClr val="dk1"/>
                </a:solidFill>
              </a:rPr>
              <a:t>Always in groups</a:t>
            </a:r>
            <a:endParaRPr>
              <a:solidFill>
                <a:schemeClr val="dk1"/>
              </a:solidFill>
            </a:endParaRPr>
          </a:p>
        </p:txBody>
      </p:sp>
      <p:sp>
        <p:nvSpPr>
          <p:cNvPr id="620" name="Google Shape;620;g305c1d6522b_0_13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305c1d6522b_0_1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7" name="Google Shape;627;g305c1d6522b_0_1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228600" rtl="0" algn="l">
              <a:spcBef>
                <a:spcPts val="0"/>
              </a:spcBef>
              <a:spcAft>
                <a:spcPts val="0"/>
              </a:spcAft>
              <a:buClr>
                <a:schemeClr val="dk1"/>
              </a:buClr>
              <a:buSzPts val="1100"/>
              <a:buFont typeface="Arial"/>
              <a:buNone/>
            </a:pPr>
            <a:r>
              <a:rPr lang="en">
                <a:solidFill>
                  <a:schemeClr val="dk1"/>
                </a:solidFill>
              </a:rPr>
              <a:t>Always in groups</a:t>
            </a:r>
            <a:endParaRPr>
              <a:solidFill>
                <a:schemeClr val="dk1"/>
              </a:solidFill>
            </a:endParaRPr>
          </a:p>
        </p:txBody>
      </p:sp>
      <p:sp>
        <p:nvSpPr>
          <p:cNvPr id="628" name="Google Shape;628;g305c1d6522b_0_14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305c1d6522b_0_1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5" name="Google Shape;635;g305c1d6522b_0_1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228600" rtl="0" algn="l">
              <a:spcBef>
                <a:spcPts val="0"/>
              </a:spcBef>
              <a:spcAft>
                <a:spcPts val="0"/>
              </a:spcAft>
              <a:buClr>
                <a:schemeClr val="dk1"/>
              </a:buClr>
              <a:buSzPts val="1100"/>
              <a:buFont typeface="Arial"/>
              <a:buNone/>
            </a:pPr>
            <a:r>
              <a:rPr lang="en">
                <a:solidFill>
                  <a:schemeClr val="dk1"/>
                </a:solidFill>
              </a:rPr>
              <a:t>Always in groups</a:t>
            </a:r>
            <a:endParaRPr>
              <a:solidFill>
                <a:schemeClr val="dk1"/>
              </a:solidFill>
            </a:endParaRPr>
          </a:p>
        </p:txBody>
      </p:sp>
      <p:sp>
        <p:nvSpPr>
          <p:cNvPr id="636" name="Google Shape;636;g305c1d6522b_0_15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305c1d6522b_0_1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3" name="Google Shape;643;g305c1d6522b_0_1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228600" rtl="0" algn="l">
              <a:spcBef>
                <a:spcPts val="0"/>
              </a:spcBef>
              <a:spcAft>
                <a:spcPts val="0"/>
              </a:spcAft>
              <a:buClr>
                <a:schemeClr val="dk1"/>
              </a:buClr>
              <a:buSzPts val="1100"/>
              <a:buFont typeface="Arial"/>
              <a:buNone/>
            </a:pPr>
            <a:r>
              <a:rPr lang="en">
                <a:solidFill>
                  <a:schemeClr val="dk1"/>
                </a:solidFill>
              </a:rPr>
              <a:t>Always in groups</a:t>
            </a:r>
            <a:endParaRPr>
              <a:solidFill>
                <a:schemeClr val="dk1"/>
              </a:solidFill>
            </a:endParaRPr>
          </a:p>
        </p:txBody>
      </p:sp>
      <p:sp>
        <p:nvSpPr>
          <p:cNvPr id="644" name="Google Shape;644;g305c1d6522b_0_16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g305c1d6522b_0_1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1" name="Google Shape;651;g305c1d6522b_0_18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317500" lvl="0" marL="457200" rtl="0" algn="l">
              <a:spcBef>
                <a:spcPts val="0"/>
              </a:spcBef>
              <a:spcAft>
                <a:spcPts val="0"/>
              </a:spcAft>
              <a:buClr>
                <a:schemeClr val="dk1"/>
              </a:buClr>
              <a:buSzPts val="1400"/>
              <a:buChar char="●"/>
            </a:pPr>
            <a:r>
              <a:rPr lang="en">
                <a:solidFill>
                  <a:schemeClr val="dk1"/>
                </a:solidFill>
              </a:rPr>
              <a:t>So, the bottom line is that we have to recognise the negative thinking because the bad thoughts will make us feel </a:t>
            </a:r>
            <a:r>
              <a:rPr lang="en">
                <a:solidFill>
                  <a:schemeClr val="dk1"/>
                </a:solidFill>
              </a:rPr>
              <a:t>insecure</a:t>
            </a:r>
            <a:r>
              <a:rPr lang="en">
                <a:solidFill>
                  <a:schemeClr val="dk1"/>
                </a:solidFill>
              </a:rPr>
              <a:t>, and will make the situation worse. On the other side, rephrase the bad thinking with a positive one, could give as new ways to solve the problem and in this way we will start to actively manage the situation. If we focus only on the bad thoughts we will remain stuck in this and we will not use all our resources to deal with the problem.</a:t>
            </a:r>
            <a:endParaRPr>
              <a:solidFill>
                <a:schemeClr val="dk1"/>
              </a:solidFill>
            </a:endParaRPr>
          </a:p>
          <a:p>
            <a:pPr indent="0" lvl="0" marL="228600" rtl="0" algn="l">
              <a:spcBef>
                <a:spcPts val="0"/>
              </a:spcBef>
              <a:spcAft>
                <a:spcPts val="0"/>
              </a:spcAft>
              <a:buClr>
                <a:schemeClr val="dk1"/>
              </a:buClr>
              <a:buSzPts val="1100"/>
              <a:buFont typeface="Arial"/>
              <a:buNone/>
            </a:pPr>
            <a:r>
              <a:t/>
            </a:r>
            <a:endParaRPr>
              <a:solidFill>
                <a:schemeClr val="dk1"/>
              </a:solidFill>
            </a:endParaRPr>
          </a:p>
        </p:txBody>
      </p:sp>
      <p:sp>
        <p:nvSpPr>
          <p:cNvPr id="652" name="Google Shape;652;g305c1d6522b_0_18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0559c99cd5_0_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g30559c99cd5_0_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555555"/>
              </a:buClr>
              <a:buSzPts val="1400"/>
              <a:buFont typeface="Raleway"/>
              <a:buNone/>
            </a:pPr>
            <a:r>
              <a:rPr lang="en" sz="1050">
                <a:solidFill>
                  <a:srgbClr val="555555"/>
                </a:solidFill>
                <a:highlight>
                  <a:schemeClr val="lt1"/>
                </a:highlight>
                <a:latin typeface="Raleway"/>
                <a:ea typeface="Raleway"/>
                <a:cs typeface="Raleway"/>
                <a:sym typeface="Raleway"/>
              </a:rPr>
              <a:t>But why does this happen? Now that we have come up with a definition of what stress is let’s see the factors that influence it. </a:t>
            </a:r>
            <a:endParaRPr/>
          </a:p>
          <a:p>
            <a:pPr indent="0" lvl="0" marL="0" rtl="0" algn="l">
              <a:lnSpc>
                <a:spcPct val="100000"/>
              </a:lnSpc>
              <a:spcBef>
                <a:spcPts val="0"/>
              </a:spcBef>
              <a:spcAft>
                <a:spcPts val="0"/>
              </a:spcAft>
              <a:buClr>
                <a:srgbClr val="555555"/>
              </a:buClr>
              <a:buSzPts val="1400"/>
              <a:buFont typeface="Raleway"/>
              <a:buNone/>
            </a:pPr>
            <a:r>
              <a:rPr lang="en" sz="1050">
                <a:solidFill>
                  <a:srgbClr val="555555"/>
                </a:solidFill>
                <a:highlight>
                  <a:schemeClr val="lt1"/>
                </a:highlight>
                <a:latin typeface="Raleway"/>
                <a:ea typeface="Raleway"/>
                <a:cs typeface="Raleway"/>
                <a:sym typeface="Raleway"/>
              </a:rPr>
              <a:t>When we encounter stress, our body produces stress hormones that trigger a </a:t>
            </a:r>
            <a:r>
              <a:rPr b="1" lang="en" sz="1050">
                <a:solidFill>
                  <a:srgbClr val="555555"/>
                </a:solidFill>
                <a:highlight>
                  <a:schemeClr val="lt1"/>
                </a:highlight>
                <a:latin typeface="Raleway"/>
                <a:ea typeface="Raleway"/>
                <a:cs typeface="Raleway"/>
                <a:sym typeface="Raleway"/>
              </a:rPr>
              <a:t>fight or flight response </a:t>
            </a:r>
            <a:r>
              <a:rPr lang="en" sz="1050">
                <a:solidFill>
                  <a:srgbClr val="555555"/>
                </a:solidFill>
                <a:highlight>
                  <a:schemeClr val="lt1"/>
                </a:highlight>
                <a:latin typeface="Raleway"/>
                <a:ea typeface="Raleway"/>
                <a:cs typeface="Raleway"/>
                <a:sym typeface="Raleway"/>
              </a:rPr>
              <a:t>and activate our immune system. This helps us respond quickly to dangerous situations. Where does this reaction come from? </a:t>
            </a:r>
            <a:endParaRPr/>
          </a:p>
          <a:p>
            <a:pPr indent="0" lvl="0" marL="0" rtl="0" algn="l">
              <a:lnSpc>
                <a:spcPct val="100000"/>
              </a:lnSpc>
              <a:spcBef>
                <a:spcPts val="0"/>
              </a:spcBef>
              <a:spcAft>
                <a:spcPts val="0"/>
              </a:spcAft>
              <a:buClr>
                <a:schemeClr val="dk1"/>
              </a:buClr>
              <a:buSzPts val="1400"/>
              <a:buFont typeface="Calibri"/>
              <a:buNone/>
            </a:pPr>
            <a:r>
              <a:t/>
            </a:r>
            <a:endParaRPr b="0" i="0" sz="1050" u="none" cap="none" strike="noStrike">
              <a:solidFill>
                <a:srgbClr val="555555"/>
              </a:solidFill>
              <a:highlight>
                <a:schemeClr val="lt1"/>
              </a:highlight>
              <a:latin typeface="Raleway"/>
              <a:ea typeface="Raleway"/>
              <a:cs typeface="Raleway"/>
              <a:sym typeface="Raleway"/>
            </a:endParaRPr>
          </a:p>
          <a:p>
            <a:pPr indent="0" lvl="0" marL="0" rtl="0" algn="l">
              <a:lnSpc>
                <a:spcPct val="100000"/>
              </a:lnSpc>
              <a:spcBef>
                <a:spcPts val="0"/>
              </a:spcBef>
              <a:spcAft>
                <a:spcPts val="0"/>
              </a:spcAft>
              <a:buClr>
                <a:schemeClr val="dk1"/>
              </a:buClr>
              <a:buSzPts val="1400"/>
              <a:buFont typeface="Calibri"/>
              <a:buNone/>
            </a:pPr>
            <a:r>
              <a:rPr b="0" i="0" lang="en" sz="1200" u="none" cap="none" strike="noStrike">
                <a:solidFill>
                  <a:schemeClr val="dk1"/>
                </a:solidFill>
                <a:latin typeface="Calibri"/>
                <a:ea typeface="Calibri"/>
                <a:cs typeface="Calibri"/>
                <a:sym typeface="Calibri"/>
              </a:rPr>
              <a:t>The fight or flight response was originally described by American physiologist Walter Bradford Cannon in the book </a:t>
            </a:r>
            <a:r>
              <a:rPr b="0" i="1" lang="en" sz="1200" u="none" cap="none" strike="noStrike">
                <a:solidFill>
                  <a:schemeClr val="dk1"/>
                </a:solidFill>
                <a:latin typeface="Calibri"/>
                <a:ea typeface="Calibri"/>
                <a:cs typeface="Calibri"/>
                <a:sym typeface="Calibri"/>
              </a:rPr>
              <a:t>Bodily changes in pain, hunger, fear and rage</a:t>
            </a:r>
            <a:r>
              <a:rPr b="0" i="0" lang="en" sz="1200" u="none" cap="none" strike="noStrike">
                <a:solidFill>
                  <a:schemeClr val="dk1"/>
                </a:solidFill>
                <a:latin typeface="Calibri"/>
                <a:ea typeface="Calibri"/>
                <a:cs typeface="Calibri"/>
                <a:sym typeface="Calibri"/>
              </a:rPr>
              <a:t> (1915). He noted that when animals were threatened, by exposure to a predator for example, their bodies released the hormone adrenaline (or epinephrine) which would lead to a series of bodily changes. Canon’s interpretation of this data was that there were </a:t>
            </a:r>
            <a:r>
              <a:rPr b="0" i="1" lang="en" sz="1200" u="none" cap="none" strike="noStrike">
                <a:solidFill>
                  <a:schemeClr val="dk1"/>
                </a:solidFill>
                <a:latin typeface="Calibri"/>
                <a:ea typeface="Calibri"/>
                <a:cs typeface="Calibri"/>
                <a:sym typeface="Calibri"/>
              </a:rPr>
              <a:t>emergency functions</a:t>
            </a:r>
            <a:r>
              <a:rPr b="0" i="0" lang="en" sz="1200" u="none" cap="none" strike="noStrike">
                <a:solidFill>
                  <a:schemeClr val="dk1"/>
                </a:solidFill>
                <a:latin typeface="Calibri"/>
                <a:ea typeface="Calibri"/>
                <a:cs typeface="Calibri"/>
                <a:sym typeface="Calibri"/>
              </a:rPr>
              <a:t> of these changes. He noted that they happened automatically and they served the function of helping the animal to survive threatening situations by readying the body for fighting or running. In prehistoric times this was a useful trigger for survival purposes for humans too, it’s an authomatic response that stayed with us, just as having nails was a defense tool. </a:t>
            </a:r>
            <a:endParaRPr/>
          </a:p>
          <a:p>
            <a:pPr indent="0" lvl="0" marL="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highlight>
                <a:schemeClr val="lt1"/>
              </a:highlight>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Calibri"/>
              <a:buNone/>
            </a:pPr>
            <a:r>
              <a:rPr b="0" i="0" lang="en" sz="1200" u="none" cap="none" strike="noStrike">
                <a:solidFill>
                  <a:schemeClr val="dk1"/>
                </a:solidFill>
                <a:latin typeface="Calibri"/>
                <a:ea typeface="Calibri"/>
                <a:cs typeface="Calibri"/>
                <a:sym typeface="Calibri"/>
              </a:rPr>
              <a:t>The nervous system is aroused in these situations and it activates hormones such as adrenaline and cortisol. The activation of cortisol is also linked to infertility for example, this is because if our body feels in danger then it become unable to procreate</a:t>
            </a:r>
            <a:endParaRPr/>
          </a:p>
          <a:p>
            <a:pPr indent="0" lvl="0" marL="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highlight>
                <a:schemeClr val="lt1"/>
              </a:highlight>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Calibri"/>
              <a:buNone/>
            </a:pPr>
            <a:r>
              <a:rPr b="0" i="0" lang="en" sz="1050" u="none" cap="none" strike="noStrike">
                <a:solidFill>
                  <a:schemeClr val="dk1"/>
                </a:solidFill>
                <a:latin typeface="Calibri"/>
                <a:ea typeface="Calibri"/>
                <a:cs typeface="Calibri"/>
                <a:sym typeface="Calibri"/>
              </a:rPr>
              <a:t>The changes that Walter Bradford Cannon registered were an increased heart rate and respiration and an increase in the flow of oxygen and energy to the muscles. The stress hormone prepares our bodies to run faster or fight harder in threatening situations.. </a:t>
            </a:r>
            <a:endParaRPr sz="1050">
              <a:solidFill>
                <a:srgbClr val="555555"/>
              </a:solidFill>
              <a:highlight>
                <a:schemeClr val="lt1"/>
              </a:highlight>
              <a:latin typeface="Raleway"/>
              <a:ea typeface="Raleway"/>
              <a:cs typeface="Raleway"/>
              <a:sym typeface="Raleway"/>
            </a:endParaRPr>
          </a:p>
        </p:txBody>
      </p:sp>
      <p:sp>
        <p:nvSpPr>
          <p:cNvPr id="119" name="Google Shape;119;g30559c99cd5_0_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g305c1d6522b_0_1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9" name="Google Shape;659;g305c1d6522b_0_19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228600" rtl="0" algn="l">
              <a:spcBef>
                <a:spcPts val="0"/>
              </a:spcBef>
              <a:spcAft>
                <a:spcPts val="0"/>
              </a:spcAft>
              <a:buClr>
                <a:schemeClr val="dk1"/>
              </a:buClr>
              <a:buSzPts val="1100"/>
              <a:buFont typeface="Arial"/>
              <a:buNone/>
            </a:pPr>
            <a:r>
              <a:t/>
            </a:r>
            <a:endParaRPr>
              <a:solidFill>
                <a:schemeClr val="dk1"/>
              </a:solidFill>
            </a:endParaRPr>
          </a:p>
        </p:txBody>
      </p:sp>
      <p:sp>
        <p:nvSpPr>
          <p:cNvPr id="660" name="Google Shape;660;g305c1d6522b_0_19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305c1d6522b_0_2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7" name="Google Shape;667;g305c1d6522b_0_20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228600" rtl="0" algn="l">
              <a:spcBef>
                <a:spcPts val="0"/>
              </a:spcBef>
              <a:spcAft>
                <a:spcPts val="0"/>
              </a:spcAft>
              <a:buClr>
                <a:schemeClr val="dk1"/>
              </a:buClr>
              <a:buSzPts val="1100"/>
              <a:buFont typeface="Arial"/>
              <a:buNone/>
            </a:pPr>
            <a:r>
              <a:t/>
            </a:r>
            <a:endParaRPr>
              <a:solidFill>
                <a:schemeClr val="dk1"/>
              </a:solidFill>
            </a:endParaRPr>
          </a:p>
        </p:txBody>
      </p:sp>
      <p:sp>
        <p:nvSpPr>
          <p:cNvPr id="668" name="Google Shape;668;g305c1d6522b_0_20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g305c1d6522b_0_2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5" name="Google Shape;675;g305c1d6522b_0_2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Here are examples for each type of belief:</a:t>
            </a:r>
            <a:endParaRPr>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b="1" lang="en">
                <a:solidFill>
                  <a:schemeClr val="dk1"/>
                </a:solidFill>
              </a:rPr>
              <a:t>Bad Belief (Realistic Reference)</a:t>
            </a:r>
            <a:r>
              <a:rPr lang="en">
                <a:solidFill>
                  <a:schemeClr val="dk1"/>
                </a:solidFill>
              </a:rPr>
              <a:t> – "I’m not good at math because I have consistently struggled with it in school." (This belief is based on real past experiences but may still limit growth.)</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Bad Belief (Imaginary Reference)</a:t>
            </a:r>
            <a:r>
              <a:rPr lang="en">
                <a:solidFill>
                  <a:schemeClr val="dk1"/>
                </a:solidFill>
              </a:rPr>
              <a:t> – "I will never be successful because I was born unlucky." (This belief is based on an unfounded assumption and lacks factual basis.)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Good Belief (Realistic Reference)</a:t>
            </a:r>
            <a:r>
              <a:rPr lang="en">
                <a:solidFill>
                  <a:schemeClr val="dk1"/>
                </a:solidFill>
              </a:rPr>
              <a:t> – "I can become a better public speaker with practice because I have improved in the past." (This belief is based on actual experience and encourages growth.)</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Good Belief (Imaginary Reference)</a:t>
            </a:r>
            <a:r>
              <a:rPr lang="en">
                <a:solidFill>
                  <a:schemeClr val="dk1"/>
                </a:solidFill>
              </a:rPr>
              <a:t> – "I will achieve my dreams because I believe in myself." (Even though there may not be concrete proof yet, this belief is positive and motivating.)</a:t>
            </a:r>
            <a:br>
              <a:rPr lang="en">
                <a:solidFill>
                  <a:schemeClr val="dk1"/>
                </a:solidFill>
              </a:rPr>
            </a:br>
            <a:endParaRPr>
              <a:solidFill>
                <a:schemeClr val="dk1"/>
              </a:solidFill>
            </a:endParaRPr>
          </a:p>
          <a:p>
            <a:pPr indent="0" lvl="0" marL="228600" rtl="0" algn="l">
              <a:spcBef>
                <a:spcPts val="1200"/>
              </a:spcBef>
              <a:spcAft>
                <a:spcPts val="0"/>
              </a:spcAft>
              <a:buClr>
                <a:schemeClr val="dk1"/>
              </a:buClr>
              <a:buSzPts val="1100"/>
              <a:buFont typeface="Arial"/>
              <a:buNone/>
            </a:pPr>
            <a:r>
              <a:t/>
            </a:r>
            <a:endParaRPr>
              <a:solidFill>
                <a:schemeClr val="dk1"/>
              </a:solidFill>
            </a:endParaRPr>
          </a:p>
        </p:txBody>
      </p:sp>
      <p:sp>
        <p:nvSpPr>
          <p:cNvPr id="676" name="Google Shape;676;g305c1d6522b_0_2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g305c1d6522b_0_2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3" name="Google Shape;693;g305c1d6522b_0_2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228600" rtl="0" algn="l">
              <a:spcBef>
                <a:spcPts val="0"/>
              </a:spcBef>
              <a:spcAft>
                <a:spcPts val="0"/>
              </a:spcAft>
              <a:buClr>
                <a:schemeClr val="dk1"/>
              </a:buClr>
              <a:buSzPts val="1100"/>
              <a:buFont typeface="Arial"/>
              <a:buNone/>
            </a:pPr>
            <a:r>
              <a:t/>
            </a:r>
            <a:endParaRPr>
              <a:solidFill>
                <a:schemeClr val="dk1"/>
              </a:solidFill>
            </a:endParaRPr>
          </a:p>
        </p:txBody>
      </p:sp>
      <p:sp>
        <p:nvSpPr>
          <p:cNvPr id="694" name="Google Shape;694;g305c1d6522b_0_2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g341323f2e31_0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1" name="Google Shape;701;g341323f2e31_0_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228600" rtl="0" algn="l">
              <a:spcBef>
                <a:spcPts val="0"/>
              </a:spcBef>
              <a:spcAft>
                <a:spcPts val="0"/>
              </a:spcAft>
              <a:buClr>
                <a:schemeClr val="dk1"/>
              </a:buClr>
              <a:buSzPts val="1100"/>
              <a:buFont typeface="Arial"/>
              <a:buNone/>
            </a:pPr>
            <a:r>
              <a:rPr lang="en">
                <a:solidFill>
                  <a:schemeClr val="dk1"/>
                </a:solidFill>
              </a:rPr>
              <a:t>https://www.menti.com/als5unkhvvks?source=qr-instructions-slide</a:t>
            </a:r>
            <a:endParaRPr>
              <a:solidFill>
                <a:schemeClr val="dk1"/>
              </a:solidFill>
            </a:endParaRPr>
          </a:p>
        </p:txBody>
      </p:sp>
      <p:sp>
        <p:nvSpPr>
          <p:cNvPr id="702" name="Google Shape;702;g341323f2e31_0_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g305c1d6522b_0_2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1" name="Google Shape;711;g305c1d6522b_0_2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228600" rtl="0" algn="l">
              <a:spcBef>
                <a:spcPts val="0"/>
              </a:spcBef>
              <a:spcAft>
                <a:spcPts val="0"/>
              </a:spcAft>
              <a:buClr>
                <a:schemeClr val="dk1"/>
              </a:buClr>
              <a:buSzPts val="1100"/>
              <a:buFont typeface="Arial"/>
              <a:buNone/>
            </a:pPr>
            <a:r>
              <a:t/>
            </a:r>
            <a:endParaRPr>
              <a:solidFill>
                <a:schemeClr val="dk1"/>
              </a:solidFill>
            </a:endParaRPr>
          </a:p>
        </p:txBody>
      </p:sp>
      <p:sp>
        <p:nvSpPr>
          <p:cNvPr id="712" name="Google Shape;712;g305c1d6522b_0_25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g305c1d6522b_0_2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9" name="Google Shape;719;g305c1d6522b_0_2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228600" rtl="0" algn="l">
              <a:spcBef>
                <a:spcPts val="0"/>
              </a:spcBef>
              <a:spcAft>
                <a:spcPts val="0"/>
              </a:spcAft>
              <a:buClr>
                <a:schemeClr val="dk1"/>
              </a:buClr>
              <a:buSzPts val="1100"/>
              <a:buFont typeface="Arial"/>
              <a:buNone/>
            </a:pPr>
            <a:r>
              <a:t/>
            </a:r>
            <a:endParaRPr>
              <a:solidFill>
                <a:schemeClr val="dk1"/>
              </a:solidFill>
            </a:endParaRPr>
          </a:p>
        </p:txBody>
      </p:sp>
      <p:sp>
        <p:nvSpPr>
          <p:cNvPr id="720" name="Google Shape;720;g305c1d6522b_0_27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g305c1d6522b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g305c1d6522b_0_2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g3215c4dbffd_1_8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5" name="Google Shape;735;g3215c4dbffd_1_8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228600" rtl="0" algn="l">
              <a:spcBef>
                <a:spcPts val="0"/>
              </a:spcBef>
              <a:spcAft>
                <a:spcPts val="0"/>
              </a:spcAft>
              <a:buClr>
                <a:schemeClr val="dk1"/>
              </a:buClr>
              <a:buSzPts val="1100"/>
              <a:buFont typeface="Arial"/>
              <a:buNone/>
            </a:pPr>
            <a:r>
              <a:t/>
            </a:r>
            <a:endParaRPr>
              <a:solidFill>
                <a:schemeClr val="dk1"/>
              </a:solidFill>
            </a:endParaRPr>
          </a:p>
        </p:txBody>
      </p:sp>
      <p:sp>
        <p:nvSpPr>
          <p:cNvPr id="736" name="Google Shape;736;g3215c4dbffd_1_84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g3215c4dbffd_1_8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4" name="Google Shape;744;g3215c4dbffd_1_85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228600" rtl="0" algn="l">
              <a:spcBef>
                <a:spcPts val="0"/>
              </a:spcBef>
              <a:spcAft>
                <a:spcPts val="0"/>
              </a:spcAft>
              <a:buClr>
                <a:schemeClr val="dk1"/>
              </a:buClr>
              <a:buSzPts val="1100"/>
              <a:buFont typeface="Arial"/>
              <a:buNone/>
            </a:pPr>
            <a:r>
              <a:t/>
            </a:r>
            <a:endParaRPr>
              <a:solidFill>
                <a:schemeClr val="dk1"/>
              </a:solidFill>
            </a:endParaRPr>
          </a:p>
        </p:txBody>
      </p:sp>
      <p:sp>
        <p:nvSpPr>
          <p:cNvPr id="745" name="Google Shape;745;g3215c4dbffd_1_85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0559c99cd5_0_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g30559c99cd5_0_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 sz="1050">
                <a:solidFill>
                  <a:srgbClr val="555555"/>
                </a:solidFill>
                <a:highlight>
                  <a:schemeClr val="lt1"/>
                </a:highlight>
                <a:latin typeface="Raleway"/>
                <a:ea typeface="Raleway"/>
                <a:cs typeface="Raleway"/>
                <a:sym typeface="Raleway"/>
              </a:rPr>
              <a:t>However, this type of response can be useful if there is an accident or a situation of real danger. </a:t>
            </a:r>
            <a:r>
              <a:rPr lang="en" sz="1050">
                <a:solidFill>
                  <a:srgbClr val="555555"/>
                </a:solidFill>
                <a:highlight>
                  <a:srgbClr val="F5F1F0"/>
                </a:highlight>
                <a:latin typeface="Raleway"/>
                <a:ea typeface="Raleway"/>
                <a:cs typeface="Raleway"/>
                <a:sym typeface="Raleway"/>
              </a:rPr>
              <a:t>Sometimes, this stress response can be useful also in more common situations: it can help us push through fear or pain so we can run a marathon or deliver a speech, for example. Our stress hormones will usually go back to normal quickly once the stressful event is over, and there won’t be any lasting effects.</a:t>
            </a:r>
            <a:endParaRPr/>
          </a:p>
          <a:p>
            <a:pPr indent="0" lvl="0" marL="0" marR="0" rtl="0" algn="l">
              <a:lnSpc>
                <a:spcPct val="100000"/>
              </a:lnSpc>
              <a:spcBef>
                <a:spcPts val="0"/>
              </a:spcBef>
              <a:spcAft>
                <a:spcPts val="0"/>
              </a:spcAft>
              <a:buClr>
                <a:srgbClr val="000000"/>
              </a:buClr>
              <a:buSzPts val="1400"/>
              <a:buFont typeface="Arial"/>
              <a:buNone/>
            </a:pPr>
            <a:r>
              <a:t/>
            </a:r>
            <a:endParaRPr sz="1050">
              <a:solidFill>
                <a:srgbClr val="555555"/>
              </a:solidFill>
              <a:highlight>
                <a:srgbClr val="F5F1F0"/>
              </a:highlight>
              <a:latin typeface="Raleway"/>
              <a:ea typeface="Raleway"/>
              <a:cs typeface="Raleway"/>
              <a:sym typeface="Raleway"/>
            </a:endParaRPr>
          </a:p>
          <a:p>
            <a:pPr indent="0" lvl="0" marL="0" rtl="0" algn="l">
              <a:lnSpc>
                <a:spcPct val="100000"/>
              </a:lnSpc>
              <a:spcBef>
                <a:spcPts val="0"/>
              </a:spcBef>
              <a:spcAft>
                <a:spcPts val="0"/>
              </a:spcAft>
              <a:buClr>
                <a:schemeClr val="dk1"/>
              </a:buClr>
              <a:buSzPts val="1400"/>
              <a:buFont typeface="Calibri"/>
              <a:buNone/>
            </a:pPr>
            <a:r>
              <a:rPr b="0" i="0" lang="en" sz="1050" u="none" cap="none" strike="noStrike">
                <a:solidFill>
                  <a:schemeClr val="dk1"/>
                </a:solidFill>
                <a:latin typeface="Calibri"/>
                <a:ea typeface="Calibri"/>
                <a:cs typeface="Calibri"/>
                <a:sym typeface="Calibri"/>
              </a:rPr>
              <a:t>What happens? </a:t>
            </a:r>
            <a:endParaRPr/>
          </a:p>
          <a:p>
            <a:pPr indent="0" lvl="0" marL="0" rtl="0" algn="l">
              <a:lnSpc>
                <a:spcPct val="100000"/>
              </a:lnSpc>
              <a:spcBef>
                <a:spcPts val="0"/>
              </a:spcBef>
              <a:spcAft>
                <a:spcPts val="0"/>
              </a:spcAft>
              <a:buClr>
                <a:schemeClr val="dk1"/>
              </a:buClr>
              <a:buSzPts val="1400"/>
              <a:buFont typeface="Calibri"/>
              <a:buNone/>
            </a:pPr>
            <a:r>
              <a:rPr b="0" i="0" lang="en" sz="1050" u="none" cap="none" strike="noStrike">
                <a:solidFill>
                  <a:schemeClr val="dk1"/>
                </a:solidFill>
                <a:latin typeface="Calibri"/>
                <a:ea typeface="Calibri"/>
                <a:cs typeface="Calibri"/>
                <a:sym typeface="Calibri"/>
              </a:rPr>
              <a:t>Increases heart rate</a:t>
            </a:r>
            <a:endParaRPr/>
          </a:p>
          <a:p>
            <a:pPr indent="0" lvl="0" marL="0" rtl="0" algn="l">
              <a:lnSpc>
                <a:spcPct val="100000"/>
              </a:lnSpc>
              <a:spcBef>
                <a:spcPts val="0"/>
              </a:spcBef>
              <a:spcAft>
                <a:spcPts val="0"/>
              </a:spcAft>
              <a:buClr>
                <a:schemeClr val="dk1"/>
              </a:buClr>
              <a:buSzPts val="1400"/>
              <a:buFont typeface="Calibri"/>
              <a:buNone/>
            </a:pPr>
            <a:r>
              <a:rPr b="0" i="0" lang="en" sz="1050" u="none" cap="none" strike="noStrike">
                <a:solidFill>
                  <a:schemeClr val="dk1"/>
                </a:solidFill>
                <a:latin typeface="Calibri"/>
                <a:ea typeface="Calibri"/>
                <a:cs typeface="Calibri"/>
                <a:sym typeface="Calibri"/>
              </a:rPr>
              <a:t>Increases breathing, and to aid it, you dry your mouth and saliva so that air flows better</a:t>
            </a:r>
            <a:endParaRPr/>
          </a:p>
          <a:p>
            <a:pPr indent="0" lvl="0" marL="0" rtl="0" algn="l">
              <a:lnSpc>
                <a:spcPct val="100000"/>
              </a:lnSpc>
              <a:spcBef>
                <a:spcPts val="0"/>
              </a:spcBef>
              <a:spcAft>
                <a:spcPts val="0"/>
              </a:spcAft>
              <a:buClr>
                <a:schemeClr val="dk1"/>
              </a:buClr>
              <a:buSzPts val="1400"/>
              <a:buFont typeface="Calibri"/>
              <a:buNone/>
            </a:pPr>
            <a:r>
              <a:rPr b="0" i="0" lang="en" sz="1050" u="none" cap="none" strike="noStrike">
                <a:solidFill>
                  <a:schemeClr val="dk1"/>
                </a:solidFill>
                <a:latin typeface="Calibri"/>
                <a:ea typeface="Calibri"/>
                <a:cs typeface="Calibri"/>
                <a:sym typeface="Calibri"/>
              </a:rPr>
              <a:t>Muscles go into tension</a:t>
            </a:r>
            <a:endParaRPr/>
          </a:p>
          <a:p>
            <a:pPr indent="0" lvl="0" marL="0" rtl="0" algn="l">
              <a:lnSpc>
                <a:spcPct val="100000"/>
              </a:lnSpc>
              <a:spcBef>
                <a:spcPts val="0"/>
              </a:spcBef>
              <a:spcAft>
                <a:spcPts val="0"/>
              </a:spcAft>
              <a:buClr>
                <a:schemeClr val="dk1"/>
              </a:buClr>
              <a:buSzPts val="1400"/>
              <a:buFont typeface="Calibri"/>
              <a:buNone/>
            </a:pPr>
            <a:r>
              <a:rPr b="0" i="0" lang="en" sz="1050" u="none" cap="none" strike="noStrike">
                <a:solidFill>
                  <a:schemeClr val="dk1"/>
                </a:solidFill>
                <a:latin typeface="Calibri"/>
                <a:ea typeface="Calibri"/>
                <a:cs typeface="Calibri"/>
                <a:sym typeface="Calibri"/>
              </a:rPr>
              <a:t>Blood vessels narrow to reduce a bleed in case of injury</a:t>
            </a:r>
            <a:endParaRPr sz="1050">
              <a:solidFill>
                <a:srgbClr val="555555"/>
              </a:solidFill>
              <a:highlight>
                <a:schemeClr val="lt1"/>
              </a:highlight>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400"/>
              <a:buFont typeface="Arial"/>
              <a:buNone/>
            </a:pPr>
            <a:r>
              <a:t/>
            </a:r>
            <a:endParaRPr sz="1050">
              <a:solidFill>
                <a:srgbClr val="555555"/>
              </a:solidFill>
              <a:highlight>
                <a:srgbClr val="F5F1F0"/>
              </a:highlight>
              <a:latin typeface="Raleway"/>
              <a:ea typeface="Raleway"/>
              <a:cs typeface="Raleway"/>
              <a:sym typeface="Raleway"/>
            </a:endParaRPr>
          </a:p>
          <a:p>
            <a:pPr indent="0" lvl="0" marL="0" rtl="0" algn="l">
              <a:lnSpc>
                <a:spcPct val="100000"/>
              </a:lnSpc>
              <a:spcBef>
                <a:spcPts val="0"/>
              </a:spcBef>
              <a:spcAft>
                <a:spcPts val="0"/>
              </a:spcAft>
              <a:buClr>
                <a:schemeClr val="dk1"/>
              </a:buClr>
              <a:buSzPts val="1400"/>
              <a:buFont typeface="Calibri"/>
              <a:buNone/>
            </a:pPr>
            <a:r>
              <a:t/>
            </a:r>
            <a:endParaRPr sz="1050">
              <a:solidFill>
                <a:srgbClr val="555555"/>
              </a:solidFill>
              <a:highlight>
                <a:schemeClr val="lt1"/>
              </a:highlight>
              <a:latin typeface="Raleway"/>
              <a:ea typeface="Raleway"/>
              <a:cs typeface="Raleway"/>
              <a:sym typeface="Raleway"/>
            </a:endParaRPr>
          </a:p>
          <a:p>
            <a:pPr indent="0" lvl="0" marL="0" rtl="0" algn="l">
              <a:lnSpc>
                <a:spcPct val="100000"/>
              </a:lnSpc>
              <a:spcBef>
                <a:spcPts val="0"/>
              </a:spcBef>
              <a:spcAft>
                <a:spcPts val="0"/>
              </a:spcAft>
              <a:buClr>
                <a:schemeClr val="dk1"/>
              </a:buClr>
              <a:buSzPts val="1400"/>
              <a:buFont typeface="Calibri"/>
              <a:buNone/>
            </a:pPr>
            <a:r>
              <a:t/>
            </a:r>
            <a:endParaRPr sz="1050"/>
          </a:p>
        </p:txBody>
      </p:sp>
      <p:sp>
        <p:nvSpPr>
          <p:cNvPr id="129" name="Google Shape;129;g30559c99cd5_0_4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g305c1d6522b_0_2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3" name="Google Shape;753;g305c1d6522b_0_28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228600" rtl="0" algn="l">
              <a:spcBef>
                <a:spcPts val="0"/>
              </a:spcBef>
              <a:spcAft>
                <a:spcPts val="0"/>
              </a:spcAft>
              <a:buClr>
                <a:schemeClr val="dk1"/>
              </a:buClr>
              <a:buSzPts val="1100"/>
              <a:buFont typeface="Arial"/>
              <a:buNone/>
            </a:pPr>
            <a:r>
              <a:t/>
            </a:r>
            <a:endParaRPr>
              <a:solidFill>
                <a:schemeClr val="dk1"/>
              </a:solidFill>
            </a:endParaRPr>
          </a:p>
        </p:txBody>
      </p:sp>
      <p:sp>
        <p:nvSpPr>
          <p:cNvPr id="754" name="Google Shape;754;g305c1d6522b_0_28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g305c1d6522b_0_6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2" name="Google Shape;762;g305c1d6522b_0_6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228600" rtl="0" algn="l">
              <a:spcBef>
                <a:spcPts val="0"/>
              </a:spcBef>
              <a:spcAft>
                <a:spcPts val="0"/>
              </a:spcAft>
              <a:buClr>
                <a:schemeClr val="dk1"/>
              </a:buClr>
              <a:buSzPts val="1100"/>
              <a:buFont typeface="Arial"/>
              <a:buNone/>
            </a:pPr>
            <a:r>
              <a:t/>
            </a:r>
            <a:endParaRPr>
              <a:solidFill>
                <a:schemeClr val="dk1"/>
              </a:solidFill>
            </a:endParaRPr>
          </a:p>
        </p:txBody>
      </p:sp>
      <p:sp>
        <p:nvSpPr>
          <p:cNvPr id="763" name="Google Shape;763;g305c1d6522b_0_65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g3215c4dbffd_1_7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0" name="Google Shape;770;g3215c4dbffd_1_7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228600" rtl="0" algn="l">
              <a:spcBef>
                <a:spcPts val="0"/>
              </a:spcBef>
              <a:spcAft>
                <a:spcPts val="0"/>
              </a:spcAft>
              <a:buClr>
                <a:schemeClr val="dk1"/>
              </a:buClr>
              <a:buSzPts val="1100"/>
              <a:buFont typeface="Arial"/>
              <a:buNone/>
            </a:pPr>
            <a:r>
              <a:t/>
            </a:r>
            <a:endParaRPr>
              <a:solidFill>
                <a:schemeClr val="dk1"/>
              </a:solidFill>
            </a:endParaRPr>
          </a:p>
        </p:txBody>
      </p:sp>
      <p:sp>
        <p:nvSpPr>
          <p:cNvPr id="771" name="Google Shape;771;g3215c4dbffd_1_76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g3215c4dbffd_1_7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8" name="Google Shape;778;g3215c4dbffd_1_77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317500" lvl="0" marL="457200" rtl="0" algn="l">
              <a:spcBef>
                <a:spcPts val="0"/>
              </a:spcBef>
              <a:spcAft>
                <a:spcPts val="0"/>
              </a:spcAft>
              <a:buClr>
                <a:schemeClr val="dk1"/>
              </a:buClr>
              <a:buSzPts val="1400"/>
              <a:buFont typeface="Arial"/>
              <a:buNone/>
            </a:pPr>
            <a:r>
              <a:rPr lang="en">
                <a:solidFill>
                  <a:schemeClr val="dk1"/>
                </a:solidFill>
              </a:rPr>
              <a:t>Your personal values and your overall philosophy of life play a major role in determining your stress level. What you think is important and what you value act together in often subtle yet important ways to either protect you from stress or make your life more stressful. Rarely a day goes by without some decision, some opinion, or some action being determined, or at least shaped, by your values and attitudes. Your values in large part determine your goals, your needs, and your wants. And when you don’t reach these goals, or fulfill these needs and wants, you feel stressed.</a:t>
            </a:r>
            <a:endParaRPr>
              <a:solidFill>
                <a:schemeClr val="dk1"/>
              </a:solidFill>
            </a:endParaRPr>
          </a:p>
          <a:p>
            <a:pPr indent="0" lvl="0" marL="228600" rtl="0" algn="l">
              <a:spcBef>
                <a:spcPts val="0"/>
              </a:spcBef>
              <a:spcAft>
                <a:spcPts val="0"/>
              </a:spcAft>
              <a:buClr>
                <a:schemeClr val="dk1"/>
              </a:buClr>
              <a:buSzPts val="1100"/>
              <a:buFont typeface="Arial"/>
              <a:buNone/>
            </a:pPr>
            <a:r>
              <a:t/>
            </a:r>
            <a:endParaRPr>
              <a:solidFill>
                <a:schemeClr val="dk1"/>
              </a:solidFill>
            </a:endParaRPr>
          </a:p>
        </p:txBody>
      </p:sp>
      <p:sp>
        <p:nvSpPr>
          <p:cNvPr id="779" name="Google Shape;779;g3215c4dbffd_1_77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3215c4dbffd_1_7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6" name="Google Shape;786;g3215c4dbffd_1_78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
                <a:solidFill>
                  <a:schemeClr val="dk1"/>
                </a:solidFill>
              </a:rPr>
              <a:t>You may not even be aware of holding such values. Yet you do. And either consciously or subconsciously they guide many of your more important decisions — everything from what you eat to how you vote, from what work you do to how you spend your time and money. Clarifying your values and attitudes is an important first step in moving toward developing a stress-resilient philosophy of life.</a:t>
            </a:r>
            <a:endParaRPr>
              <a:solidFill>
                <a:schemeClr val="dk1"/>
              </a:solidFill>
            </a:endParaRPr>
          </a:p>
          <a:p>
            <a:pPr indent="0" lvl="0" marL="0" rtl="0" algn="l">
              <a:spcBef>
                <a:spcPts val="0"/>
              </a:spcBef>
              <a:spcAft>
                <a:spcPts val="0"/>
              </a:spcAft>
              <a:buClr>
                <a:schemeClr val="dk1"/>
              </a:buClr>
              <a:buSzPts val="1400"/>
              <a:buFont typeface="Arial"/>
              <a:buNone/>
            </a:pPr>
            <a:r>
              <a:rPr lang="en">
                <a:solidFill>
                  <a:schemeClr val="dk1"/>
                </a:solidFill>
              </a:rPr>
              <a:t>The greater the congruence between your values and your goals, and between your decisions and actions, the lower your stress level. </a:t>
            </a:r>
            <a:endParaRPr>
              <a:solidFill>
                <a:schemeClr val="dk1"/>
              </a:solidFill>
            </a:endParaRPr>
          </a:p>
          <a:p>
            <a:pPr indent="0" lvl="0" marL="0" rtl="0" algn="l">
              <a:spcBef>
                <a:spcPts val="0"/>
              </a:spcBef>
              <a:spcAft>
                <a:spcPts val="0"/>
              </a:spcAft>
              <a:buClr>
                <a:schemeClr val="dk1"/>
              </a:buClr>
              <a:buSzPts val="1400"/>
              <a:buFont typeface="Arial"/>
              <a:buNone/>
            </a:pPr>
            <a:r>
              <a:rPr lang="en">
                <a:solidFill>
                  <a:schemeClr val="dk1"/>
                </a:solidFill>
              </a:rPr>
              <a:t>Think of your values as your roadmap in life. The better the map, the smaller the chance that you may make a wrong turn.</a:t>
            </a:r>
            <a:endParaRPr>
              <a:solidFill>
                <a:schemeClr val="dk1"/>
              </a:solidFill>
            </a:endParaRPr>
          </a:p>
        </p:txBody>
      </p:sp>
      <p:sp>
        <p:nvSpPr>
          <p:cNvPr id="787" name="Google Shape;787;g3215c4dbffd_1_78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 name="Shape 792"/>
        <p:cNvGrpSpPr/>
        <p:nvPr/>
      </p:nvGrpSpPr>
      <p:grpSpPr>
        <a:xfrm>
          <a:off x="0" y="0"/>
          <a:ext cx="0" cy="0"/>
          <a:chOff x="0" y="0"/>
          <a:chExt cx="0" cy="0"/>
        </a:xfrm>
      </p:grpSpPr>
      <p:sp>
        <p:nvSpPr>
          <p:cNvPr id="793" name="Google Shape;793;g3215c4dbffd_1_7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4" name="Google Shape;794;g3215c4dbffd_1_78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317500" lvl="0" marL="457200" rtl="0" algn="l">
              <a:lnSpc>
                <a:spcPct val="90000"/>
              </a:lnSpc>
              <a:spcBef>
                <a:spcPts val="0"/>
              </a:spcBef>
              <a:spcAft>
                <a:spcPts val="0"/>
              </a:spcAft>
              <a:buClr>
                <a:schemeClr val="dk1"/>
              </a:buClr>
              <a:buSzPts val="1400"/>
              <a:buChar char="●"/>
            </a:pPr>
            <a:r>
              <a:rPr lang="en">
                <a:solidFill>
                  <a:schemeClr val="dk1"/>
                </a:solidFill>
              </a:rPr>
              <a:t>This exercise should help you step back and look at the bigger picture. It forces you to consider what exactly you value as worthwhile and important.</a:t>
            </a:r>
            <a:endParaRPr>
              <a:solidFill>
                <a:schemeClr val="dk1"/>
              </a:solidFill>
            </a:endParaRPr>
          </a:p>
          <a:p>
            <a:pPr indent="-317500" lvl="0" marL="457200" rtl="0" algn="l">
              <a:lnSpc>
                <a:spcPct val="90000"/>
              </a:lnSpc>
              <a:spcBef>
                <a:spcPts val="0"/>
              </a:spcBef>
              <a:spcAft>
                <a:spcPts val="0"/>
              </a:spcAft>
              <a:buClr>
                <a:schemeClr val="dk1"/>
              </a:buClr>
              <a:buSzPts val="1400"/>
              <a:buChar char="●"/>
            </a:pPr>
            <a:r>
              <a:rPr lang="en">
                <a:solidFill>
                  <a:schemeClr val="dk1"/>
                </a:solidFill>
              </a:rPr>
              <a:t>Keep in mind that this is a PERSONAL excercise, i will not ask you to share in plenary because I want you to really reflect on this without feeling the pressure of sharing it. This exercise will help you building a map of your values that you can come back to every time you need it (If you are indecisive about something you can check your map and ask yourself “does this align with my values?”).</a:t>
            </a:r>
            <a:endParaRPr>
              <a:solidFill>
                <a:schemeClr val="dk1"/>
              </a:solidFill>
            </a:endParaRPr>
          </a:p>
          <a:p>
            <a:pPr indent="-317500" lvl="0" marL="457200" rtl="0" algn="l">
              <a:lnSpc>
                <a:spcPct val="90000"/>
              </a:lnSpc>
              <a:spcBef>
                <a:spcPts val="0"/>
              </a:spcBef>
              <a:spcAft>
                <a:spcPts val="0"/>
              </a:spcAft>
              <a:buClr>
                <a:schemeClr val="dk1"/>
              </a:buClr>
              <a:buSzPts val="1400"/>
              <a:buChar char="●"/>
            </a:pPr>
            <a:r>
              <a:rPr lang="en">
                <a:solidFill>
                  <a:schemeClr val="dk1"/>
                </a:solidFill>
              </a:rPr>
              <a:t>The boxes on the left are the behaviours (internal and external) that you should step away from. On the right side you will write the behaviours you should go towards in order to feel more aligned with your values and live a more stress free life. </a:t>
            </a:r>
            <a:endParaRPr>
              <a:solidFill>
                <a:schemeClr val="dk1"/>
              </a:solidFill>
            </a:endParaRPr>
          </a:p>
          <a:p>
            <a:pPr indent="-317500" lvl="0" marL="457200" rtl="0" algn="l">
              <a:lnSpc>
                <a:spcPct val="90000"/>
              </a:lnSpc>
              <a:spcBef>
                <a:spcPts val="0"/>
              </a:spcBef>
              <a:spcAft>
                <a:spcPts val="0"/>
              </a:spcAft>
              <a:buClr>
                <a:schemeClr val="dk1"/>
              </a:buClr>
              <a:buSzPts val="1400"/>
              <a:buChar char="●"/>
            </a:pPr>
            <a:r>
              <a:rPr lang="en">
                <a:solidFill>
                  <a:schemeClr val="dk1"/>
                </a:solidFill>
              </a:rPr>
              <a:t>In the first box on the top left you should write the behaviours, attitudes etc that keep you from living a stress free life that people can actually see (ex. Spending too much time on social media, not communicating when you don’t want to do something, spending too much time in bed etc). </a:t>
            </a:r>
            <a:endParaRPr>
              <a:solidFill>
                <a:schemeClr val="dk1"/>
              </a:solidFill>
            </a:endParaRPr>
          </a:p>
          <a:p>
            <a:pPr indent="-317500" lvl="0" marL="457200" rtl="0" algn="l">
              <a:lnSpc>
                <a:spcPct val="90000"/>
              </a:lnSpc>
              <a:spcBef>
                <a:spcPts val="0"/>
              </a:spcBef>
              <a:spcAft>
                <a:spcPts val="0"/>
              </a:spcAft>
              <a:buClr>
                <a:schemeClr val="dk1"/>
              </a:buClr>
              <a:buSzPts val="1400"/>
              <a:buChar char="●"/>
            </a:pPr>
            <a:r>
              <a:rPr lang="en">
                <a:solidFill>
                  <a:schemeClr val="dk1"/>
                </a:solidFill>
              </a:rPr>
              <a:t>In the first box on the top right you should write what behaviours you would like to have in order to live a stress free life that people can see from the outside (ex. Exercising 2x a week, eating veggies every day, going to the cinema, reading a book every month etc)</a:t>
            </a:r>
            <a:endParaRPr>
              <a:solidFill>
                <a:schemeClr val="dk1"/>
              </a:solidFill>
            </a:endParaRPr>
          </a:p>
          <a:p>
            <a:pPr indent="-317500" lvl="0" marL="457200" rtl="0" algn="l">
              <a:lnSpc>
                <a:spcPct val="90000"/>
              </a:lnSpc>
              <a:spcBef>
                <a:spcPts val="0"/>
              </a:spcBef>
              <a:spcAft>
                <a:spcPts val="0"/>
              </a:spcAft>
              <a:buClr>
                <a:schemeClr val="dk1"/>
              </a:buClr>
              <a:buSzPts val="1400"/>
              <a:buChar char="●"/>
            </a:pPr>
            <a:r>
              <a:rPr lang="en">
                <a:solidFill>
                  <a:schemeClr val="dk1"/>
                </a:solidFill>
              </a:rPr>
              <a:t>While the top part is dedicated to OBSERVABLE behaviours, the bottom part is INTERNAL and PERSONAL. On the box on the left you should right which behaviours keep you from living a stress free life that people cannot see (rapid heart beat, insomnia, fear of failure). On the right part you should make a list of the most important things and people in your life RIGHT NOW (ex. Your children, your mother, your friendship with a colleague, becoming a better cook, learning how to drive). </a:t>
            </a:r>
            <a:endParaRPr>
              <a:solidFill>
                <a:schemeClr val="dk1"/>
              </a:solidFill>
            </a:endParaRPr>
          </a:p>
          <a:p>
            <a:pPr indent="-317500" lvl="0" marL="457200" rtl="0" algn="l">
              <a:lnSpc>
                <a:spcPct val="90000"/>
              </a:lnSpc>
              <a:spcBef>
                <a:spcPts val="0"/>
              </a:spcBef>
              <a:spcAft>
                <a:spcPts val="0"/>
              </a:spcAft>
              <a:buClr>
                <a:schemeClr val="dk1"/>
              </a:buClr>
              <a:buSzPts val="1400"/>
              <a:buChar char="●"/>
            </a:pPr>
            <a:r>
              <a:rPr lang="en">
                <a:solidFill>
                  <a:schemeClr val="dk1"/>
                </a:solidFill>
              </a:rPr>
              <a:t>From the right side of the page (TOWARDS) try to identify which are your values by looking at the things you wrote. Ex: spending time with my family, finding time for myself and for others, self-care, honesty etc. </a:t>
            </a:r>
            <a:endParaRPr>
              <a:solidFill>
                <a:schemeClr val="dk1"/>
              </a:solidFill>
            </a:endParaRPr>
          </a:p>
          <a:p>
            <a:pPr indent="0" lvl="0" marL="0" rtl="0" algn="l">
              <a:spcBef>
                <a:spcPts val="0"/>
              </a:spcBef>
              <a:spcAft>
                <a:spcPts val="0"/>
              </a:spcAft>
              <a:buClr>
                <a:schemeClr val="dk1"/>
              </a:buClr>
              <a:buSzPts val="1400"/>
              <a:buFont typeface="Arial"/>
              <a:buNone/>
            </a:pPr>
            <a:r>
              <a:t/>
            </a:r>
            <a:endParaRPr>
              <a:solidFill>
                <a:schemeClr val="dk1"/>
              </a:solidFill>
            </a:endParaRPr>
          </a:p>
        </p:txBody>
      </p:sp>
      <p:sp>
        <p:nvSpPr>
          <p:cNvPr id="795" name="Google Shape;795;g3215c4dbffd_1_78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g3215c4dbffd_1_8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3" name="Google Shape;813;g3215c4dbffd_1_8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t/>
            </a:r>
            <a:endParaRPr>
              <a:solidFill>
                <a:schemeClr val="dk1"/>
              </a:solidFill>
            </a:endParaRPr>
          </a:p>
        </p:txBody>
      </p:sp>
      <p:sp>
        <p:nvSpPr>
          <p:cNvPr id="814" name="Google Shape;814;g3215c4dbffd_1_83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g305c1d6522b_0_6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1" name="Google Shape;821;g305c1d6522b_0_68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317500" lvl="0" marL="457200" rtl="0" algn="l">
              <a:spcBef>
                <a:spcPts val="0"/>
              </a:spcBef>
              <a:spcAft>
                <a:spcPts val="0"/>
              </a:spcAft>
              <a:buClr>
                <a:schemeClr val="dk1"/>
              </a:buClr>
              <a:buSzPts val="1400"/>
              <a:buChar char="●"/>
            </a:pPr>
            <a:r>
              <a:rPr lang="en">
                <a:solidFill>
                  <a:schemeClr val="dk1"/>
                </a:solidFill>
              </a:rPr>
              <a:t>water buffalo to explain that people with the fixed mindset are “stuck in the mud”.  Nothing can change.</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The butterfly is used to have them see that change is possible and that real change comes from within.</a:t>
            </a:r>
            <a:endParaRPr>
              <a:solidFill>
                <a:schemeClr val="dk1"/>
              </a:solidFill>
            </a:endParaRPr>
          </a:p>
        </p:txBody>
      </p:sp>
      <p:sp>
        <p:nvSpPr>
          <p:cNvPr id="822" name="Google Shape;822;g305c1d6522b_0_68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g305c1d6522b_0_6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2" name="Google Shape;832;g305c1d6522b_0_69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solidFill>
                <a:schemeClr val="dk1"/>
              </a:solidFill>
            </a:endParaRPr>
          </a:p>
        </p:txBody>
      </p:sp>
      <p:sp>
        <p:nvSpPr>
          <p:cNvPr id="833" name="Google Shape;833;g305c1d6522b_0_69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g305c1d6522b_0_7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0" name="Google Shape;840;g305c1d6522b_0_70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solidFill>
                <a:schemeClr val="dk1"/>
              </a:solidFill>
            </a:endParaRPr>
          </a:p>
        </p:txBody>
      </p:sp>
      <p:sp>
        <p:nvSpPr>
          <p:cNvPr id="841" name="Google Shape;841;g305c1d6522b_0_70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0559c99cd5_0_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g30559c99cd5_0_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sz="1050">
              <a:solidFill>
                <a:srgbClr val="555555"/>
              </a:solidFill>
              <a:highlight>
                <a:srgbClr val="F5F1F0"/>
              </a:highlight>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400"/>
              <a:buFont typeface="Arial"/>
              <a:buNone/>
            </a:pPr>
            <a:r>
              <a:t/>
            </a:r>
            <a:endParaRPr sz="1050">
              <a:solidFill>
                <a:srgbClr val="555555"/>
              </a:solidFill>
              <a:highlight>
                <a:srgbClr val="F5F1F0"/>
              </a:highlight>
              <a:latin typeface="Raleway"/>
              <a:ea typeface="Raleway"/>
              <a:cs typeface="Raleway"/>
              <a:sym typeface="Raleway"/>
            </a:endParaRPr>
          </a:p>
          <a:p>
            <a:pPr indent="0" lvl="0" marL="0" rtl="0" algn="l">
              <a:lnSpc>
                <a:spcPct val="100000"/>
              </a:lnSpc>
              <a:spcBef>
                <a:spcPts val="0"/>
              </a:spcBef>
              <a:spcAft>
                <a:spcPts val="0"/>
              </a:spcAft>
              <a:buClr>
                <a:schemeClr val="dk1"/>
              </a:buClr>
              <a:buSzPts val="1400"/>
              <a:buFont typeface="Calibri"/>
              <a:buNone/>
            </a:pPr>
            <a:r>
              <a:t/>
            </a:r>
            <a:endParaRPr sz="1050">
              <a:solidFill>
                <a:srgbClr val="555555"/>
              </a:solidFill>
              <a:highlight>
                <a:schemeClr val="lt1"/>
              </a:highlight>
              <a:latin typeface="Raleway"/>
              <a:ea typeface="Raleway"/>
              <a:cs typeface="Raleway"/>
              <a:sym typeface="Raleway"/>
            </a:endParaRPr>
          </a:p>
          <a:p>
            <a:pPr indent="0" lvl="0" marL="0" rtl="0" algn="l">
              <a:lnSpc>
                <a:spcPct val="100000"/>
              </a:lnSpc>
              <a:spcBef>
                <a:spcPts val="0"/>
              </a:spcBef>
              <a:spcAft>
                <a:spcPts val="0"/>
              </a:spcAft>
              <a:buClr>
                <a:schemeClr val="dk1"/>
              </a:buClr>
              <a:buSzPts val="1400"/>
              <a:buFont typeface="Calibri"/>
              <a:buNone/>
            </a:pPr>
            <a:r>
              <a:t/>
            </a:r>
            <a:endParaRPr sz="1050"/>
          </a:p>
        </p:txBody>
      </p:sp>
      <p:sp>
        <p:nvSpPr>
          <p:cNvPr id="139" name="Google Shape;139;g30559c99cd5_0_5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g305c1d6522b_0_7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8" name="Google Shape;848;g305c1d6522b_0_7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b="1" lang="en" sz="1200">
                <a:solidFill>
                  <a:schemeClr val="dk1"/>
                </a:solidFill>
                <a:latin typeface="Calibri"/>
                <a:ea typeface="Calibri"/>
                <a:cs typeface="Calibri"/>
                <a:sym typeface="Calibri"/>
              </a:rPr>
              <a:t>Reflection Task for a Growth Mindset – QUICK WRITING 5 min + PLENARY</a:t>
            </a:r>
            <a:endParaRPr sz="1200">
              <a:solidFill>
                <a:schemeClr val="dk1"/>
              </a:solidFill>
            </a:endParaRPr>
          </a:p>
          <a:p>
            <a:pPr indent="0" lvl="0" marL="0" rtl="0" algn="l">
              <a:spcBef>
                <a:spcPts val="0"/>
              </a:spcBef>
              <a:spcAft>
                <a:spcPts val="0"/>
              </a:spcAft>
              <a:buClr>
                <a:schemeClr val="dk1"/>
              </a:buClr>
              <a:buSzPts val="1400"/>
              <a:buFont typeface="Arial"/>
              <a:buNone/>
            </a:pPr>
            <a:r>
              <a:t/>
            </a:r>
            <a:endParaRPr sz="1200">
              <a:solidFill>
                <a:schemeClr val="dk1"/>
              </a:solidFill>
            </a:endParaRPr>
          </a:p>
          <a:p>
            <a:pPr indent="0" lvl="0" marL="0" rtl="0" algn="l">
              <a:spcBef>
                <a:spcPts val="0"/>
              </a:spcBef>
              <a:spcAft>
                <a:spcPts val="0"/>
              </a:spcAft>
              <a:buClr>
                <a:schemeClr val="dk1"/>
              </a:buClr>
              <a:buSzPts val="1400"/>
              <a:buFont typeface="Arial"/>
              <a:buNone/>
            </a:pPr>
            <a:r>
              <a:rPr lang="en" sz="1200">
                <a:solidFill>
                  <a:schemeClr val="dk1"/>
                </a:solidFill>
              </a:rPr>
              <a:t>DEBRIEFING:</a:t>
            </a:r>
            <a:endParaRPr sz="1200">
              <a:solidFill>
                <a:schemeClr val="dk1"/>
              </a:solidFill>
            </a:endParaRPr>
          </a:p>
          <a:p>
            <a:pPr indent="0" lvl="0" marL="0" rtl="0" algn="l">
              <a:spcBef>
                <a:spcPts val="0"/>
              </a:spcBef>
              <a:spcAft>
                <a:spcPts val="0"/>
              </a:spcAft>
              <a:buClr>
                <a:schemeClr val="dk1"/>
              </a:buClr>
              <a:buSzPts val="1400"/>
              <a:buFont typeface="Arial"/>
              <a:buNone/>
            </a:pPr>
            <a:r>
              <a:rPr lang="en" sz="1200">
                <a:solidFill>
                  <a:schemeClr val="dk1"/>
                </a:solidFill>
              </a:rPr>
              <a:t>Put your writing in plenary</a:t>
            </a:r>
            <a:endParaRPr sz="1200">
              <a:solidFill>
                <a:schemeClr val="dk1"/>
              </a:solidFill>
            </a:endParaRPr>
          </a:p>
          <a:p>
            <a:pPr indent="0" lvl="0" marL="0" rtl="0" algn="l">
              <a:spcBef>
                <a:spcPts val="0"/>
              </a:spcBef>
              <a:spcAft>
                <a:spcPts val="0"/>
              </a:spcAft>
              <a:buClr>
                <a:schemeClr val="dk1"/>
              </a:buClr>
              <a:buSzPts val="1400"/>
              <a:buFont typeface="Arial"/>
              <a:buNone/>
            </a:pPr>
            <a:r>
              <a:rPr lang="en" sz="1200">
                <a:solidFill>
                  <a:schemeClr val="dk1"/>
                </a:solidFill>
              </a:rPr>
              <a:t>- Why do you consider you’ve always been Good at that?</a:t>
            </a:r>
            <a:endParaRPr sz="1200">
              <a:solidFill>
                <a:schemeClr val="dk1"/>
              </a:solidFill>
            </a:endParaRPr>
          </a:p>
          <a:p>
            <a:pPr indent="0" lvl="0" marL="0" rtl="0" algn="l">
              <a:spcBef>
                <a:spcPts val="0"/>
              </a:spcBef>
              <a:spcAft>
                <a:spcPts val="0"/>
              </a:spcAft>
              <a:buClr>
                <a:schemeClr val="dk1"/>
              </a:buClr>
              <a:buSzPts val="1400"/>
              <a:buFont typeface="Arial"/>
              <a:buNone/>
            </a:pPr>
            <a:r>
              <a:rPr lang="en" sz="1200">
                <a:solidFill>
                  <a:schemeClr val="dk1"/>
                </a:solidFill>
              </a:rPr>
              <a:t>- Why would you never be good at that? Are those reasons real or just perceived?</a:t>
            </a:r>
            <a:endParaRPr sz="1200">
              <a:solidFill>
                <a:schemeClr val="dk1"/>
              </a:solidFill>
            </a:endParaRPr>
          </a:p>
          <a:p>
            <a:pPr indent="0" lvl="0" marL="0" rtl="0" algn="l">
              <a:spcBef>
                <a:spcPts val="0"/>
              </a:spcBef>
              <a:spcAft>
                <a:spcPts val="0"/>
              </a:spcAft>
              <a:buClr>
                <a:schemeClr val="dk1"/>
              </a:buClr>
              <a:buSzPts val="1400"/>
              <a:buFont typeface="Arial"/>
              <a:buNone/>
            </a:pPr>
            <a:r>
              <a:rPr lang="en" sz="1200">
                <a:solidFill>
                  <a:schemeClr val="dk1"/>
                </a:solidFill>
              </a:rPr>
              <a:t>- How did you accomplished becoming good at that thing? How could you apply it to that thing you’re not good at?</a:t>
            </a:r>
            <a:endParaRPr sz="1200">
              <a:solidFill>
                <a:schemeClr val="dk1"/>
              </a:solidFill>
            </a:endParaRPr>
          </a:p>
        </p:txBody>
      </p:sp>
      <p:sp>
        <p:nvSpPr>
          <p:cNvPr id="849" name="Google Shape;849;g305c1d6522b_0_7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g305c1d6522b_0_7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6" name="Google Shape;856;g305c1d6522b_0_7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solidFill>
                  <a:schemeClr val="dk1"/>
                </a:solidFill>
              </a:rPr>
              <a:t>Think about 3 sentences that you say frequently to your student and notice if are already positive or you can adjust them to be more effective.</a:t>
            </a:r>
            <a:endParaRPr>
              <a:solidFill>
                <a:schemeClr val="dk1"/>
              </a:solidFill>
            </a:endParaRPr>
          </a:p>
          <a:p>
            <a:pPr indent="0" lvl="0" marL="0" rtl="0" algn="l">
              <a:spcBef>
                <a:spcPts val="0"/>
              </a:spcBef>
              <a:spcAft>
                <a:spcPts val="0"/>
              </a:spcAft>
              <a:buNone/>
            </a:pPr>
            <a:r>
              <a:t/>
            </a:r>
            <a:endParaRPr b="1" sz="1800">
              <a:solidFill>
                <a:schemeClr val="dk1"/>
              </a:solidFill>
              <a:latin typeface="Calibri"/>
              <a:ea typeface="Calibri"/>
              <a:cs typeface="Calibri"/>
              <a:sym typeface="Calibri"/>
            </a:endParaRPr>
          </a:p>
        </p:txBody>
      </p:sp>
      <p:sp>
        <p:nvSpPr>
          <p:cNvPr id="857" name="Google Shape;857;g305c1d6522b_0_75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g31d828fdeb1_1_5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8" name="Google Shape;868;g31d828fdeb1_1_59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1" sz="1800">
              <a:solidFill>
                <a:schemeClr val="dk1"/>
              </a:solidFill>
              <a:latin typeface="Calibri"/>
              <a:ea typeface="Calibri"/>
              <a:cs typeface="Calibri"/>
              <a:sym typeface="Calibri"/>
            </a:endParaRPr>
          </a:p>
        </p:txBody>
      </p:sp>
      <p:sp>
        <p:nvSpPr>
          <p:cNvPr id="869" name="Google Shape;869;g31d828fdeb1_1_59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g341323f2e31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7" name="Google Shape;877;g341323f2e31_0_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 sz="1050"/>
              <a:t>Feedback form:</a:t>
            </a:r>
            <a:br>
              <a:rPr lang="en" sz="1050"/>
            </a:br>
            <a:r>
              <a:rPr lang="en" sz="1050" u="sng">
                <a:solidFill>
                  <a:schemeClr val="hlink"/>
                </a:solidFill>
                <a:hlinkClick r:id="rId2"/>
              </a:rPr>
              <a:t>https://docs.google.com/forms/d/e/1FAIpQLScvieK7WSJ3i3FfVI29WsgLBaBVACIcMQ6qPiG6iG1tha56Qw/viewform?usp=dialog</a:t>
            </a:r>
            <a:r>
              <a:rPr lang="en" sz="1050"/>
              <a:t> </a:t>
            </a:r>
            <a:endParaRPr sz="1050"/>
          </a:p>
        </p:txBody>
      </p:sp>
      <p:sp>
        <p:nvSpPr>
          <p:cNvPr id="878" name="Google Shape;878;g341323f2e31_0_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www.erasmustrainingcourses.com/" TargetMode="External"/><Relationship Id="rId3" Type="http://schemas.openxmlformats.org/officeDocument/2006/relationships/image" Target="../media/image6.png"/><Relationship Id="rId4" Type="http://schemas.openxmlformats.org/officeDocument/2006/relationships/hyperlink" Target="https://www.erasmustrainingcourses.com/"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2" name="Google Shape;52;p13"/>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1200"/>
              </a:spcBef>
              <a:spcAft>
                <a:spcPts val="0"/>
              </a:spcAft>
              <a:buClr>
                <a:schemeClr val="dk1"/>
              </a:buClr>
              <a:buSzPts val="1800"/>
              <a:buChar char="○"/>
              <a:defRPr/>
            </a:lvl2pPr>
            <a:lvl3pPr indent="-342900" lvl="2" marL="1371600" algn="l">
              <a:spcBef>
                <a:spcPts val="1200"/>
              </a:spcBef>
              <a:spcAft>
                <a:spcPts val="0"/>
              </a:spcAft>
              <a:buClr>
                <a:schemeClr val="dk1"/>
              </a:buClr>
              <a:buSzPts val="1800"/>
              <a:buChar char="■"/>
              <a:defRPr/>
            </a:lvl3pPr>
            <a:lvl4pPr indent="-342900" lvl="3" marL="1828800" algn="l">
              <a:spcBef>
                <a:spcPts val="1200"/>
              </a:spcBef>
              <a:spcAft>
                <a:spcPts val="0"/>
              </a:spcAft>
              <a:buClr>
                <a:schemeClr val="dk1"/>
              </a:buClr>
              <a:buSzPts val="1800"/>
              <a:buChar char="●"/>
              <a:defRPr/>
            </a:lvl4pPr>
            <a:lvl5pPr indent="-342900" lvl="4" marL="2286000" algn="l">
              <a:spcBef>
                <a:spcPts val="1200"/>
              </a:spcBef>
              <a:spcAft>
                <a:spcPts val="0"/>
              </a:spcAft>
              <a:buClr>
                <a:schemeClr val="dk1"/>
              </a:buClr>
              <a:buSzPts val="1800"/>
              <a:buChar char="○"/>
              <a:defRPr/>
            </a:lvl5pPr>
            <a:lvl6pPr indent="-342900" lvl="5" marL="2743200" algn="l">
              <a:spcBef>
                <a:spcPts val="1200"/>
              </a:spcBef>
              <a:spcAft>
                <a:spcPts val="0"/>
              </a:spcAft>
              <a:buClr>
                <a:schemeClr val="dk1"/>
              </a:buClr>
              <a:buSzPts val="1800"/>
              <a:buChar char="■"/>
              <a:defRPr/>
            </a:lvl6pPr>
            <a:lvl7pPr indent="-342900" lvl="6" marL="3200400" algn="l">
              <a:spcBef>
                <a:spcPts val="1200"/>
              </a:spcBef>
              <a:spcAft>
                <a:spcPts val="0"/>
              </a:spcAft>
              <a:buClr>
                <a:schemeClr val="dk1"/>
              </a:buClr>
              <a:buSzPts val="1800"/>
              <a:buChar char="●"/>
              <a:defRPr/>
            </a:lvl7pPr>
            <a:lvl8pPr indent="-342900" lvl="7" marL="3657600" algn="l">
              <a:spcBef>
                <a:spcPts val="1200"/>
              </a:spcBef>
              <a:spcAft>
                <a:spcPts val="0"/>
              </a:spcAft>
              <a:buClr>
                <a:schemeClr val="dk1"/>
              </a:buClr>
              <a:buSzPts val="1800"/>
              <a:buChar char="○"/>
              <a:defRPr/>
            </a:lvl8pPr>
            <a:lvl9pPr indent="-342900" lvl="8" marL="4114800" algn="l">
              <a:spcBef>
                <a:spcPts val="1200"/>
              </a:spcBef>
              <a:spcAft>
                <a:spcPts val="1200"/>
              </a:spcAft>
              <a:buClr>
                <a:schemeClr val="dk1"/>
              </a:buClr>
              <a:buSzPts val="1800"/>
              <a:buChar char="■"/>
              <a:defRPr/>
            </a:lvl9pPr>
          </a:lstStyle>
          <a:p/>
        </p:txBody>
      </p:sp>
      <p:sp>
        <p:nvSpPr>
          <p:cNvPr id="53" name="Google Shape;53;p1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1_Title and body 2">
    <p:spTree>
      <p:nvGrpSpPr>
        <p:cNvPr id="56" name="Shape 56"/>
        <p:cNvGrpSpPr/>
        <p:nvPr/>
      </p:nvGrpSpPr>
      <p:grpSpPr>
        <a:xfrm>
          <a:off x="0" y="0"/>
          <a:ext cx="0" cy="0"/>
          <a:chOff x="0" y="0"/>
          <a:chExt cx="0" cy="0"/>
        </a:xfrm>
      </p:grpSpPr>
      <p:sp>
        <p:nvSpPr>
          <p:cNvPr id="57" name="Google Shape;57;p14"/>
          <p:cNvSpPr/>
          <p:nvPr/>
        </p:nvSpPr>
        <p:spPr>
          <a:xfrm>
            <a:off x="0" y="4781550"/>
            <a:ext cx="9144000" cy="3621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1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9" name="Google Shape;59;p14"/>
          <p:cNvGrpSpPr/>
          <p:nvPr/>
        </p:nvGrpSpPr>
        <p:grpSpPr>
          <a:xfrm>
            <a:off x="830394" y="1305577"/>
            <a:ext cx="745763" cy="45826"/>
            <a:chOff x="4580561" y="2589004"/>
            <a:chExt cx="1064464" cy="25200"/>
          </a:xfrm>
        </p:grpSpPr>
        <p:sp>
          <p:nvSpPr>
            <p:cNvPr id="60" name="Google Shape;60;p1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1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2" name="Google Shape;62;p14"/>
          <p:cNvSpPr txBox="1"/>
          <p:nvPr>
            <p:ph type="title"/>
          </p:nvPr>
        </p:nvSpPr>
        <p:spPr>
          <a:xfrm>
            <a:off x="729450" y="6709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solidFill>
                  <a:srgbClr val="2C2C2C"/>
                </a:solidFill>
              </a:defRPr>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63" name="Google Shape;63;p14"/>
          <p:cNvSpPr txBox="1"/>
          <p:nvPr>
            <p:ph idx="1" type="body"/>
          </p:nvPr>
        </p:nvSpPr>
        <p:spPr>
          <a:xfrm>
            <a:off x="729450" y="1552575"/>
            <a:ext cx="7688700" cy="2911200"/>
          </a:xfrm>
          <a:prstGeom prst="rect">
            <a:avLst/>
          </a:prstGeom>
          <a:noFill/>
          <a:ln>
            <a:noFill/>
          </a:ln>
        </p:spPr>
        <p:txBody>
          <a:bodyPr anchorCtr="0" anchor="t" bIns="91425" lIns="91425" spcFirstLastPara="1" rIns="91425" wrap="square" tIns="91425">
            <a:normAutofit/>
          </a:bodyPr>
          <a:lstStyle>
            <a:lvl1pPr indent="-311150" lvl="0" marL="457200" algn="l">
              <a:lnSpc>
                <a:spcPct val="130000"/>
              </a:lnSpc>
              <a:spcBef>
                <a:spcPts val="0"/>
              </a:spcBef>
              <a:spcAft>
                <a:spcPts val="0"/>
              </a:spcAft>
              <a:buSzPts val="1300"/>
              <a:buChar char="●"/>
              <a:defRPr sz="1800">
                <a:solidFill>
                  <a:srgbClr val="2C2C2C"/>
                </a:solidFill>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64" name="Google Shape;64;p14"/>
          <p:cNvSpPr txBox="1"/>
          <p:nvPr>
            <p:ph idx="12" type="sldNum"/>
          </p:nvPr>
        </p:nvSpPr>
        <p:spPr>
          <a:xfrm>
            <a:off x="8536302" y="4759376"/>
            <a:ext cx="548700" cy="393600"/>
          </a:xfrm>
          <a:prstGeom prst="rect">
            <a:avLst/>
          </a:prstGeom>
          <a:noFill/>
          <a:ln>
            <a:noFill/>
          </a:ln>
        </p:spPr>
        <p:txBody>
          <a:bodyPr anchorCtr="0" anchor="ctr" bIns="91425" lIns="91425" spcFirstLastPara="1" rIns="91425" wrap="square" tIns="91425">
            <a:normAutofit lnSpcReduction="10000"/>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grpSp>
        <p:nvGrpSpPr>
          <p:cNvPr id="65" name="Google Shape;65;p14"/>
          <p:cNvGrpSpPr/>
          <p:nvPr/>
        </p:nvGrpSpPr>
        <p:grpSpPr>
          <a:xfrm>
            <a:off x="830394" y="1305577"/>
            <a:ext cx="745763" cy="45826"/>
            <a:chOff x="4580561" y="2589004"/>
            <a:chExt cx="1064464" cy="25200"/>
          </a:xfrm>
        </p:grpSpPr>
        <p:sp>
          <p:nvSpPr>
            <p:cNvPr id="66" name="Google Shape;66;p14"/>
            <p:cNvSpPr/>
            <p:nvPr/>
          </p:nvSpPr>
          <p:spPr>
            <a:xfrm rot="-5400000">
              <a:off x="5366325" y="2335504"/>
              <a:ext cx="25200" cy="532200"/>
            </a:xfrm>
            <a:prstGeom prst="rect">
              <a:avLst/>
            </a:prstGeom>
            <a:solidFill>
              <a:srgbClr val="A8A8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14"/>
            <p:cNvSpPr/>
            <p:nvPr/>
          </p:nvSpPr>
          <p:spPr>
            <a:xfrm rot="-5400000">
              <a:off x="4836311" y="2333254"/>
              <a:ext cx="25200" cy="536700"/>
            </a:xfrm>
            <a:prstGeom prst="rect">
              <a:avLst/>
            </a:prstGeom>
            <a:solidFill>
              <a:srgbClr val="006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C:\Users\Francesco Tarantino\Dropbox\YouNet\Promo\Logos\logo ela\Con pay off\logoelatextblue.png" id="68" name="Google Shape;68;p14">
            <a:hlinkClick r:id="rId2"/>
          </p:cNvPr>
          <p:cNvPicPr preferRelativeResize="0"/>
          <p:nvPr/>
        </p:nvPicPr>
        <p:blipFill rotWithShape="1">
          <a:blip r:embed="rId3">
            <a:alphaModFix/>
          </a:blip>
          <a:srcRect b="0" l="0" r="0" t="0"/>
          <a:stretch/>
        </p:blipFill>
        <p:spPr>
          <a:xfrm>
            <a:off x="8391274" y="-5232"/>
            <a:ext cx="518463" cy="504901"/>
          </a:xfrm>
          <a:prstGeom prst="rect">
            <a:avLst/>
          </a:prstGeom>
          <a:noFill/>
          <a:ln>
            <a:noFill/>
          </a:ln>
        </p:spPr>
      </p:pic>
      <p:sp>
        <p:nvSpPr>
          <p:cNvPr id="69" name="Google Shape;69;p14">
            <a:hlinkClick r:id="rId4"/>
          </p:cNvPr>
          <p:cNvSpPr txBox="1"/>
          <p:nvPr/>
        </p:nvSpPr>
        <p:spPr>
          <a:xfrm>
            <a:off x="752633" y="4781550"/>
            <a:ext cx="7677000" cy="3621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000"/>
              <a:buFont typeface="Arial"/>
              <a:buNone/>
            </a:pPr>
            <a:r>
              <a:rPr b="0" i="0" lang="en" sz="1000" u="none" cap="none" strike="noStrike">
                <a:solidFill>
                  <a:srgbClr val="2C2C2C"/>
                </a:solidFill>
                <a:latin typeface="Raleway"/>
                <a:ea typeface="Raleway"/>
                <a:cs typeface="Raleway"/>
                <a:sym typeface="Raleway"/>
              </a:rPr>
              <a:t>Training courses for education staff - </a:t>
            </a:r>
            <a:r>
              <a:rPr b="0" i="0" lang="en" sz="1000" u="none" cap="none" strike="noStrike">
                <a:solidFill>
                  <a:srgbClr val="006699"/>
                </a:solidFill>
                <a:latin typeface="Raleway"/>
                <a:ea typeface="Raleway"/>
                <a:cs typeface="Raleway"/>
                <a:sym typeface="Raleway"/>
              </a:rPr>
              <a:t>www.erasmustrainingcourses.com</a:t>
            </a:r>
            <a:endParaRPr b="0" i="0" sz="1000" u="none" cap="none" strike="noStrike">
              <a:solidFill>
                <a:srgbClr val="006699"/>
              </a:solidFill>
              <a:latin typeface="Raleway"/>
              <a:ea typeface="Raleway"/>
              <a:cs typeface="Raleway"/>
              <a:sym typeface="Raleway"/>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2.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2.pn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2.pn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2.pn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2.png"/><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2.png"/><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 Id="rId3"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image" Target="../media/image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2.png"/><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 Id="rId3" Type="http://schemas.openxmlformats.org/officeDocument/2006/relationships/image" Target="../media/image2.png"/><Relationship Id="rId4" Type="http://schemas.openxmlformats.org/officeDocument/2006/relationships/image" Target="../media/image33.png"/><Relationship Id="rId5" Type="http://schemas.openxmlformats.org/officeDocument/2006/relationships/image" Target="../media/image2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 Id="rId3" Type="http://schemas.openxmlformats.org/officeDocument/2006/relationships/image" Target="../media/image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 Id="rId3" Type="http://schemas.openxmlformats.org/officeDocument/2006/relationships/image" Target="../media/image2.png"/><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 Id="rId3" Type="http://schemas.openxmlformats.org/officeDocument/2006/relationships/image" Target="../media/image2.pn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 Id="rId3" Type="http://schemas.openxmlformats.org/officeDocument/2006/relationships/image" Target="../media/image2.png"/><Relationship Id="rId4" Type="http://schemas.openxmlformats.org/officeDocument/2006/relationships/image" Target="../media/image37.png"/><Relationship Id="rId5"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 Id="rId3" Type="http://schemas.openxmlformats.org/officeDocument/2006/relationships/image" Target="../media/image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 Id="rId3" Type="http://schemas.openxmlformats.org/officeDocument/2006/relationships/image" Target="../media/image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 Id="rId3" Type="http://schemas.openxmlformats.org/officeDocument/2006/relationships/image" Target="../media/image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 Id="rId3" Type="http://schemas.openxmlformats.org/officeDocument/2006/relationships/image" Target="../media/image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4.xml"/><Relationship Id="rId3" Type="http://schemas.openxmlformats.org/officeDocument/2006/relationships/image" Target="../media/image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 Id="rId3" Type="http://schemas.openxmlformats.org/officeDocument/2006/relationships/image" Target="../media/image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6.xml"/><Relationship Id="rId3" Type="http://schemas.openxmlformats.org/officeDocument/2006/relationships/image" Target="../media/image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7.xml"/><Relationship Id="rId3" Type="http://schemas.openxmlformats.org/officeDocument/2006/relationships/image" Target="../media/image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8.xml"/><Relationship Id="rId3" Type="http://schemas.openxmlformats.org/officeDocument/2006/relationships/image" Target="../media/image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9.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0.xml"/><Relationship Id="rId3" Type="http://schemas.openxmlformats.org/officeDocument/2006/relationships/image" Target="../media/image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1.xml"/><Relationship Id="rId3" Type="http://schemas.openxmlformats.org/officeDocument/2006/relationships/image" Target="../media/image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2.xml"/><Relationship Id="rId3" Type="http://schemas.openxmlformats.org/officeDocument/2006/relationships/image" Target="../media/image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3.xml"/><Relationship Id="rId3" Type="http://schemas.openxmlformats.org/officeDocument/2006/relationships/image" Target="../media/image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4.xml"/><Relationship Id="rId3" Type="http://schemas.openxmlformats.org/officeDocument/2006/relationships/image" Target="../media/image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5.xml"/><Relationship Id="rId3" Type="http://schemas.openxmlformats.org/officeDocument/2006/relationships/image" Target="../media/image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6.xml"/><Relationship Id="rId3" Type="http://schemas.openxmlformats.org/officeDocument/2006/relationships/image" Target="../media/image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7.xml"/><Relationship Id="rId3" Type="http://schemas.openxmlformats.org/officeDocument/2006/relationships/image" Target="../media/image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8.xml"/><Relationship Id="rId3" Type="http://schemas.openxmlformats.org/officeDocument/2006/relationships/image" Target="../media/image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9.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0.xml"/><Relationship Id="rId3" Type="http://schemas.openxmlformats.org/officeDocument/2006/relationships/image" Target="../media/image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1.xml"/><Relationship Id="rId3" Type="http://schemas.openxmlformats.org/officeDocument/2006/relationships/image" Target="../media/image2.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2.xml"/><Relationship Id="rId3" Type="http://schemas.openxmlformats.org/officeDocument/2006/relationships/image" Target="../media/image2.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3.xml"/><Relationship Id="rId3" Type="http://schemas.openxmlformats.org/officeDocument/2006/relationships/image" Target="../media/image2.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4.xml"/><Relationship Id="rId3" Type="http://schemas.openxmlformats.org/officeDocument/2006/relationships/image" Target="../media/image2.png"/><Relationship Id="rId4" Type="http://schemas.openxmlformats.org/officeDocument/2006/relationships/image" Target="../media/image29.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5.xml"/><Relationship Id="rId3" Type="http://schemas.openxmlformats.org/officeDocument/2006/relationships/image" Target="../media/image2.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6.xml"/><Relationship Id="rId3" Type="http://schemas.openxmlformats.org/officeDocument/2006/relationships/image" Target="../media/image2.png"/><Relationship Id="rId4" Type="http://schemas.openxmlformats.org/officeDocument/2006/relationships/image" Target="../media/image34.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 Id="rId3" Type="http://schemas.openxmlformats.org/officeDocument/2006/relationships/image" Target="../media/image2.png"/><Relationship Id="rId4" Type="http://schemas.openxmlformats.org/officeDocument/2006/relationships/image" Target="../media/image26.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8.xml"/><Relationship Id="rId3" Type="http://schemas.openxmlformats.org/officeDocument/2006/relationships/image" Target="../media/image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9.xml"/><Relationship Id="rId3" Type="http://schemas.openxmlformats.org/officeDocument/2006/relationships/image" Target="../media/image2.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0.xml"/><Relationship Id="rId3" Type="http://schemas.openxmlformats.org/officeDocument/2006/relationships/image" Target="../media/image2.png"/><Relationship Id="rId4" Type="http://schemas.openxmlformats.org/officeDocument/2006/relationships/image" Target="../media/image17.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1.xml"/><Relationship Id="rId3" Type="http://schemas.openxmlformats.org/officeDocument/2006/relationships/image" Target="../media/image2.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2.xml"/><Relationship Id="rId3" Type="http://schemas.openxmlformats.org/officeDocument/2006/relationships/image" Target="../media/image2.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3.xml"/><Relationship Id="rId3" Type="http://schemas.openxmlformats.org/officeDocument/2006/relationships/image" Target="../media/image2.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4.xml"/><Relationship Id="rId3" Type="http://schemas.openxmlformats.org/officeDocument/2006/relationships/image" Target="../media/image2.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5.xml"/><Relationship Id="rId3" Type="http://schemas.openxmlformats.org/officeDocument/2006/relationships/image" Target="../media/image2.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6.xml"/><Relationship Id="rId3" Type="http://schemas.openxmlformats.org/officeDocument/2006/relationships/image" Target="../media/image2.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7.xml"/><Relationship Id="rId3" Type="http://schemas.openxmlformats.org/officeDocument/2006/relationships/image" Target="../media/image2.png"/><Relationship Id="rId4" Type="http://schemas.openxmlformats.org/officeDocument/2006/relationships/hyperlink" Target="http://www.corbisimages.com/stock-photo/royalty-free/42-16121923/african-buffalo-in-mud" TargetMode="External"/><Relationship Id="rId5" Type="http://schemas.openxmlformats.org/officeDocument/2006/relationships/image" Target="../media/image36.jpg"/><Relationship Id="rId6" Type="http://schemas.openxmlformats.org/officeDocument/2006/relationships/image" Target="../media/image30.jp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8.xml"/><Relationship Id="rId3" Type="http://schemas.openxmlformats.org/officeDocument/2006/relationships/image" Target="../media/image2.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9.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3.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0.xml"/><Relationship Id="rId3" Type="http://schemas.openxmlformats.org/officeDocument/2006/relationships/image" Target="../media/image2.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1.xml"/><Relationship Id="rId3" Type="http://schemas.openxmlformats.org/officeDocument/2006/relationships/image" Target="../media/image2.png"/><Relationship Id="rId4" Type="http://schemas.openxmlformats.org/officeDocument/2006/relationships/image" Target="../media/image25.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2.xml"/><Relationship Id="rId3" Type="http://schemas.openxmlformats.org/officeDocument/2006/relationships/image" Target="../media/image2.png"/><Relationship Id="rId4" Type="http://schemas.openxmlformats.org/officeDocument/2006/relationships/image" Target="../media/image38.jp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3.xml"/><Relationship Id="rId3" Type="http://schemas.openxmlformats.org/officeDocument/2006/relationships/image" Target="../media/image28.png"/><Relationship Id="rId4" Type="http://schemas.openxmlformats.org/officeDocument/2006/relationships/image" Target="../media/image2.png"/><Relationship Id="rId5"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ctrTitle"/>
          </p:nvPr>
        </p:nvSpPr>
        <p:spPr>
          <a:xfrm>
            <a:off x="311708" y="2006231"/>
            <a:ext cx="8520600" cy="1539600"/>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t/>
            </a:r>
            <a:endParaRPr b="1" sz="3000">
              <a:solidFill>
                <a:srgbClr val="00B050"/>
              </a:solidFill>
              <a:latin typeface="Raleway"/>
              <a:ea typeface="Raleway"/>
              <a:cs typeface="Raleway"/>
              <a:sym typeface="Raleway"/>
            </a:endParaRPr>
          </a:p>
          <a:p>
            <a:pPr indent="0" lvl="0" marL="0" rtl="0" algn="ctr">
              <a:lnSpc>
                <a:spcPct val="115000"/>
              </a:lnSpc>
              <a:spcBef>
                <a:spcPts val="300"/>
              </a:spcBef>
              <a:spcAft>
                <a:spcPts val="0"/>
              </a:spcAft>
              <a:buClr>
                <a:schemeClr val="dk1"/>
              </a:buClr>
              <a:buSzPts val="1100"/>
              <a:buFont typeface="Arial"/>
              <a:buNone/>
            </a:pPr>
            <a:r>
              <a:rPr b="1" lang="en" sz="3000">
                <a:solidFill>
                  <a:srgbClr val="339966"/>
                </a:solidFill>
                <a:highlight>
                  <a:srgbClr val="F8F9FA"/>
                </a:highlight>
              </a:rPr>
              <a:t>МОДУЛ 4 – Стратегије за ефикасно управљање стресом, вештине суочавања, отпорност и позитивно размишљање</a:t>
            </a:r>
            <a:endParaRPr b="1" sz="3000">
              <a:solidFill>
                <a:srgbClr val="339966"/>
              </a:solidFill>
              <a:highlight>
                <a:srgbClr val="F8F9FA"/>
              </a:highlight>
            </a:endParaRPr>
          </a:p>
          <a:p>
            <a:pPr indent="0" lvl="0" marL="0" rtl="0" algn="ctr">
              <a:lnSpc>
                <a:spcPct val="115000"/>
              </a:lnSpc>
              <a:spcBef>
                <a:spcPts val="300"/>
              </a:spcBef>
              <a:spcAft>
                <a:spcPts val="0"/>
              </a:spcAft>
              <a:buClr>
                <a:schemeClr val="dk1"/>
              </a:buClr>
              <a:buSzPts val="1100"/>
              <a:buFont typeface="Arial"/>
              <a:buNone/>
            </a:pPr>
            <a:r>
              <a:t/>
            </a:r>
            <a:endParaRPr b="1" sz="3500">
              <a:solidFill>
                <a:srgbClr val="339966"/>
              </a:solidFill>
              <a:latin typeface="Raleway"/>
              <a:ea typeface="Raleway"/>
              <a:cs typeface="Raleway"/>
              <a:sym typeface="Raleway"/>
            </a:endParaRPr>
          </a:p>
          <a:p>
            <a:pPr indent="0" lvl="0" marL="457200" rtl="0" algn="ctr">
              <a:spcBef>
                <a:spcPts val="300"/>
              </a:spcBef>
              <a:spcAft>
                <a:spcPts val="0"/>
              </a:spcAft>
              <a:buNone/>
            </a:pPr>
            <a:r>
              <a:t/>
            </a:r>
            <a:endParaRPr b="1" sz="3500">
              <a:solidFill>
                <a:srgbClr val="339966"/>
              </a:solidFill>
              <a:latin typeface="Raleway"/>
              <a:ea typeface="Raleway"/>
              <a:cs typeface="Raleway"/>
              <a:sym typeface="Raleway"/>
            </a:endParaRPr>
          </a:p>
        </p:txBody>
      </p:sp>
      <p:pic>
        <p:nvPicPr>
          <p:cNvPr descr="H:\My Drive\KA2\KA2 - TYM\_WP5-Sharing and Promotion\Graphic Identity\Logo TYM\TYM_Tavola disegno 1-02.png" id="75" name="Google Shape;75;p15"/>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4"/>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marR="38100" rtl="0" algn="l">
              <a:lnSpc>
                <a:spcPct val="128571"/>
              </a:lnSpc>
              <a:spcBef>
                <a:spcPts val="0"/>
              </a:spcBef>
              <a:spcAft>
                <a:spcPts val="0"/>
              </a:spcAft>
              <a:buClr>
                <a:schemeClr val="dk1"/>
              </a:buClr>
              <a:buSzPts val="1100"/>
              <a:buFont typeface="Arial"/>
              <a:buNone/>
            </a:pPr>
            <a:r>
              <a:rPr b="1" lang="en" sz="2650">
                <a:solidFill>
                  <a:srgbClr val="339966"/>
                </a:solidFill>
                <a:highlight>
                  <a:srgbClr val="F8F9FA"/>
                </a:highlight>
              </a:rPr>
              <a:t>“Бори се или бежи” одговор (Cannon, 1915)</a:t>
            </a:r>
            <a:endParaRPr b="1" sz="2300">
              <a:solidFill>
                <a:srgbClr val="339966"/>
              </a:solidFill>
              <a:latin typeface="Lato"/>
              <a:ea typeface="Lato"/>
              <a:cs typeface="Lato"/>
              <a:sym typeface="Lato"/>
            </a:endParaRPr>
          </a:p>
        </p:txBody>
      </p:sp>
      <p:sp>
        <p:nvSpPr>
          <p:cNvPr id="152" name="Google Shape;152;p24"/>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p>
            <a:pPr indent="-365125" lvl="0" marL="457200" rtl="0" algn="just">
              <a:lnSpc>
                <a:spcPct val="130000"/>
              </a:lnSpc>
              <a:spcBef>
                <a:spcPts val="0"/>
              </a:spcBef>
              <a:spcAft>
                <a:spcPts val="0"/>
              </a:spcAft>
              <a:buClr>
                <a:srgbClr val="2C2C2C"/>
              </a:buClr>
              <a:buSzPts val="2150"/>
              <a:buChar char="●"/>
            </a:pPr>
            <a:r>
              <a:rPr b="1" lang="en" sz="2100">
                <a:solidFill>
                  <a:srgbClr val="1F1F1F"/>
                </a:solidFill>
                <a:highlight>
                  <a:srgbClr val="F8F9FA"/>
                </a:highlight>
              </a:rPr>
              <a:t>Морамо само да активирамо ову реакцију борбе или бекства у ретким околностима да бисмо преживели</a:t>
            </a:r>
            <a:r>
              <a:rPr lang="en" sz="2100">
                <a:solidFill>
                  <a:srgbClr val="1F1F1F"/>
                </a:solidFill>
                <a:highlight>
                  <a:srgbClr val="F8F9FA"/>
                </a:highlight>
              </a:rPr>
              <a:t>, али наша тела могу да уђу у ову врсту одговора са другим врстама (не угрожавају живот) стреса, што представља проблем за нас и наше здравље. </a:t>
            </a:r>
            <a:endParaRPr sz="2100">
              <a:solidFill>
                <a:srgbClr val="1F1F1F"/>
              </a:solidFill>
              <a:highlight>
                <a:srgbClr val="F8F9FA"/>
              </a:highlight>
            </a:endParaRPr>
          </a:p>
          <a:p>
            <a:pPr indent="-365125" lvl="0" marL="342900" marR="38100" rtl="0" algn="l">
              <a:lnSpc>
                <a:spcPct val="128571"/>
              </a:lnSpc>
              <a:spcBef>
                <a:spcPts val="1200"/>
              </a:spcBef>
              <a:spcAft>
                <a:spcPts val="0"/>
              </a:spcAft>
              <a:buClr>
                <a:srgbClr val="2C2C2C"/>
              </a:buClr>
              <a:buSzPts val="2150"/>
              <a:buChar char="●"/>
            </a:pPr>
            <a:r>
              <a:rPr lang="en" sz="2100">
                <a:solidFill>
                  <a:srgbClr val="1F1F1F"/>
                </a:solidFill>
                <a:highlight>
                  <a:srgbClr val="F8F9FA"/>
                </a:highlight>
              </a:rPr>
              <a:t>Сви морамо да потражимо начине да своју реакцију на борбу или бекство држимо под контролом како бисмо избегли негативне последице по здравље и спречили осећај „сагоревања“ у личном и професионалном животу.</a:t>
            </a:r>
            <a:endParaRPr sz="2100">
              <a:solidFill>
                <a:srgbClr val="1F1F1F"/>
              </a:solidFill>
              <a:highlight>
                <a:srgbClr val="F8F9FA"/>
              </a:highlight>
            </a:endParaRPr>
          </a:p>
          <a:p>
            <a:pPr indent="-365125" lvl="0" marL="457200" rtl="0" algn="just">
              <a:lnSpc>
                <a:spcPct val="130000"/>
              </a:lnSpc>
              <a:spcBef>
                <a:spcPts val="0"/>
              </a:spcBef>
              <a:spcAft>
                <a:spcPts val="1200"/>
              </a:spcAft>
              <a:buSzPts val="2150"/>
              <a:buFont typeface="Lato"/>
              <a:buChar char="●"/>
            </a:pPr>
            <a:r>
              <a:t/>
            </a:r>
            <a:endParaRPr b="1" sz="2150">
              <a:latin typeface="Lato"/>
              <a:ea typeface="Lato"/>
              <a:cs typeface="Lato"/>
              <a:sym typeface="Lato"/>
            </a:endParaRPr>
          </a:p>
        </p:txBody>
      </p:sp>
      <p:pic>
        <p:nvPicPr>
          <p:cNvPr descr="H:\My Drive\KA2\KA2 - TYM\_WP5-Sharing and Promotion\Graphic Identity\Logo TYM\TYM_Tavola disegno 1-02.png" id="153" name="Google Shape;153;p24"/>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5"/>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fontScale="90000"/>
          </a:bodyPr>
          <a:lstStyle/>
          <a:p>
            <a:pPr indent="0" lvl="0" marL="0" marR="38100" rtl="0" algn="l">
              <a:lnSpc>
                <a:spcPct val="128571"/>
              </a:lnSpc>
              <a:spcBef>
                <a:spcPts val="0"/>
              </a:spcBef>
              <a:spcAft>
                <a:spcPts val="0"/>
              </a:spcAft>
              <a:buClr>
                <a:schemeClr val="dk1"/>
              </a:buClr>
              <a:buSzPct val="41509"/>
              <a:buFont typeface="Arial"/>
              <a:buNone/>
            </a:pPr>
            <a:r>
              <a:rPr b="1" lang="en" sz="2650">
                <a:solidFill>
                  <a:srgbClr val="339966"/>
                </a:solidFill>
                <a:highlight>
                  <a:srgbClr val="F8F9FA"/>
                </a:highlight>
              </a:rPr>
              <a:t>Који су узроци стреса?</a:t>
            </a:r>
            <a:endParaRPr b="1" sz="2650">
              <a:solidFill>
                <a:srgbClr val="339966"/>
              </a:solidFill>
              <a:highlight>
                <a:srgbClr val="F8F9FA"/>
              </a:highlight>
            </a:endParaRPr>
          </a:p>
          <a:p>
            <a:pPr indent="0" lvl="0" marL="0" rtl="0" algn="l">
              <a:spcBef>
                <a:spcPts val="0"/>
              </a:spcBef>
              <a:spcAft>
                <a:spcPts val="0"/>
              </a:spcAft>
              <a:buClr>
                <a:srgbClr val="2C2C2C"/>
              </a:buClr>
              <a:buSzPct val="111111"/>
              <a:buFont typeface="Lato"/>
              <a:buNone/>
            </a:pPr>
            <a:r>
              <a:t/>
            </a:r>
            <a:endParaRPr b="1" sz="2400">
              <a:solidFill>
                <a:srgbClr val="339966"/>
              </a:solidFill>
              <a:latin typeface="Lato"/>
              <a:ea typeface="Lato"/>
              <a:cs typeface="Lato"/>
              <a:sym typeface="Lato"/>
            </a:endParaRPr>
          </a:p>
        </p:txBody>
      </p:sp>
      <p:sp>
        <p:nvSpPr>
          <p:cNvPr id="160" name="Google Shape;160;p25"/>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fontScale="92500" lnSpcReduction="20000"/>
          </a:bodyPr>
          <a:lstStyle/>
          <a:p>
            <a:pPr indent="0" lvl="0" marL="342900" rtl="0" algn="l">
              <a:lnSpc>
                <a:spcPct val="130000"/>
              </a:lnSpc>
              <a:spcBef>
                <a:spcPts val="0"/>
              </a:spcBef>
              <a:spcAft>
                <a:spcPts val="0"/>
              </a:spcAft>
              <a:buNone/>
            </a:pPr>
            <a:r>
              <a:t/>
            </a:r>
            <a:endParaRPr sz="2400">
              <a:latin typeface="Lato"/>
              <a:ea typeface="Lato"/>
              <a:cs typeface="Lato"/>
              <a:sym typeface="Lato"/>
            </a:endParaRPr>
          </a:p>
          <a:p>
            <a:pPr indent="-304959" lvl="0" marL="457200" rtl="0" algn="l">
              <a:lnSpc>
                <a:spcPct val="130000"/>
              </a:lnSpc>
              <a:spcBef>
                <a:spcPts val="1200"/>
              </a:spcBef>
              <a:spcAft>
                <a:spcPts val="0"/>
              </a:spcAft>
              <a:buClr>
                <a:srgbClr val="2C2C2C"/>
              </a:buClr>
              <a:buSzPct val="61905"/>
              <a:buChar char="●"/>
            </a:pPr>
            <a:r>
              <a:rPr lang="en" sz="2100">
                <a:solidFill>
                  <a:srgbClr val="1F1F1F"/>
                </a:solidFill>
                <a:highlight>
                  <a:srgbClr val="F8F9FA"/>
                </a:highlight>
              </a:rPr>
              <a:t>Сваки догађај, сила или стање које резултира физичким или емоционалним стресом. </a:t>
            </a:r>
            <a:endParaRPr sz="2100">
              <a:solidFill>
                <a:srgbClr val="1F1F1F"/>
              </a:solidFill>
              <a:highlight>
                <a:srgbClr val="F8F9FA"/>
              </a:highlight>
            </a:endParaRPr>
          </a:p>
          <a:p>
            <a:pPr indent="0" lvl="0" marL="342900" rtl="0" algn="l">
              <a:lnSpc>
                <a:spcPct val="130000"/>
              </a:lnSpc>
              <a:spcBef>
                <a:spcPts val="1200"/>
              </a:spcBef>
              <a:spcAft>
                <a:spcPts val="0"/>
              </a:spcAft>
              <a:buNone/>
            </a:pPr>
            <a:r>
              <a:t/>
            </a:r>
            <a:endParaRPr sz="2100">
              <a:solidFill>
                <a:srgbClr val="1F1F1F"/>
              </a:solidFill>
              <a:highlight>
                <a:srgbClr val="F8F9FA"/>
              </a:highlight>
            </a:endParaRPr>
          </a:p>
          <a:p>
            <a:pPr indent="-304959" lvl="0" marL="342900" rtl="0" algn="l">
              <a:lnSpc>
                <a:spcPct val="130000"/>
              </a:lnSpc>
              <a:spcBef>
                <a:spcPts val="1200"/>
              </a:spcBef>
              <a:spcAft>
                <a:spcPts val="0"/>
              </a:spcAft>
              <a:buClr>
                <a:srgbClr val="2C2C2C"/>
              </a:buClr>
              <a:buSzPct val="61905"/>
              <a:buChar char="●"/>
            </a:pPr>
            <a:r>
              <a:rPr lang="en" sz="2100">
                <a:solidFill>
                  <a:srgbClr val="1F1F1F"/>
                </a:solidFill>
                <a:highlight>
                  <a:srgbClr val="F8F9FA"/>
                </a:highlight>
              </a:rPr>
              <a:t>Стресори могу бити унутрашње или спољашње силе које захтевају прилагођавање или стратегије суочавања од стране погођене особе (Апа, Речник психологије)</a:t>
            </a:r>
            <a:endParaRPr sz="2100">
              <a:solidFill>
                <a:srgbClr val="1F1F1F"/>
              </a:solidFill>
              <a:highlight>
                <a:srgbClr val="F8F9FA"/>
              </a:highlight>
            </a:endParaRPr>
          </a:p>
          <a:p>
            <a:pPr indent="0" lvl="0" marL="342900" rtl="0" algn="l">
              <a:lnSpc>
                <a:spcPct val="130000"/>
              </a:lnSpc>
              <a:spcBef>
                <a:spcPts val="1200"/>
              </a:spcBef>
              <a:spcAft>
                <a:spcPts val="1200"/>
              </a:spcAft>
              <a:buNone/>
            </a:pPr>
            <a:r>
              <a:t/>
            </a:r>
            <a:endParaRPr sz="2400">
              <a:latin typeface="Lato"/>
              <a:ea typeface="Lato"/>
              <a:cs typeface="Lato"/>
              <a:sym typeface="Lato"/>
            </a:endParaRPr>
          </a:p>
        </p:txBody>
      </p:sp>
      <p:pic>
        <p:nvPicPr>
          <p:cNvPr descr="H:\My Drive\KA2\KA2 - TYM\_WP5-Sharing and Promotion\Graphic Identity\Logo TYM\TYM_Tavola disegno 1-02.png" id="161" name="Google Shape;161;p25"/>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6"/>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fontScale="90000"/>
          </a:bodyPr>
          <a:lstStyle/>
          <a:p>
            <a:pPr indent="0" lvl="0" marL="0" marR="38100" rtl="0" algn="l">
              <a:lnSpc>
                <a:spcPct val="128571"/>
              </a:lnSpc>
              <a:spcBef>
                <a:spcPts val="0"/>
              </a:spcBef>
              <a:spcAft>
                <a:spcPts val="0"/>
              </a:spcAft>
              <a:buClr>
                <a:schemeClr val="dk1"/>
              </a:buClr>
              <a:buSzPct val="33333"/>
              <a:buFont typeface="Arial"/>
              <a:buNone/>
            </a:pPr>
            <a:r>
              <a:rPr b="1" lang="en" sz="3300">
                <a:solidFill>
                  <a:srgbClr val="339966"/>
                </a:solidFill>
                <a:highlight>
                  <a:srgbClr val="F8F9FA"/>
                </a:highlight>
                <a:latin typeface="Lato"/>
                <a:ea typeface="Lato"/>
                <a:cs typeface="Lato"/>
                <a:sym typeface="Lato"/>
              </a:rPr>
              <a:t>Физички стресори</a:t>
            </a:r>
            <a:endParaRPr b="1" sz="3300">
              <a:solidFill>
                <a:srgbClr val="339966"/>
              </a:solidFill>
              <a:highlight>
                <a:srgbClr val="F8F9FA"/>
              </a:highlight>
              <a:latin typeface="Lato"/>
              <a:ea typeface="Lato"/>
              <a:cs typeface="Lato"/>
              <a:sym typeface="Lato"/>
            </a:endParaRPr>
          </a:p>
          <a:p>
            <a:pPr indent="0" lvl="0" marL="0" rtl="0" algn="l">
              <a:spcBef>
                <a:spcPts val="0"/>
              </a:spcBef>
              <a:spcAft>
                <a:spcPts val="0"/>
              </a:spcAft>
              <a:buClr>
                <a:srgbClr val="2C2C2C"/>
              </a:buClr>
              <a:buSzPct val="111111"/>
              <a:buFont typeface="Lato"/>
              <a:buNone/>
            </a:pPr>
            <a:r>
              <a:t/>
            </a:r>
            <a:endParaRPr b="1" sz="2400">
              <a:solidFill>
                <a:srgbClr val="339966"/>
              </a:solidFill>
              <a:latin typeface="Lato"/>
              <a:ea typeface="Lato"/>
              <a:cs typeface="Lato"/>
              <a:sym typeface="Lato"/>
            </a:endParaRPr>
          </a:p>
        </p:txBody>
      </p:sp>
      <p:sp>
        <p:nvSpPr>
          <p:cNvPr id="168" name="Google Shape;168;p26"/>
          <p:cNvSpPr txBox="1"/>
          <p:nvPr>
            <p:ph idx="1" type="body"/>
          </p:nvPr>
        </p:nvSpPr>
        <p:spPr>
          <a:xfrm>
            <a:off x="486975" y="1200150"/>
            <a:ext cx="8229600" cy="3394500"/>
          </a:xfrm>
          <a:prstGeom prst="rect">
            <a:avLst/>
          </a:prstGeom>
          <a:noFill/>
          <a:ln>
            <a:noFill/>
          </a:ln>
        </p:spPr>
        <p:txBody>
          <a:bodyPr anchorCtr="0" anchor="t" bIns="45700" lIns="91425" spcFirstLastPara="1" rIns="91425" wrap="square" tIns="45700">
            <a:normAutofit/>
          </a:bodyPr>
          <a:lstStyle/>
          <a:p>
            <a:pPr indent="-361950" lvl="0" marL="457200" rtl="0" algn="l">
              <a:lnSpc>
                <a:spcPct val="130000"/>
              </a:lnSpc>
              <a:spcBef>
                <a:spcPts val="0"/>
              </a:spcBef>
              <a:spcAft>
                <a:spcPts val="0"/>
              </a:spcAft>
              <a:buClr>
                <a:srgbClr val="1F1F1F"/>
              </a:buClr>
              <a:buSzPts val="2100"/>
              <a:buChar char="●"/>
            </a:pPr>
            <a:r>
              <a:rPr lang="en" sz="2100">
                <a:solidFill>
                  <a:srgbClr val="1F1F1F"/>
                </a:solidFill>
                <a:highlight>
                  <a:srgbClr val="F8F9FA"/>
                </a:highlight>
              </a:rPr>
              <a:t>Болест</a:t>
            </a:r>
            <a:endParaRPr sz="2100">
              <a:solidFill>
                <a:srgbClr val="1F1F1F"/>
              </a:solidFill>
              <a:highlight>
                <a:srgbClr val="F8F9FA"/>
              </a:highlight>
            </a:endParaRPr>
          </a:p>
          <a:p>
            <a:pPr indent="-361950" lvl="0" marL="457200" rtl="0" algn="l">
              <a:lnSpc>
                <a:spcPct val="130000"/>
              </a:lnSpc>
              <a:spcBef>
                <a:spcPts val="0"/>
              </a:spcBef>
              <a:spcAft>
                <a:spcPts val="0"/>
              </a:spcAft>
              <a:buClr>
                <a:srgbClr val="1F1F1F"/>
              </a:buClr>
              <a:buSzPts val="2100"/>
              <a:buChar char="●"/>
            </a:pPr>
            <a:r>
              <a:rPr lang="en" sz="2100">
                <a:solidFill>
                  <a:srgbClr val="1F1F1F"/>
                </a:solidFill>
                <a:highlight>
                  <a:srgbClr val="F8F9FA"/>
                </a:highlight>
              </a:rPr>
              <a:t>Физичке повреде као што су напрегнута леђа </a:t>
            </a:r>
            <a:endParaRPr sz="2100">
              <a:solidFill>
                <a:srgbClr val="1F1F1F"/>
              </a:solidFill>
              <a:highlight>
                <a:srgbClr val="F8F9FA"/>
              </a:highlight>
            </a:endParaRPr>
          </a:p>
          <a:p>
            <a:pPr indent="-361950" lvl="0" marL="457200" marR="38100" rtl="0" algn="l">
              <a:lnSpc>
                <a:spcPct val="128571"/>
              </a:lnSpc>
              <a:spcBef>
                <a:spcPts val="0"/>
              </a:spcBef>
              <a:spcAft>
                <a:spcPts val="0"/>
              </a:spcAft>
              <a:buClr>
                <a:srgbClr val="1F1F1F"/>
              </a:buClr>
              <a:buSzPts val="2100"/>
              <a:buChar char="●"/>
            </a:pPr>
            <a:r>
              <a:rPr lang="en" sz="2100">
                <a:solidFill>
                  <a:srgbClr val="1F1F1F"/>
                </a:solidFill>
                <a:highlight>
                  <a:srgbClr val="F8F9FA"/>
                </a:highlight>
              </a:rPr>
              <a:t>Главобоље, умор, лоше варење</a:t>
            </a:r>
            <a:endParaRPr sz="2100">
              <a:solidFill>
                <a:srgbClr val="1F1F1F"/>
              </a:solidFill>
              <a:highlight>
                <a:srgbClr val="F8F9FA"/>
              </a:highlight>
            </a:endParaRPr>
          </a:p>
          <a:p>
            <a:pPr indent="0" lvl="0" marL="342900" rtl="0" algn="l">
              <a:lnSpc>
                <a:spcPct val="130000"/>
              </a:lnSpc>
              <a:spcBef>
                <a:spcPts val="0"/>
              </a:spcBef>
              <a:spcAft>
                <a:spcPts val="0"/>
              </a:spcAft>
              <a:buNone/>
            </a:pPr>
            <a:r>
              <a:t/>
            </a:r>
            <a:endParaRPr sz="2400">
              <a:latin typeface="Lato"/>
              <a:ea typeface="Lato"/>
              <a:cs typeface="Lato"/>
              <a:sym typeface="Lato"/>
            </a:endParaRPr>
          </a:p>
          <a:p>
            <a:pPr indent="-228600" lvl="0" marL="457200" rtl="0" algn="l">
              <a:lnSpc>
                <a:spcPct val="130000"/>
              </a:lnSpc>
              <a:spcBef>
                <a:spcPts val="0"/>
              </a:spcBef>
              <a:spcAft>
                <a:spcPts val="1200"/>
              </a:spcAft>
              <a:buClr>
                <a:srgbClr val="2C2C2C"/>
              </a:buClr>
              <a:buSzPts val="1300"/>
              <a:buNone/>
            </a:pPr>
            <a:r>
              <a:t/>
            </a:r>
            <a:endParaRPr sz="2400"/>
          </a:p>
        </p:txBody>
      </p:sp>
      <p:pic>
        <p:nvPicPr>
          <p:cNvPr descr="H:\My Drive\KA2\KA2 - TYM\_WP5-Sharing and Promotion\Graphic Identity\Logo TYM\TYM_Tavola disegno 1-02.png" id="169" name="Google Shape;169;p26"/>
          <p:cNvPicPr preferRelativeResize="0"/>
          <p:nvPr/>
        </p:nvPicPr>
        <p:blipFill rotWithShape="1">
          <a:blip r:embed="rId3">
            <a:alphaModFix/>
          </a:blip>
          <a:srcRect b="0" l="0" r="0" t="0"/>
          <a:stretch/>
        </p:blipFill>
        <p:spPr>
          <a:xfrm>
            <a:off x="8241175" y="0"/>
            <a:ext cx="507840" cy="507840"/>
          </a:xfrm>
          <a:prstGeom prst="rect">
            <a:avLst/>
          </a:prstGeom>
          <a:noFill/>
          <a:ln>
            <a:noFill/>
          </a:ln>
        </p:spPr>
      </p:pic>
      <p:pic>
        <p:nvPicPr>
          <p:cNvPr descr="C:\Users\erasm\Downloads\patient.png" id="170" name="Google Shape;170;p26"/>
          <p:cNvPicPr preferRelativeResize="0"/>
          <p:nvPr/>
        </p:nvPicPr>
        <p:blipFill rotWithShape="1">
          <a:blip r:embed="rId4">
            <a:alphaModFix/>
          </a:blip>
          <a:srcRect b="0" l="0" r="0" t="0"/>
          <a:stretch/>
        </p:blipFill>
        <p:spPr>
          <a:xfrm>
            <a:off x="6500826" y="2035965"/>
            <a:ext cx="978612" cy="97861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7"/>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fontScale="90000"/>
          </a:bodyPr>
          <a:lstStyle/>
          <a:p>
            <a:pPr indent="0" lvl="0" marL="0" marR="38100" rtl="0" algn="l">
              <a:lnSpc>
                <a:spcPct val="128571"/>
              </a:lnSpc>
              <a:spcBef>
                <a:spcPts val="0"/>
              </a:spcBef>
              <a:spcAft>
                <a:spcPts val="0"/>
              </a:spcAft>
              <a:buClr>
                <a:schemeClr val="dk1"/>
              </a:buClr>
              <a:buSzPct val="41509"/>
              <a:buFont typeface="Arial"/>
              <a:buNone/>
            </a:pPr>
            <a:r>
              <a:rPr b="1" lang="en" sz="2650">
                <a:solidFill>
                  <a:srgbClr val="339966"/>
                </a:solidFill>
                <a:highlight>
                  <a:srgbClr val="F8F9FA"/>
                </a:highlight>
                <a:latin typeface="Lato"/>
                <a:ea typeface="Lato"/>
                <a:cs typeface="Lato"/>
                <a:sym typeface="Lato"/>
              </a:rPr>
              <a:t>Стресори из окружења</a:t>
            </a:r>
            <a:endParaRPr b="1" sz="2650">
              <a:solidFill>
                <a:srgbClr val="339966"/>
              </a:solidFill>
              <a:highlight>
                <a:srgbClr val="F8F9FA"/>
              </a:highlight>
              <a:latin typeface="Lato"/>
              <a:ea typeface="Lato"/>
              <a:cs typeface="Lato"/>
              <a:sym typeface="Lato"/>
            </a:endParaRPr>
          </a:p>
          <a:p>
            <a:pPr indent="0" lvl="0" marL="0" rtl="0" algn="l">
              <a:spcBef>
                <a:spcPts val="0"/>
              </a:spcBef>
              <a:spcAft>
                <a:spcPts val="0"/>
              </a:spcAft>
              <a:buClr>
                <a:srgbClr val="2C2C2C"/>
              </a:buClr>
              <a:buSzPct val="111111"/>
              <a:buFont typeface="Lato"/>
              <a:buNone/>
            </a:pPr>
            <a:r>
              <a:t/>
            </a:r>
            <a:endParaRPr b="1" sz="2400">
              <a:solidFill>
                <a:srgbClr val="339966"/>
              </a:solidFill>
              <a:latin typeface="Lato"/>
              <a:ea typeface="Lato"/>
              <a:cs typeface="Lato"/>
              <a:sym typeface="Lato"/>
            </a:endParaRPr>
          </a:p>
        </p:txBody>
      </p:sp>
      <p:sp>
        <p:nvSpPr>
          <p:cNvPr id="177" name="Google Shape;177;p27"/>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a:bodyPr>
          <a:lstStyle/>
          <a:p>
            <a:pPr indent="-381000" lvl="0" marL="342900" rtl="0" algn="l">
              <a:lnSpc>
                <a:spcPct val="130000"/>
              </a:lnSpc>
              <a:spcBef>
                <a:spcPts val="0"/>
              </a:spcBef>
              <a:spcAft>
                <a:spcPts val="0"/>
              </a:spcAft>
              <a:buClr>
                <a:srgbClr val="1F1F1F"/>
              </a:buClr>
              <a:buSzPts val="2400"/>
              <a:buChar char="●"/>
            </a:pPr>
            <a:r>
              <a:rPr lang="en" sz="2400">
                <a:solidFill>
                  <a:srgbClr val="1F1F1F"/>
                </a:solidFill>
                <a:highlight>
                  <a:srgbClr val="F8F9FA"/>
                </a:highlight>
              </a:rPr>
              <a:t>Лоши услови становања</a:t>
            </a:r>
            <a:endParaRPr sz="2400">
              <a:solidFill>
                <a:srgbClr val="1F1F1F"/>
              </a:solidFill>
              <a:highlight>
                <a:srgbClr val="F8F9FA"/>
              </a:highlight>
            </a:endParaRPr>
          </a:p>
          <a:p>
            <a:pPr indent="-381000" lvl="0" marL="342900" rtl="0" algn="l">
              <a:lnSpc>
                <a:spcPct val="130000"/>
              </a:lnSpc>
              <a:spcBef>
                <a:spcPts val="0"/>
              </a:spcBef>
              <a:spcAft>
                <a:spcPts val="0"/>
              </a:spcAft>
              <a:buClr>
                <a:srgbClr val="1F1F1F"/>
              </a:buClr>
              <a:buSzPts val="2400"/>
              <a:buChar char="●"/>
            </a:pPr>
            <a:r>
              <a:rPr lang="en" sz="2400">
                <a:solidFill>
                  <a:srgbClr val="1F1F1F"/>
                </a:solidFill>
                <a:highlight>
                  <a:srgbClr val="F8F9FA"/>
                </a:highlight>
              </a:rPr>
              <a:t>Загађење и бука</a:t>
            </a:r>
            <a:endParaRPr sz="2400">
              <a:solidFill>
                <a:srgbClr val="1F1F1F"/>
              </a:solidFill>
              <a:highlight>
                <a:srgbClr val="F8F9FA"/>
              </a:highlight>
            </a:endParaRPr>
          </a:p>
          <a:p>
            <a:pPr indent="-381000" lvl="0" marL="342900" rtl="0" algn="l">
              <a:lnSpc>
                <a:spcPct val="130000"/>
              </a:lnSpc>
              <a:spcBef>
                <a:spcPts val="0"/>
              </a:spcBef>
              <a:spcAft>
                <a:spcPts val="0"/>
              </a:spcAft>
              <a:buClr>
                <a:srgbClr val="1F1F1F"/>
              </a:buClr>
              <a:buSzPts val="2400"/>
              <a:buChar char="●"/>
            </a:pPr>
            <a:r>
              <a:rPr lang="en" sz="2400">
                <a:solidFill>
                  <a:srgbClr val="1F1F1F"/>
                </a:solidFill>
                <a:highlight>
                  <a:srgbClr val="F8F9FA"/>
                </a:highlight>
              </a:rPr>
              <a:t>Сукоби у заједници</a:t>
            </a:r>
            <a:endParaRPr sz="2400">
              <a:solidFill>
                <a:srgbClr val="1F1F1F"/>
              </a:solidFill>
              <a:highlight>
                <a:srgbClr val="F8F9FA"/>
              </a:highlight>
            </a:endParaRPr>
          </a:p>
          <a:p>
            <a:pPr indent="-381000" lvl="0" marL="342900" marR="38100" rtl="0" algn="l">
              <a:lnSpc>
                <a:spcPct val="128571"/>
              </a:lnSpc>
              <a:spcBef>
                <a:spcPts val="0"/>
              </a:spcBef>
              <a:spcAft>
                <a:spcPts val="0"/>
              </a:spcAft>
              <a:buClr>
                <a:srgbClr val="1F1F1F"/>
              </a:buClr>
              <a:buSzPts val="2400"/>
              <a:buChar char="●"/>
            </a:pPr>
            <a:r>
              <a:rPr lang="en" sz="2400">
                <a:solidFill>
                  <a:srgbClr val="1F1F1F"/>
                </a:solidFill>
                <a:highlight>
                  <a:srgbClr val="F8F9FA"/>
                </a:highlight>
              </a:rPr>
              <a:t>Негативни односи</a:t>
            </a:r>
            <a:endParaRPr sz="2400">
              <a:solidFill>
                <a:srgbClr val="1F1F1F"/>
              </a:solidFill>
              <a:highlight>
                <a:srgbClr val="F8F9FA"/>
              </a:highlight>
            </a:endParaRPr>
          </a:p>
          <a:p>
            <a:pPr indent="0" lvl="0" marL="342900" rtl="0" algn="l">
              <a:lnSpc>
                <a:spcPct val="130000"/>
              </a:lnSpc>
              <a:spcBef>
                <a:spcPts val="0"/>
              </a:spcBef>
              <a:spcAft>
                <a:spcPts val="0"/>
              </a:spcAft>
              <a:buNone/>
            </a:pPr>
            <a:r>
              <a:t/>
            </a:r>
            <a:endParaRPr sz="2400">
              <a:latin typeface="Lato"/>
              <a:ea typeface="Lato"/>
              <a:cs typeface="Lato"/>
              <a:sym typeface="Lato"/>
            </a:endParaRPr>
          </a:p>
          <a:p>
            <a:pPr indent="-311150" lvl="0" marL="457200" rtl="0" algn="l">
              <a:lnSpc>
                <a:spcPct val="130000"/>
              </a:lnSpc>
              <a:spcBef>
                <a:spcPts val="0"/>
              </a:spcBef>
              <a:spcAft>
                <a:spcPts val="1200"/>
              </a:spcAft>
              <a:buClr>
                <a:srgbClr val="2C2C2C"/>
              </a:buClr>
              <a:buSzPts val="1300"/>
              <a:buNone/>
            </a:pPr>
            <a:r>
              <a:t/>
            </a:r>
            <a:endParaRPr sz="2400"/>
          </a:p>
        </p:txBody>
      </p:sp>
      <p:pic>
        <p:nvPicPr>
          <p:cNvPr descr="H:\My Drive\KA2\KA2 - TYM\_WP5-Sharing and Promotion\Graphic Identity\Logo TYM\TYM_Tavola disegno 1-02.png" id="178" name="Google Shape;178;p27"/>
          <p:cNvPicPr preferRelativeResize="0"/>
          <p:nvPr/>
        </p:nvPicPr>
        <p:blipFill rotWithShape="1">
          <a:blip r:embed="rId3">
            <a:alphaModFix/>
          </a:blip>
          <a:srcRect b="0" l="0" r="0" t="0"/>
          <a:stretch/>
        </p:blipFill>
        <p:spPr>
          <a:xfrm>
            <a:off x="8241175" y="0"/>
            <a:ext cx="507840" cy="507840"/>
          </a:xfrm>
          <a:prstGeom prst="rect">
            <a:avLst/>
          </a:prstGeom>
          <a:noFill/>
          <a:ln>
            <a:noFill/>
          </a:ln>
        </p:spPr>
      </p:pic>
      <p:pic>
        <p:nvPicPr>
          <p:cNvPr descr="C:\Users\erasm\Downloads\air-pollution.png" id="179" name="Google Shape;179;p27"/>
          <p:cNvPicPr preferRelativeResize="0"/>
          <p:nvPr/>
        </p:nvPicPr>
        <p:blipFill rotWithShape="1">
          <a:blip r:embed="rId4">
            <a:alphaModFix/>
          </a:blip>
          <a:srcRect b="0" l="0" r="0" t="0"/>
          <a:stretch/>
        </p:blipFill>
        <p:spPr>
          <a:xfrm>
            <a:off x="6357950" y="2143122"/>
            <a:ext cx="991277" cy="99127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8"/>
          <p:cNvSpPr txBox="1"/>
          <p:nvPr>
            <p:ph type="title"/>
          </p:nvPr>
        </p:nvSpPr>
        <p:spPr>
          <a:xfrm>
            <a:off x="457200" y="198553"/>
            <a:ext cx="8229600" cy="857400"/>
          </a:xfrm>
          <a:prstGeom prst="rect">
            <a:avLst/>
          </a:prstGeom>
          <a:noFill/>
          <a:ln>
            <a:noFill/>
          </a:ln>
        </p:spPr>
        <p:txBody>
          <a:bodyPr anchorCtr="0" anchor="ctr" bIns="45700" lIns="91425" spcFirstLastPara="1" rIns="91425" wrap="square" tIns="45700">
            <a:noAutofit/>
          </a:bodyPr>
          <a:lstStyle/>
          <a:p>
            <a:pPr indent="0" lvl="0" marL="0" marR="38100" rtl="0" algn="l">
              <a:lnSpc>
                <a:spcPct val="128571"/>
              </a:lnSpc>
              <a:spcBef>
                <a:spcPts val="0"/>
              </a:spcBef>
              <a:spcAft>
                <a:spcPts val="0"/>
              </a:spcAft>
              <a:buClr>
                <a:schemeClr val="dk1"/>
              </a:buClr>
              <a:buSzPts val="1100"/>
              <a:buFont typeface="Arial"/>
              <a:buNone/>
            </a:pPr>
            <a:r>
              <a:rPr b="1" lang="en" sz="2400">
                <a:solidFill>
                  <a:srgbClr val="339966"/>
                </a:solidFill>
                <a:highlight>
                  <a:srgbClr val="F8F9FA"/>
                </a:highlight>
                <a:latin typeface="Lato"/>
                <a:ea typeface="Lato"/>
                <a:cs typeface="Lato"/>
                <a:sym typeface="Lato"/>
              </a:rPr>
              <a:t>Породични стресори</a:t>
            </a:r>
            <a:endParaRPr b="1" sz="2400">
              <a:solidFill>
                <a:srgbClr val="339966"/>
              </a:solidFill>
              <a:highlight>
                <a:srgbClr val="F8F9FA"/>
              </a:highlight>
              <a:latin typeface="Lato"/>
              <a:ea typeface="Lato"/>
              <a:cs typeface="Lato"/>
              <a:sym typeface="Lato"/>
            </a:endParaRPr>
          </a:p>
          <a:p>
            <a:pPr indent="0" lvl="0" marL="0" rtl="0" algn="l">
              <a:spcBef>
                <a:spcPts val="0"/>
              </a:spcBef>
              <a:spcAft>
                <a:spcPts val="0"/>
              </a:spcAft>
              <a:buClr>
                <a:srgbClr val="2C2C2C"/>
              </a:buClr>
              <a:buSzPts val="2667"/>
              <a:buFont typeface="Lato"/>
              <a:buNone/>
            </a:pPr>
            <a:r>
              <a:t/>
            </a:r>
            <a:endParaRPr b="1" sz="2400">
              <a:solidFill>
                <a:srgbClr val="339966"/>
              </a:solidFill>
              <a:latin typeface="Lato"/>
              <a:ea typeface="Lato"/>
              <a:cs typeface="Lato"/>
              <a:sym typeface="Lato"/>
            </a:endParaRPr>
          </a:p>
        </p:txBody>
      </p:sp>
      <p:sp>
        <p:nvSpPr>
          <p:cNvPr id="186" name="Google Shape;186;p28"/>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a:bodyPr>
          <a:lstStyle/>
          <a:p>
            <a:pPr indent="-361950" lvl="0" marL="342900" rtl="0" algn="l">
              <a:lnSpc>
                <a:spcPct val="130000"/>
              </a:lnSpc>
              <a:spcBef>
                <a:spcPts val="0"/>
              </a:spcBef>
              <a:spcAft>
                <a:spcPts val="0"/>
              </a:spcAft>
              <a:buClr>
                <a:srgbClr val="1F1F1F"/>
              </a:buClr>
              <a:buSzPts val="2100"/>
              <a:buChar char="●"/>
            </a:pPr>
            <a:r>
              <a:rPr lang="en" sz="2100">
                <a:solidFill>
                  <a:srgbClr val="1F1F1F"/>
                </a:solidFill>
                <a:highlight>
                  <a:srgbClr val="F8F9FA"/>
                </a:highlight>
              </a:rPr>
              <a:t>Раздвајање породице (због пресељења на посао или другог разлога) </a:t>
            </a:r>
            <a:endParaRPr sz="2100">
              <a:solidFill>
                <a:srgbClr val="1F1F1F"/>
              </a:solidFill>
              <a:highlight>
                <a:srgbClr val="F8F9FA"/>
              </a:highlight>
            </a:endParaRPr>
          </a:p>
          <a:p>
            <a:pPr indent="-361950" lvl="0" marL="342900" rtl="0" algn="l">
              <a:lnSpc>
                <a:spcPct val="130000"/>
              </a:lnSpc>
              <a:spcBef>
                <a:spcPts val="0"/>
              </a:spcBef>
              <a:spcAft>
                <a:spcPts val="0"/>
              </a:spcAft>
              <a:buClr>
                <a:srgbClr val="1F1F1F"/>
              </a:buClr>
              <a:buSzPts val="2100"/>
              <a:buChar char="●"/>
            </a:pPr>
            <a:r>
              <a:rPr lang="en" sz="2100">
                <a:solidFill>
                  <a:srgbClr val="1F1F1F"/>
                </a:solidFill>
                <a:highlight>
                  <a:srgbClr val="F8F9FA"/>
                </a:highlight>
              </a:rPr>
              <a:t>Брачни сукоб </a:t>
            </a:r>
            <a:endParaRPr sz="2100">
              <a:solidFill>
                <a:srgbClr val="1F1F1F"/>
              </a:solidFill>
              <a:highlight>
                <a:srgbClr val="F8F9FA"/>
              </a:highlight>
            </a:endParaRPr>
          </a:p>
          <a:p>
            <a:pPr indent="-361950" lvl="0" marL="342900" rtl="0" algn="l">
              <a:lnSpc>
                <a:spcPct val="130000"/>
              </a:lnSpc>
              <a:spcBef>
                <a:spcPts val="0"/>
              </a:spcBef>
              <a:spcAft>
                <a:spcPts val="0"/>
              </a:spcAft>
              <a:buClr>
                <a:srgbClr val="1F1F1F"/>
              </a:buClr>
              <a:buSzPts val="2100"/>
              <a:buChar char="●"/>
            </a:pPr>
            <a:r>
              <a:rPr lang="en" sz="2100">
                <a:solidFill>
                  <a:srgbClr val="1F1F1F"/>
                </a:solidFill>
                <a:highlight>
                  <a:srgbClr val="F8F9FA"/>
                </a:highlight>
              </a:rPr>
              <a:t>Болест или смрт члана породице </a:t>
            </a:r>
            <a:endParaRPr sz="2100">
              <a:solidFill>
                <a:srgbClr val="1F1F1F"/>
              </a:solidFill>
              <a:highlight>
                <a:srgbClr val="F8F9FA"/>
              </a:highlight>
            </a:endParaRPr>
          </a:p>
          <a:p>
            <a:pPr indent="-361950" lvl="0" marL="342900" marR="38100" rtl="0" algn="l">
              <a:lnSpc>
                <a:spcPct val="128571"/>
              </a:lnSpc>
              <a:spcBef>
                <a:spcPts val="0"/>
              </a:spcBef>
              <a:spcAft>
                <a:spcPts val="0"/>
              </a:spcAft>
              <a:buClr>
                <a:srgbClr val="1F1F1F"/>
              </a:buClr>
              <a:buSzPts val="2100"/>
              <a:buChar char="●"/>
            </a:pPr>
            <a:r>
              <a:rPr lang="en" sz="2100">
                <a:solidFill>
                  <a:srgbClr val="1F1F1F"/>
                </a:solidFill>
                <a:highlight>
                  <a:srgbClr val="F8F9FA"/>
                </a:highlight>
              </a:rPr>
              <a:t>Изазови родитељства или бриге о деци</a:t>
            </a:r>
            <a:endParaRPr sz="2100">
              <a:solidFill>
                <a:srgbClr val="1F1F1F"/>
              </a:solidFill>
              <a:highlight>
                <a:srgbClr val="F8F9FA"/>
              </a:highlight>
            </a:endParaRPr>
          </a:p>
          <a:p>
            <a:pPr indent="0" lvl="0" marL="342900" rtl="0" algn="l">
              <a:lnSpc>
                <a:spcPct val="130000"/>
              </a:lnSpc>
              <a:spcBef>
                <a:spcPts val="0"/>
              </a:spcBef>
              <a:spcAft>
                <a:spcPts val="0"/>
              </a:spcAft>
              <a:buNone/>
            </a:pPr>
            <a:r>
              <a:t/>
            </a:r>
            <a:endParaRPr sz="2400">
              <a:latin typeface="Lato"/>
              <a:ea typeface="Lato"/>
              <a:cs typeface="Lato"/>
              <a:sym typeface="Lato"/>
            </a:endParaRPr>
          </a:p>
          <a:p>
            <a:pPr indent="-228600" lvl="0" marL="457200" rtl="0" algn="l">
              <a:lnSpc>
                <a:spcPct val="130000"/>
              </a:lnSpc>
              <a:spcBef>
                <a:spcPts val="0"/>
              </a:spcBef>
              <a:spcAft>
                <a:spcPts val="1200"/>
              </a:spcAft>
              <a:buClr>
                <a:srgbClr val="2C2C2C"/>
              </a:buClr>
              <a:buSzPts val="1300"/>
              <a:buNone/>
            </a:pPr>
            <a:r>
              <a:t/>
            </a:r>
            <a:endParaRPr sz="2400"/>
          </a:p>
        </p:txBody>
      </p:sp>
      <p:pic>
        <p:nvPicPr>
          <p:cNvPr descr="H:\My Drive\KA2\KA2 - TYM\_WP5-Sharing and Promotion\Graphic Identity\Logo TYM\TYM_Tavola disegno 1-02.png" id="187" name="Google Shape;187;p28"/>
          <p:cNvPicPr preferRelativeResize="0"/>
          <p:nvPr/>
        </p:nvPicPr>
        <p:blipFill rotWithShape="1">
          <a:blip r:embed="rId3">
            <a:alphaModFix/>
          </a:blip>
          <a:srcRect b="0" l="0" r="0" t="0"/>
          <a:stretch/>
        </p:blipFill>
        <p:spPr>
          <a:xfrm>
            <a:off x="8241175" y="0"/>
            <a:ext cx="507840" cy="507840"/>
          </a:xfrm>
          <a:prstGeom prst="rect">
            <a:avLst/>
          </a:prstGeom>
          <a:noFill/>
          <a:ln>
            <a:noFill/>
          </a:ln>
        </p:spPr>
      </p:pic>
      <p:pic>
        <p:nvPicPr>
          <p:cNvPr descr="C:\Users\erasm\Downloads\abuse.png" id="188" name="Google Shape;188;p28"/>
          <p:cNvPicPr preferRelativeResize="0"/>
          <p:nvPr/>
        </p:nvPicPr>
        <p:blipFill rotWithShape="1">
          <a:blip r:embed="rId4">
            <a:alphaModFix/>
          </a:blip>
          <a:srcRect b="0" l="0" r="0" t="0"/>
          <a:stretch/>
        </p:blipFill>
        <p:spPr>
          <a:xfrm>
            <a:off x="6500826" y="2303857"/>
            <a:ext cx="974310" cy="97431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9"/>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fontScale="90000"/>
          </a:bodyPr>
          <a:lstStyle/>
          <a:p>
            <a:pPr indent="0" lvl="0" marL="0" marR="38100" rtl="0" algn="l">
              <a:lnSpc>
                <a:spcPct val="128571"/>
              </a:lnSpc>
              <a:spcBef>
                <a:spcPts val="0"/>
              </a:spcBef>
              <a:spcAft>
                <a:spcPts val="0"/>
              </a:spcAft>
              <a:buClr>
                <a:schemeClr val="dk1"/>
              </a:buClr>
              <a:buSzPct val="41509"/>
              <a:buFont typeface="Arial"/>
              <a:buNone/>
            </a:pPr>
            <a:r>
              <a:rPr b="1" lang="en" sz="2650">
                <a:solidFill>
                  <a:srgbClr val="339966"/>
                </a:solidFill>
                <a:highlight>
                  <a:srgbClr val="F8F9FA"/>
                </a:highlight>
                <a:latin typeface="Lato"/>
                <a:ea typeface="Lato"/>
                <a:cs typeface="Lato"/>
                <a:sym typeface="Lato"/>
              </a:rPr>
              <a:t>Стресори на радном месту</a:t>
            </a:r>
            <a:endParaRPr b="1" sz="2650">
              <a:solidFill>
                <a:srgbClr val="339966"/>
              </a:solidFill>
              <a:highlight>
                <a:srgbClr val="F8F9FA"/>
              </a:highlight>
              <a:latin typeface="Lato"/>
              <a:ea typeface="Lato"/>
              <a:cs typeface="Lato"/>
              <a:sym typeface="Lato"/>
            </a:endParaRPr>
          </a:p>
          <a:p>
            <a:pPr indent="0" lvl="0" marL="0" rtl="0" algn="l">
              <a:spcBef>
                <a:spcPts val="0"/>
              </a:spcBef>
              <a:spcAft>
                <a:spcPts val="0"/>
              </a:spcAft>
              <a:buClr>
                <a:srgbClr val="2C2C2C"/>
              </a:buClr>
              <a:buSzPct val="100629"/>
              <a:buFont typeface="Lato"/>
              <a:buNone/>
            </a:pPr>
            <a:r>
              <a:t/>
            </a:r>
            <a:endParaRPr sz="2650">
              <a:solidFill>
                <a:srgbClr val="339966"/>
              </a:solidFill>
              <a:latin typeface="Lato"/>
              <a:ea typeface="Lato"/>
              <a:cs typeface="Lato"/>
              <a:sym typeface="Lato"/>
            </a:endParaRPr>
          </a:p>
        </p:txBody>
      </p:sp>
      <p:sp>
        <p:nvSpPr>
          <p:cNvPr id="195" name="Google Shape;195;p29"/>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fontScale="85000" lnSpcReduction="10000"/>
          </a:bodyPr>
          <a:lstStyle/>
          <a:p>
            <a:pPr indent="-341948" lvl="0" marL="342900" rtl="0" algn="l">
              <a:lnSpc>
                <a:spcPct val="130000"/>
              </a:lnSpc>
              <a:spcBef>
                <a:spcPts val="0"/>
              </a:spcBef>
              <a:spcAft>
                <a:spcPts val="0"/>
              </a:spcAft>
              <a:buClr>
                <a:srgbClr val="1F1F1F"/>
              </a:buClr>
              <a:buSzPct val="100000"/>
              <a:buChar char="●"/>
            </a:pPr>
            <a:r>
              <a:rPr lang="en" sz="2100">
                <a:solidFill>
                  <a:srgbClr val="1F1F1F"/>
                </a:solidFill>
                <a:highlight>
                  <a:srgbClr val="F8F9FA"/>
                </a:highlight>
              </a:rPr>
              <a:t>Сукоб међу сарадницима </a:t>
            </a:r>
            <a:endParaRPr sz="2100">
              <a:solidFill>
                <a:srgbClr val="1F1F1F"/>
              </a:solidFill>
              <a:highlight>
                <a:srgbClr val="F8F9FA"/>
              </a:highlight>
            </a:endParaRPr>
          </a:p>
          <a:p>
            <a:pPr indent="-341948" lvl="0" marL="342900" rtl="0" algn="l">
              <a:lnSpc>
                <a:spcPct val="130000"/>
              </a:lnSpc>
              <a:spcBef>
                <a:spcPts val="0"/>
              </a:spcBef>
              <a:spcAft>
                <a:spcPts val="0"/>
              </a:spcAft>
              <a:buClr>
                <a:srgbClr val="1F1F1F"/>
              </a:buClr>
              <a:buSzPct val="100000"/>
              <a:buChar char="●"/>
            </a:pPr>
            <a:r>
              <a:rPr lang="en" sz="2100">
                <a:solidFill>
                  <a:srgbClr val="1F1F1F"/>
                </a:solidFill>
                <a:highlight>
                  <a:srgbClr val="F8F9FA"/>
                </a:highlight>
              </a:rPr>
              <a:t>Неочекивани/нежељени пренос локације рада </a:t>
            </a:r>
            <a:endParaRPr sz="2100">
              <a:solidFill>
                <a:srgbClr val="1F1F1F"/>
              </a:solidFill>
              <a:highlight>
                <a:srgbClr val="F8F9FA"/>
              </a:highlight>
            </a:endParaRPr>
          </a:p>
          <a:p>
            <a:pPr indent="-341948" lvl="0" marL="342900" rtl="0" algn="l">
              <a:lnSpc>
                <a:spcPct val="130000"/>
              </a:lnSpc>
              <a:spcBef>
                <a:spcPts val="0"/>
              </a:spcBef>
              <a:spcAft>
                <a:spcPts val="0"/>
              </a:spcAft>
              <a:buClr>
                <a:srgbClr val="1F1F1F"/>
              </a:buClr>
              <a:buSzPct val="100000"/>
              <a:buChar char="●"/>
            </a:pPr>
            <a:r>
              <a:rPr lang="en" sz="2100">
                <a:solidFill>
                  <a:srgbClr val="1F1F1F"/>
                </a:solidFill>
                <a:highlight>
                  <a:srgbClr val="F8F9FA"/>
                </a:highlight>
              </a:rPr>
              <a:t>Лоша комуникација са сарадницима, ученицима или родитељима</a:t>
            </a:r>
            <a:endParaRPr sz="2100">
              <a:solidFill>
                <a:srgbClr val="1F1F1F"/>
              </a:solidFill>
              <a:highlight>
                <a:srgbClr val="F8F9FA"/>
              </a:highlight>
            </a:endParaRPr>
          </a:p>
          <a:p>
            <a:pPr indent="-341948" lvl="0" marL="342900" rtl="0" algn="l">
              <a:lnSpc>
                <a:spcPct val="130000"/>
              </a:lnSpc>
              <a:spcBef>
                <a:spcPts val="0"/>
              </a:spcBef>
              <a:spcAft>
                <a:spcPts val="0"/>
              </a:spcAft>
              <a:buClr>
                <a:srgbClr val="1F1F1F"/>
              </a:buClr>
              <a:buSzPct val="100000"/>
              <a:buChar char="●"/>
            </a:pPr>
            <a:r>
              <a:rPr lang="en" sz="2100">
                <a:solidFill>
                  <a:srgbClr val="1F1F1F"/>
                </a:solidFill>
                <a:highlight>
                  <a:srgbClr val="F8F9FA"/>
                </a:highlight>
              </a:rPr>
              <a:t>Недостатак подршке од стране супервизора </a:t>
            </a:r>
            <a:endParaRPr sz="2100">
              <a:solidFill>
                <a:srgbClr val="1F1F1F"/>
              </a:solidFill>
              <a:highlight>
                <a:srgbClr val="F8F9FA"/>
              </a:highlight>
            </a:endParaRPr>
          </a:p>
          <a:p>
            <a:pPr indent="-341948" lvl="0" marL="342900" rtl="0" algn="l">
              <a:lnSpc>
                <a:spcPct val="130000"/>
              </a:lnSpc>
              <a:spcBef>
                <a:spcPts val="0"/>
              </a:spcBef>
              <a:spcAft>
                <a:spcPts val="0"/>
              </a:spcAft>
              <a:buClr>
                <a:srgbClr val="1F1F1F"/>
              </a:buClr>
              <a:buSzPct val="100000"/>
              <a:buChar char="●"/>
            </a:pPr>
            <a:r>
              <a:rPr lang="en" sz="2100">
                <a:solidFill>
                  <a:srgbClr val="1F1F1F"/>
                </a:solidFill>
                <a:highlight>
                  <a:srgbClr val="F8F9FA"/>
                </a:highlight>
              </a:rPr>
              <a:t>Нема форума за изражавање радних брига и проблема </a:t>
            </a:r>
            <a:endParaRPr sz="2100">
              <a:solidFill>
                <a:srgbClr val="1F1F1F"/>
              </a:solidFill>
              <a:highlight>
                <a:srgbClr val="F8F9FA"/>
              </a:highlight>
            </a:endParaRPr>
          </a:p>
          <a:p>
            <a:pPr indent="-341948" lvl="0" marL="342900" rtl="0" algn="l">
              <a:lnSpc>
                <a:spcPct val="130000"/>
              </a:lnSpc>
              <a:spcBef>
                <a:spcPts val="0"/>
              </a:spcBef>
              <a:spcAft>
                <a:spcPts val="0"/>
              </a:spcAft>
              <a:buClr>
                <a:srgbClr val="1F1F1F"/>
              </a:buClr>
              <a:buSzPct val="100000"/>
              <a:buChar char="●"/>
            </a:pPr>
            <a:r>
              <a:rPr lang="en" sz="2100">
                <a:solidFill>
                  <a:srgbClr val="1F1F1F"/>
                </a:solidFill>
                <a:highlight>
                  <a:srgbClr val="F8F9FA"/>
                </a:highlight>
              </a:rPr>
              <a:t>Недостатак средстава за подршку пружању неге </a:t>
            </a:r>
            <a:endParaRPr sz="2100">
              <a:solidFill>
                <a:srgbClr val="1F1F1F"/>
              </a:solidFill>
              <a:highlight>
                <a:srgbClr val="F8F9FA"/>
              </a:highlight>
            </a:endParaRPr>
          </a:p>
          <a:p>
            <a:pPr indent="-341948" lvl="0" marL="342900" rtl="0" algn="l">
              <a:lnSpc>
                <a:spcPct val="130000"/>
              </a:lnSpc>
              <a:spcBef>
                <a:spcPts val="0"/>
              </a:spcBef>
              <a:spcAft>
                <a:spcPts val="0"/>
              </a:spcAft>
              <a:buClr>
                <a:srgbClr val="1F1F1F"/>
              </a:buClr>
              <a:buSzPct val="100000"/>
              <a:buChar char="●"/>
            </a:pPr>
            <a:r>
              <a:rPr lang="en" sz="2100">
                <a:solidFill>
                  <a:srgbClr val="1F1F1F"/>
                </a:solidFill>
                <a:highlight>
                  <a:srgbClr val="F8F9FA"/>
                </a:highlight>
              </a:rPr>
              <a:t>Двосмисленост улога</a:t>
            </a:r>
            <a:endParaRPr sz="2100">
              <a:solidFill>
                <a:srgbClr val="1F1F1F"/>
              </a:solidFill>
              <a:highlight>
                <a:srgbClr val="F8F9FA"/>
              </a:highlight>
            </a:endParaRPr>
          </a:p>
          <a:p>
            <a:pPr indent="-341948" lvl="0" marL="342900" marR="38100" rtl="0" algn="l">
              <a:lnSpc>
                <a:spcPct val="128571"/>
              </a:lnSpc>
              <a:spcBef>
                <a:spcPts val="0"/>
              </a:spcBef>
              <a:spcAft>
                <a:spcPts val="0"/>
              </a:spcAft>
              <a:buClr>
                <a:srgbClr val="1F1F1F"/>
              </a:buClr>
              <a:buSzPct val="100000"/>
              <a:buChar char="●"/>
            </a:pPr>
            <a:r>
              <a:rPr lang="en" sz="2100">
                <a:solidFill>
                  <a:srgbClr val="1F1F1F"/>
                </a:solidFill>
                <a:highlight>
                  <a:srgbClr val="F8F9FA"/>
                </a:highlight>
              </a:rPr>
              <a:t>Оптерећење посла</a:t>
            </a:r>
            <a:endParaRPr sz="2100">
              <a:solidFill>
                <a:srgbClr val="1F1F1F"/>
              </a:solidFill>
              <a:highlight>
                <a:srgbClr val="F8F9FA"/>
              </a:highlight>
            </a:endParaRPr>
          </a:p>
          <a:p>
            <a:pPr indent="0" lvl="0" marL="342900" rtl="0" algn="l">
              <a:lnSpc>
                <a:spcPct val="130000"/>
              </a:lnSpc>
              <a:spcBef>
                <a:spcPts val="0"/>
              </a:spcBef>
              <a:spcAft>
                <a:spcPts val="0"/>
              </a:spcAft>
              <a:buNone/>
            </a:pPr>
            <a:r>
              <a:t/>
            </a:r>
            <a:endParaRPr sz="2400">
              <a:latin typeface="Lato"/>
              <a:ea typeface="Lato"/>
              <a:cs typeface="Lato"/>
              <a:sym typeface="Lato"/>
            </a:endParaRPr>
          </a:p>
          <a:p>
            <a:pPr indent="-228600" lvl="0" marL="457200" rtl="0" algn="l">
              <a:lnSpc>
                <a:spcPct val="130000"/>
              </a:lnSpc>
              <a:spcBef>
                <a:spcPts val="0"/>
              </a:spcBef>
              <a:spcAft>
                <a:spcPts val="1200"/>
              </a:spcAft>
              <a:buClr>
                <a:srgbClr val="2C2C2C"/>
              </a:buClr>
              <a:buSzPct val="72222"/>
              <a:buNone/>
            </a:pPr>
            <a:r>
              <a:t/>
            </a:r>
            <a:endParaRPr sz="2400"/>
          </a:p>
        </p:txBody>
      </p:sp>
      <p:pic>
        <p:nvPicPr>
          <p:cNvPr descr="H:\My Drive\KA2\KA2 - TYM\_WP5-Sharing and Promotion\Graphic Identity\Logo TYM\TYM_Tavola disegno 1-02.png" id="196" name="Google Shape;196;p29"/>
          <p:cNvPicPr preferRelativeResize="0"/>
          <p:nvPr/>
        </p:nvPicPr>
        <p:blipFill rotWithShape="1">
          <a:blip r:embed="rId3">
            <a:alphaModFix/>
          </a:blip>
          <a:srcRect b="0" l="0" r="0" t="0"/>
          <a:stretch/>
        </p:blipFill>
        <p:spPr>
          <a:xfrm>
            <a:off x="8241175" y="0"/>
            <a:ext cx="507840" cy="507840"/>
          </a:xfrm>
          <a:prstGeom prst="rect">
            <a:avLst/>
          </a:prstGeom>
          <a:noFill/>
          <a:ln>
            <a:noFill/>
          </a:ln>
        </p:spPr>
      </p:pic>
      <p:pic>
        <p:nvPicPr>
          <p:cNvPr descr="C:\Users\erasm\Downloads\busy.png" id="197" name="Google Shape;197;p29"/>
          <p:cNvPicPr preferRelativeResize="0"/>
          <p:nvPr/>
        </p:nvPicPr>
        <p:blipFill rotWithShape="1">
          <a:blip r:embed="rId4">
            <a:alphaModFix/>
          </a:blip>
          <a:srcRect b="0" l="0" r="0" t="0"/>
          <a:stretch/>
        </p:blipFill>
        <p:spPr>
          <a:xfrm>
            <a:off x="7215206" y="3696899"/>
            <a:ext cx="875191" cy="87519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0"/>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fontScale="90000"/>
          </a:bodyPr>
          <a:lstStyle/>
          <a:p>
            <a:pPr indent="0" lvl="0" marL="0" marR="38100" rtl="0" algn="l">
              <a:lnSpc>
                <a:spcPct val="128571"/>
              </a:lnSpc>
              <a:spcBef>
                <a:spcPts val="0"/>
              </a:spcBef>
              <a:spcAft>
                <a:spcPts val="0"/>
              </a:spcAft>
              <a:buClr>
                <a:schemeClr val="dk1"/>
              </a:buClr>
              <a:buSzPct val="41509"/>
              <a:buFont typeface="Arial"/>
              <a:buNone/>
            </a:pPr>
            <a:r>
              <a:rPr b="1" lang="en" sz="2650">
                <a:solidFill>
                  <a:srgbClr val="339966"/>
                </a:solidFill>
                <a:highlight>
                  <a:srgbClr val="F8F9FA"/>
                </a:highlight>
                <a:latin typeface="Lato"/>
                <a:ea typeface="Lato"/>
                <a:cs typeface="Lato"/>
                <a:sym typeface="Lato"/>
              </a:rPr>
              <a:t>Групна активност</a:t>
            </a:r>
            <a:endParaRPr b="1" sz="2650">
              <a:solidFill>
                <a:srgbClr val="339966"/>
              </a:solidFill>
              <a:highlight>
                <a:srgbClr val="F8F9FA"/>
              </a:highlight>
              <a:latin typeface="Lato"/>
              <a:ea typeface="Lato"/>
              <a:cs typeface="Lato"/>
              <a:sym typeface="Lato"/>
            </a:endParaRPr>
          </a:p>
          <a:p>
            <a:pPr indent="0" lvl="0" marL="0" rtl="0" algn="l">
              <a:spcBef>
                <a:spcPts val="0"/>
              </a:spcBef>
              <a:spcAft>
                <a:spcPts val="0"/>
              </a:spcAft>
              <a:buClr>
                <a:srgbClr val="2C2C2C"/>
              </a:buClr>
              <a:buSzPct val="111111"/>
              <a:buFont typeface="Lato"/>
              <a:buNone/>
            </a:pPr>
            <a:r>
              <a:t/>
            </a:r>
            <a:endParaRPr b="1" sz="2400">
              <a:solidFill>
                <a:srgbClr val="339966"/>
              </a:solidFill>
              <a:latin typeface="Lato"/>
              <a:ea typeface="Lato"/>
              <a:cs typeface="Lato"/>
              <a:sym typeface="Lato"/>
            </a:endParaRPr>
          </a:p>
        </p:txBody>
      </p:sp>
      <p:sp>
        <p:nvSpPr>
          <p:cNvPr id="204" name="Google Shape;204;p30"/>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lnSpcReduction="10000"/>
          </a:bodyPr>
          <a:lstStyle/>
          <a:p>
            <a:pPr indent="-361950" lvl="0" marL="457200" rtl="0" algn="l">
              <a:spcBef>
                <a:spcPts val="480"/>
              </a:spcBef>
              <a:spcAft>
                <a:spcPts val="0"/>
              </a:spcAft>
              <a:buClr>
                <a:srgbClr val="1F1F1F"/>
              </a:buClr>
              <a:buSzPts val="2100"/>
              <a:buChar char="●"/>
            </a:pPr>
            <a:r>
              <a:rPr lang="en" sz="2100">
                <a:solidFill>
                  <a:srgbClr val="1F1F1F"/>
                </a:solidFill>
                <a:highlight>
                  <a:srgbClr val="F8F9FA"/>
                </a:highlight>
              </a:rPr>
              <a:t>Размислите појединачно о различитим стресорима у вашем животу.</a:t>
            </a:r>
            <a:endParaRPr sz="2100">
              <a:solidFill>
                <a:srgbClr val="1F1F1F"/>
              </a:solidFill>
              <a:highlight>
                <a:srgbClr val="F8F9FA"/>
              </a:highlight>
            </a:endParaRPr>
          </a:p>
          <a:p>
            <a:pPr indent="-361950" lvl="0" marL="457200" rtl="0" algn="l">
              <a:spcBef>
                <a:spcPts val="0"/>
              </a:spcBef>
              <a:spcAft>
                <a:spcPts val="0"/>
              </a:spcAft>
              <a:buClr>
                <a:srgbClr val="1F1F1F"/>
              </a:buClr>
              <a:buSzPts val="2100"/>
              <a:buChar char="●"/>
            </a:pPr>
            <a:r>
              <a:rPr lang="en" sz="2100">
                <a:solidFill>
                  <a:srgbClr val="1F1F1F"/>
                </a:solidFill>
                <a:highlight>
                  <a:srgbClr val="F8F9FA"/>
                </a:highlight>
              </a:rPr>
              <a:t>У паровима разговарајте о недавним ситуацијама које су изазвале стрес.</a:t>
            </a:r>
            <a:endParaRPr sz="2100">
              <a:solidFill>
                <a:srgbClr val="1F1F1F"/>
              </a:solidFill>
              <a:highlight>
                <a:srgbClr val="F8F9FA"/>
              </a:highlight>
            </a:endParaRPr>
          </a:p>
          <a:p>
            <a:pPr indent="-361950" lvl="0" marL="457200" rtl="0" algn="l">
              <a:spcBef>
                <a:spcPts val="0"/>
              </a:spcBef>
              <a:spcAft>
                <a:spcPts val="0"/>
              </a:spcAft>
              <a:buClr>
                <a:srgbClr val="1F1F1F"/>
              </a:buClr>
              <a:buSzPts val="2100"/>
              <a:buChar char="●"/>
            </a:pPr>
            <a:r>
              <a:rPr lang="en" sz="2100">
                <a:solidFill>
                  <a:srgbClr val="1F1F1F"/>
                </a:solidFill>
                <a:highlight>
                  <a:srgbClr val="F8F9FA"/>
                </a:highlight>
              </a:rPr>
              <a:t>Категоризујте ове стресоре у различите типове (нпр. физички, еколошки, породични, радно место).</a:t>
            </a:r>
            <a:endParaRPr sz="2100">
              <a:solidFill>
                <a:srgbClr val="1F1F1F"/>
              </a:solidFill>
              <a:highlight>
                <a:srgbClr val="F8F9FA"/>
              </a:highlight>
            </a:endParaRPr>
          </a:p>
          <a:p>
            <a:pPr indent="-361950" lvl="0" marL="457200" marR="38100" rtl="0" algn="l">
              <a:lnSpc>
                <a:spcPct val="128571"/>
              </a:lnSpc>
              <a:spcBef>
                <a:spcPts val="0"/>
              </a:spcBef>
              <a:spcAft>
                <a:spcPts val="0"/>
              </a:spcAft>
              <a:buClr>
                <a:srgbClr val="1F1F1F"/>
              </a:buClr>
              <a:buSzPts val="2100"/>
              <a:buChar char="●"/>
            </a:pPr>
            <a:r>
              <a:rPr lang="en" sz="2100">
                <a:solidFill>
                  <a:srgbClr val="1F1F1F"/>
                </a:solidFill>
                <a:highlight>
                  <a:srgbClr val="F8F9FA"/>
                </a:highlight>
              </a:rPr>
              <a:t>Поделите налазе са већом групом.</a:t>
            </a:r>
            <a:endParaRPr sz="2100">
              <a:solidFill>
                <a:srgbClr val="1F1F1F"/>
              </a:solidFill>
              <a:highlight>
                <a:srgbClr val="F8F9FA"/>
              </a:highlight>
            </a:endParaRPr>
          </a:p>
          <a:p>
            <a:pPr indent="0" lvl="0" marL="342900" rtl="0" algn="l">
              <a:spcBef>
                <a:spcPts val="480"/>
              </a:spcBef>
              <a:spcAft>
                <a:spcPts val="1200"/>
              </a:spcAft>
              <a:buNone/>
            </a:pPr>
            <a:br>
              <a:rPr lang="en" sz="2400"/>
            </a:br>
            <a:endParaRPr sz="2400"/>
          </a:p>
        </p:txBody>
      </p:sp>
      <p:pic>
        <p:nvPicPr>
          <p:cNvPr descr="H:\My Drive\KA2\KA2 - TYM\_WP5-Sharing and Promotion\Graphic Identity\Logo TYM\TYM_Tavola disegno 1-02.png" id="205" name="Google Shape;205;p30"/>
          <p:cNvPicPr preferRelativeResize="0"/>
          <p:nvPr/>
        </p:nvPicPr>
        <p:blipFill rotWithShape="1">
          <a:blip r:embed="rId3">
            <a:alphaModFix/>
          </a:blip>
          <a:srcRect b="0" l="0" r="0" t="0"/>
          <a:stretch/>
        </p:blipFill>
        <p:spPr>
          <a:xfrm>
            <a:off x="8241175" y="0"/>
            <a:ext cx="507840" cy="507840"/>
          </a:xfrm>
          <a:prstGeom prst="rect">
            <a:avLst/>
          </a:prstGeom>
          <a:noFill/>
          <a:ln>
            <a:noFill/>
          </a:ln>
        </p:spPr>
      </p:pic>
      <p:pic>
        <p:nvPicPr>
          <p:cNvPr id="206" name="Google Shape;206;p30"/>
          <p:cNvPicPr preferRelativeResize="0"/>
          <p:nvPr/>
        </p:nvPicPr>
        <p:blipFill>
          <a:blip r:embed="rId4">
            <a:alphaModFix/>
          </a:blip>
          <a:stretch>
            <a:fillRect/>
          </a:stretch>
        </p:blipFill>
        <p:spPr>
          <a:xfrm>
            <a:off x="8060900" y="4007800"/>
            <a:ext cx="643050" cy="6430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1"/>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marR="38100" rtl="0" algn="l">
              <a:lnSpc>
                <a:spcPct val="128571"/>
              </a:lnSpc>
              <a:spcBef>
                <a:spcPts val="0"/>
              </a:spcBef>
              <a:spcAft>
                <a:spcPts val="0"/>
              </a:spcAft>
              <a:buClr>
                <a:schemeClr val="dk1"/>
              </a:buClr>
              <a:buSzPts val="1100"/>
              <a:buFont typeface="Arial"/>
              <a:buNone/>
            </a:pPr>
            <a:r>
              <a:rPr b="1" lang="en" sz="1800">
                <a:solidFill>
                  <a:srgbClr val="339966"/>
                </a:solidFill>
                <a:highlight>
                  <a:srgbClr val="F8F9FA"/>
                </a:highlight>
                <a:latin typeface="Lato"/>
                <a:ea typeface="Lato"/>
                <a:cs typeface="Lato"/>
                <a:sym typeface="Lato"/>
              </a:rPr>
              <a:t>Физички ефекти хроничног стреса на здравље</a:t>
            </a:r>
            <a:endParaRPr b="1" sz="1800">
              <a:solidFill>
                <a:srgbClr val="339966"/>
              </a:solidFill>
              <a:highlight>
                <a:srgbClr val="F8F9FA"/>
              </a:highlight>
              <a:latin typeface="Lato"/>
              <a:ea typeface="Lato"/>
              <a:cs typeface="Lato"/>
              <a:sym typeface="Lato"/>
            </a:endParaRPr>
          </a:p>
          <a:p>
            <a:pPr indent="0" lvl="0" marL="0" rtl="0" algn="l">
              <a:spcBef>
                <a:spcPts val="0"/>
              </a:spcBef>
              <a:spcAft>
                <a:spcPts val="0"/>
              </a:spcAft>
              <a:buClr>
                <a:srgbClr val="2C2C2C"/>
              </a:buClr>
              <a:buSzPts val="2667"/>
              <a:buFont typeface="Lato"/>
              <a:buNone/>
            </a:pPr>
            <a:r>
              <a:t/>
            </a:r>
            <a:endParaRPr b="1" sz="2400">
              <a:solidFill>
                <a:srgbClr val="339966"/>
              </a:solidFill>
              <a:latin typeface="Lato"/>
              <a:ea typeface="Lato"/>
              <a:cs typeface="Lato"/>
              <a:sym typeface="Lato"/>
            </a:endParaRPr>
          </a:p>
        </p:txBody>
      </p:sp>
      <p:sp>
        <p:nvSpPr>
          <p:cNvPr id="213" name="Google Shape;213;p31"/>
          <p:cNvSpPr txBox="1"/>
          <p:nvPr>
            <p:ph idx="1" type="body"/>
          </p:nvPr>
        </p:nvSpPr>
        <p:spPr>
          <a:xfrm>
            <a:off x="457200" y="857238"/>
            <a:ext cx="8472600" cy="4286400"/>
          </a:xfrm>
          <a:prstGeom prst="rect">
            <a:avLst/>
          </a:prstGeom>
          <a:noFill/>
          <a:ln>
            <a:noFill/>
          </a:ln>
        </p:spPr>
        <p:txBody>
          <a:bodyPr anchorCtr="0" anchor="t" bIns="45700" lIns="91425" spcFirstLastPara="1" rIns="91425" wrap="square" tIns="45700">
            <a:noAutofit/>
          </a:bodyPr>
          <a:lstStyle/>
          <a:p>
            <a:pPr indent="0" lvl="0" marL="0" rtl="0" algn="just">
              <a:spcBef>
                <a:spcPts val="390"/>
              </a:spcBef>
              <a:spcAft>
                <a:spcPts val="0"/>
              </a:spcAft>
              <a:buNone/>
            </a:pPr>
            <a:r>
              <a:rPr lang="en" sz="1000">
                <a:solidFill>
                  <a:srgbClr val="1F1F1F"/>
                </a:solidFill>
                <a:highlight>
                  <a:srgbClr val="F8F9FA"/>
                </a:highlight>
              </a:rPr>
              <a:t>Кардиоваскуларне болести:</a:t>
            </a:r>
            <a:endParaRPr sz="1000">
              <a:solidFill>
                <a:srgbClr val="1F1F1F"/>
              </a:solidFill>
              <a:highlight>
                <a:srgbClr val="F8F9FA"/>
              </a:highlight>
            </a:endParaRPr>
          </a:p>
          <a:p>
            <a:pPr indent="0" lvl="0" marL="0" rtl="0" algn="just">
              <a:spcBef>
                <a:spcPts val="1200"/>
              </a:spcBef>
              <a:spcAft>
                <a:spcPts val="0"/>
              </a:spcAft>
              <a:buNone/>
            </a:pPr>
            <a:r>
              <a:rPr lang="en" sz="1000">
                <a:solidFill>
                  <a:srgbClr val="1F1F1F"/>
                </a:solidFill>
                <a:highlight>
                  <a:srgbClr val="F8F9FA"/>
                </a:highlight>
              </a:rPr>
              <a:t>Хронични стрес повећава број откуцаја срца и крвни притисак.</a:t>
            </a:r>
            <a:endParaRPr sz="1000">
              <a:solidFill>
                <a:srgbClr val="1F1F1F"/>
              </a:solidFill>
              <a:highlight>
                <a:srgbClr val="F8F9FA"/>
              </a:highlight>
            </a:endParaRPr>
          </a:p>
          <a:p>
            <a:pPr indent="0" lvl="0" marL="0" rtl="0" algn="just">
              <a:spcBef>
                <a:spcPts val="1200"/>
              </a:spcBef>
              <a:spcAft>
                <a:spcPts val="0"/>
              </a:spcAft>
              <a:buNone/>
            </a:pPr>
            <a:r>
              <a:rPr lang="en" sz="1000">
                <a:solidFill>
                  <a:srgbClr val="1F1F1F"/>
                </a:solidFill>
                <a:highlight>
                  <a:srgbClr val="F8F9FA"/>
                </a:highlight>
              </a:rPr>
              <a:t>Повишени нивои хормона стреса (нпр. кортизол, адреналин) доводе до већег ризика од хипертензије, срчаног удара и можданог удара.</a:t>
            </a:r>
            <a:endParaRPr sz="1000">
              <a:solidFill>
                <a:srgbClr val="1F1F1F"/>
              </a:solidFill>
              <a:highlight>
                <a:srgbClr val="F8F9FA"/>
              </a:highlight>
            </a:endParaRPr>
          </a:p>
          <a:p>
            <a:pPr indent="0" lvl="0" marL="0" rtl="0" algn="just">
              <a:spcBef>
                <a:spcPts val="1200"/>
              </a:spcBef>
              <a:spcAft>
                <a:spcPts val="0"/>
              </a:spcAft>
              <a:buNone/>
            </a:pPr>
            <a:r>
              <a:rPr lang="en" sz="1000">
                <a:solidFill>
                  <a:srgbClr val="1F1F1F"/>
                </a:solidFill>
                <a:highlight>
                  <a:srgbClr val="F8F9FA"/>
                </a:highlight>
              </a:rPr>
              <a:t>Доприноси накупљању плака у артеријама, изазивајући атеросклерозу.</a:t>
            </a:r>
            <a:endParaRPr sz="1000">
              <a:solidFill>
                <a:srgbClr val="1F1F1F"/>
              </a:solidFill>
              <a:highlight>
                <a:srgbClr val="F8F9FA"/>
              </a:highlight>
            </a:endParaRPr>
          </a:p>
          <a:p>
            <a:pPr indent="0" lvl="0" marL="0" rtl="0" algn="just">
              <a:spcBef>
                <a:spcPts val="1200"/>
              </a:spcBef>
              <a:spcAft>
                <a:spcPts val="0"/>
              </a:spcAft>
              <a:buNone/>
            </a:pPr>
            <a:r>
              <a:rPr lang="en" sz="1000">
                <a:solidFill>
                  <a:srgbClr val="1F1F1F"/>
                </a:solidFill>
                <a:highlight>
                  <a:srgbClr val="F8F9FA"/>
                </a:highlight>
              </a:rPr>
              <a:t>Ослабљен имуни систем:</a:t>
            </a:r>
            <a:endParaRPr sz="1000">
              <a:solidFill>
                <a:srgbClr val="1F1F1F"/>
              </a:solidFill>
              <a:highlight>
                <a:srgbClr val="F8F9FA"/>
              </a:highlight>
            </a:endParaRPr>
          </a:p>
          <a:p>
            <a:pPr indent="0" lvl="0" marL="0" rtl="0" algn="just">
              <a:spcBef>
                <a:spcPts val="1200"/>
              </a:spcBef>
              <a:spcAft>
                <a:spcPts val="0"/>
              </a:spcAft>
              <a:buNone/>
            </a:pPr>
            <a:r>
              <a:rPr lang="en" sz="1000">
                <a:solidFill>
                  <a:srgbClr val="1F1F1F"/>
                </a:solidFill>
                <a:highlight>
                  <a:srgbClr val="F8F9FA"/>
                </a:highlight>
              </a:rPr>
              <a:t>Продужени стрес потискује способност имуног система да се бори против инфекција.</a:t>
            </a:r>
            <a:endParaRPr sz="1000">
              <a:solidFill>
                <a:srgbClr val="1F1F1F"/>
              </a:solidFill>
              <a:highlight>
                <a:srgbClr val="F8F9FA"/>
              </a:highlight>
            </a:endParaRPr>
          </a:p>
          <a:p>
            <a:pPr indent="0" lvl="0" marL="0" rtl="0" algn="just">
              <a:spcBef>
                <a:spcPts val="1200"/>
              </a:spcBef>
              <a:spcAft>
                <a:spcPts val="0"/>
              </a:spcAft>
              <a:buNone/>
            </a:pPr>
            <a:r>
              <a:rPr lang="en" sz="1000">
                <a:solidFill>
                  <a:srgbClr val="1F1F1F"/>
                </a:solidFill>
                <a:highlight>
                  <a:srgbClr val="F8F9FA"/>
                </a:highlight>
              </a:rPr>
              <a:t>Повећава осетљивост на болести, као што су прехлада и грип.</a:t>
            </a:r>
            <a:endParaRPr sz="1000">
              <a:solidFill>
                <a:srgbClr val="1F1F1F"/>
              </a:solidFill>
              <a:highlight>
                <a:srgbClr val="F8F9FA"/>
              </a:highlight>
            </a:endParaRPr>
          </a:p>
          <a:p>
            <a:pPr indent="0" lvl="0" marL="0" rtl="0" algn="just">
              <a:spcBef>
                <a:spcPts val="1200"/>
              </a:spcBef>
              <a:spcAft>
                <a:spcPts val="0"/>
              </a:spcAft>
              <a:buNone/>
            </a:pPr>
            <a:r>
              <a:rPr lang="en" sz="1000">
                <a:solidFill>
                  <a:srgbClr val="1F1F1F"/>
                </a:solidFill>
                <a:highlight>
                  <a:srgbClr val="F8F9FA"/>
                </a:highlight>
              </a:rPr>
              <a:t>Проблеми са варењем: Стрес може довести до болова у стомаку, лошег варења, синдрома иритабилног црева (ИБС) и чирева.</a:t>
            </a:r>
            <a:endParaRPr sz="1000">
              <a:solidFill>
                <a:srgbClr val="1F1F1F"/>
              </a:solidFill>
              <a:highlight>
                <a:srgbClr val="F8F9FA"/>
              </a:highlight>
            </a:endParaRPr>
          </a:p>
          <a:p>
            <a:pPr indent="0" lvl="0" marL="0" rtl="0" algn="just">
              <a:spcBef>
                <a:spcPts val="1200"/>
              </a:spcBef>
              <a:spcAft>
                <a:spcPts val="0"/>
              </a:spcAft>
              <a:buNone/>
            </a:pPr>
            <a:r>
              <a:rPr lang="en" sz="1000">
                <a:solidFill>
                  <a:srgbClr val="1F1F1F"/>
                </a:solidFill>
                <a:highlight>
                  <a:srgbClr val="F8F9FA"/>
                </a:highlight>
              </a:rPr>
              <a:t>Поремећаји мишићно-скелетног система: Хронична напетост у мишићима, посебно у врату, раменима и леђима, може изазвати бол и нелагодност.</a:t>
            </a:r>
            <a:endParaRPr sz="1000">
              <a:solidFill>
                <a:srgbClr val="1F1F1F"/>
              </a:solidFill>
              <a:highlight>
                <a:srgbClr val="F8F9FA"/>
              </a:highlight>
            </a:endParaRPr>
          </a:p>
          <a:p>
            <a:pPr indent="0" lvl="0" marL="0" rtl="0" algn="just">
              <a:spcBef>
                <a:spcPts val="1200"/>
              </a:spcBef>
              <a:spcAft>
                <a:spcPts val="0"/>
              </a:spcAft>
              <a:buNone/>
            </a:pPr>
            <a:r>
              <a:rPr lang="en" sz="1000">
                <a:solidFill>
                  <a:srgbClr val="1F1F1F"/>
                </a:solidFill>
                <a:highlight>
                  <a:srgbClr val="F8F9FA"/>
                </a:highlight>
              </a:rPr>
              <a:t>Поремећаји спавања: Стрес може пореметити обрасце спавања, што доводи до несанице, умора и укупног смањеног квалитета живота.</a:t>
            </a:r>
            <a:endParaRPr sz="1000">
              <a:solidFill>
                <a:srgbClr val="1F1F1F"/>
              </a:solidFill>
              <a:highlight>
                <a:srgbClr val="F8F9FA"/>
              </a:highlight>
            </a:endParaRPr>
          </a:p>
          <a:p>
            <a:pPr indent="0" lvl="0" marL="0" marR="38100" rtl="0" algn="l">
              <a:lnSpc>
                <a:spcPct val="128571"/>
              </a:lnSpc>
              <a:spcBef>
                <a:spcPts val="1200"/>
              </a:spcBef>
              <a:spcAft>
                <a:spcPts val="0"/>
              </a:spcAft>
              <a:buNone/>
            </a:pPr>
            <a:r>
              <a:rPr lang="en" sz="1000">
                <a:solidFill>
                  <a:srgbClr val="1F1F1F"/>
                </a:solidFill>
                <a:highlight>
                  <a:srgbClr val="F8F9FA"/>
                </a:highlight>
              </a:rPr>
              <a:t>Повећање или губитак тежине: Стрес може довести до нездравих навика у исхрани, било да изазове повећање телесне тежине (због преједања) или губитак тежине (због губитка апетита).</a:t>
            </a:r>
            <a:endParaRPr sz="1000">
              <a:solidFill>
                <a:srgbClr val="1F1F1F"/>
              </a:solidFill>
              <a:highlight>
                <a:srgbClr val="F8F9FA"/>
              </a:highlight>
            </a:endParaRPr>
          </a:p>
          <a:p>
            <a:pPr indent="-342900" lvl="0" marL="342900" rtl="0" algn="just">
              <a:spcBef>
                <a:spcPts val="390"/>
              </a:spcBef>
              <a:spcAft>
                <a:spcPts val="1200"/>
              </a:spcAft>
              <a:buClr>
                <a:schemeClr val="dk1"/>
              </a:buClr>
              <a:buSzPts val="1950"/>
              <a:buNone/>
            </a:pPr>
            <a:r>
              <a:t/>
            </a:r>
            <a:endParaRPr b="1" sz="1000"/>
          </a:p>
        </p:txBody>
      </p:sp>
      <p:pic>
        <p:nvPicPr>
          <p:cNvPr descr="H:\My Drive\KA2\KA2 - TYM\_WP5-Sharing and Promotion\Graphic Identity\Logo TYM\TYM_Tavola disegno 1-02.png" id="214" name="Google Shape;214;p31"/>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2"/>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fontScale="90000"/>
          </a:bodyPr>
          <a:lstStyle/>
          <a:p>
            <a:pPr indent="0" lvl="0" marL="0" marR="38100" rtl="0" algn="l">
              <a:lnSpc>
                <a:spcPct val="128571"/>
              </a:lnSpc>
              <a:spcBef>
                <a:spcPts val="0"/>
              </a:spcBef>
              <a:spcAft>
                <a:spcPts val="0"/>
              </a:spcAft>
              <a:buClr>
                <a:schemeClr val="dk1"/>
              </a:buClr>
              <a:buSzPct val="41509"/>
              <a:buFont typeface="Arial"/>
              <a:buNone/>
            </a:pPr>
            <a:r>
              <a:rPr b="1" lang="en" sz="2650">
                <a:solidFill>
                  <a:srgbClr val="339966"/>
                </a:solidFill>
                <a:highlight>
                  <a:srgbClr val="F8F9FA"/>
                </a:highlight>
                <a:latin typeface="Lato"/>
                <a:ea typeface="Lato"/>
                <a:cs typeface="Lato"/>
                <a:sym typeface="Lato"/>
              </a:rPr>
              <a:t>Ефекти хроничног стреса на ментално здравље</a:t>
            </a:r>
            <a:endParaRPr b="1" sz="2650">
              <a:solidFill>
                <a:srgbClr val="339966"/>
              </a:solidFill>
              <a:highlight>
                <a:srgbClr val="F8F9FA"/>
              </a:highlight>
              <a:latin typeface="Lato"/>
              <a:ea typeface="Lato"/>
              <a:cs typeface="Lato"/>
              <a:sym typeface="Lato"/>
            </a:endParaRPr>
          </a:p>
          <a:p>
            <a:pPr indent="0" lvl="0" marL="0" rtl="0" algn="l">
              <a:spcBef>
                <a:spcPts val="0"/>
              </a:spcBef>
              <a:spcAft>
                <a:spcPts val="0"/>
              </a:spcAft>
              <a:buClr>
                <a:srgbClr val="2C2C2C"/>
              </a:buClr>
              <a:buSzPct val="111111"/>
              <a:buFont typeface="Lato"/>
              <a:buNone/>
            </a:pPr>
            <a:r>
              <a:t/>
            </a:r>
            <a:endParaRPr b="1" sz="2400">
              <a:solidFill>
                <a:srgbClr val="339966"/>
              </a:solidFill>
              <a:latin typeface="Lato"/>
              <a:ea typeface="Lato"/>
              <a:cs typeface="Lato"/>
              <a:sym typeface="Lato"/>
            </a:endParaRPr>
          </a:p>
        </p:txBody>
      </p:sp>
      <p:sp>
        <p:nvSpPr>
          <p:cNvPr id="221" name="Google Shape;221;p32"/>
          <p:cNvSpPr txBox="1"/>
          <p:nvPr>
            <p:ph idx="1" type="body"/>
          </p:nvPr>
        </p:nvSpPr>
        <p:spPr>
          <a:xfrm>
            <a:off x="457200" y="857248"/>
            <a:ext cx="8472600" cy="3681000"/>
          </a:xfrm>
          <a:prstGeom prst="rect">
            <a:avLst/>
          </a:prstGeom>
          <a:noFill/>
          <a:ln>
            <a:noFill/>
          </a:ln>
        </p:spPr>
        <p:txBody>
          <a:bodyPr anchorCtr="0" anchor="t" bIns="45700" lIns="91425" spcFirstLastPara="1" rIns="91425" wrap="square" tIns="45700">
            <a:noAutofit/>
          </a:bodyPr>
          <a:lstStyle/>
          <a:p>
            <a:pPr indent="0" lvl="0" marL="742950" rtl="0" algn="l">
              <a:spcBef>
                <a:spcPts val="400"/>
              </a:spcBef>
              <a:spcAft>
                <a:spcPts val="0"/>
              </a:spcAft>
              <a:buNone/>
            </a:pPr>
            <a:r>
              <a:rPr b="1" lang="en" sz="1200">
                <a:solidFill>
                  <a:srgbClr val="1F1F1F"/>
                </a:solidFill>
                <a:highlight>
                  <a:srgbClr val="F8F9FA"/>
                </a:highlight>
              </a:rPr>
              <a:t>Анксиозност:</a:t>
            </a:r>
            <a:endParaRPr b="1" sz="1200">
              <a:solidFill>
                <a:srgbClr val="1F1F1F"/>
              </a:solidFill>
              <a:highlight>
                <a:srgbClr val="F8F9FA"/>
              </a:highlight>
            </a:endParaRPr>
          </a:p>
          <a:p>
            <a:pPr indent="-234950" lvl="1" marL="742950" rtl="0" algn="l">
              <a:spcBef>
                <a:spcPts val="1200"/>
              </a:spcBef>
              <a:spcAft>
                <a:spcPts val="0"/>
              </a:spcAft>
              <a:buClr>
                <a:schemeClr val="dk1"/>
              </a:buClr>
              <a:buSzPts val="1200"/>
              <a:buFont typeface="Arial"/>
              <a:buChar char="•"/>
            </a:pPr>
            <a:r>
              <a:rPr lang="en" sz="1200">
                <a:solidFill>
                  <a:srgbClr val="1F1F1F"/>
                </a:solidFill>
                <a:highlight>
                  <a:srgbClr val="F8F9FA"/>
                </a:highlight>
              </a:rPr>
              <a:t>Хронични стрес може повећати ниво анксиозности, што доводи до упорне бриге, нервозе и страха.</a:t>
            </a:r>
            <a:endParaRPr sz="1200">
              <a:solidFill>
                <a:srgbClr val="1F1F1F"/>
              </a:solidFill>
              <a:highlight>
                <a:srgbClr val="F8F9FA"/>
              </a:highlight>
            </a:endParaRPr>
          </a:p>
          <a:p>
            <a:pPr indent="-234950" lvl="1" marL="742950" rtl="0" algn="l">
              <a:spcBef>
                <a:spcPts val="1200"/>
              </a:spcBef>
              <a:spcAft>
                <a:spcPts val="0"/>
              </a:spcAft>
              <a:buClr>
                <a:schemeClr val="dk1"/>
              </a:buClr>
              <a:buSzPts val="1200"/>
              <a:buFont typeface="Arial"/>
              <a:buChar char="•"/>
            </a:pPr>
            <a:r>
              <a:rPr lang="en" sz="1200">
                <a:solidFill>
                  <a:srgbClr val="1F1F1F"/>
                </a:solidFill>
                <a:highlight>
                  <a:srgbClr val="F8F9FA"/>
                </a:highlight>
              </a:rPr>
              <a:t>Стрес изазива реакцију „бори се или бежи“, што може довести до осећања немира и напетости.</a:t>
            </a:r>
            <a:endParaRPr sz="1200">
              <a:solidFill>
                <a:srgbClr val="1F1F1F"/>
              </a:solidFill>
              <a:highlight>
                <a:srgbClr val="F8F9FA"/>
              </a:highlight>
            </a:endParaRPr>
          </a:p>
          <a:p>
            <a:pPr indent="0" lvl="0" marL="742950" rtl="0" algn="l">
              <a:spcBef>
                <a:spcPts val="1200"/>
              </a:spcBef>
              <a:spcAft>
                <a:spcPts val="0"/>
              </a:spcAft>
              <a:buNone/>
            </a:pPr>
            <a:r>
              <a:rPr b="1" lang="en" sz="1200">
                <a:solidFill>
                  <a:srgbClr val="1F1F1F"/>
                </a:solidFill>
                <a:highlight>
                  <a:srgbClr val="F8F9FA"/>
                </a:highlight>
              </a:rPr>
              <a:t>Депресија:</a:t>
            </a:r>
            <a:endParaRPr b="1" sz="1200">
              <a:solidFill>
                <a:srgbClr val="1F1F1F"/>
              </a:solidFill>
              <a:highlight>
                <a:srgbClr val="F8F9FA"/>
              </a:highlight>
            </a:endParaRPr>
          </a:p>
          <a:p>
            <a:pPr indent="-234950" lvl="1" marL="742950" rtl="0" algn="l">
              <a:spcBef>
                <a:spcPts val="1200"/>
              </a:spcBef>
              <a:spcAft>
                <a:spcPts val="0"/>
              </a:spcAft>
              <a:buClr>
                <a:schemeClr val="dk1"/>
              </a:buClr>
              <a:buSzPts val="1200"/>
              <a:buFont typeface="Arial"/>
              <a:buChar char="•"/>
            </a:pPr>
            <a:r>
              <a:rPr lang="en" sz="1200">
                <a:solidFill>
                  <a:srgbClr val="1F1F1F"/>
                </a:solidFill>
                <a:highlight>
                  <a:srgbClr val="F8F9FA"/>
                </a:highlight>
              </a:rPr>
              <a:t>Стални стрес исцрпљује менталне и емоционалне ресурсе, повећавајући ризик од депресије.</a:t>
            </a:r>
            <a:endParaRPr sz="1200">
              <a:solidFill>
                <a:srgbClr val="1F1F1F"/>
              </a:solidFill>
              <a:highlight>
                <a:srgbClr val="F8F9FA"/>
              </a:highlight>
            </a:endParaRPr>
          </a:p>
          <a:p>
            <a:pPr indent="-234950" lvl="1" marL="742950" rtl="0" algn="l">
              <a:spcBef>
                <a:spcPts val="1200"/>
              </a:spcBef>
              <a:spcAft>
                <a:spcPts val="0"/>
              </a:spcAft>
              <a:buClr>
                <a:schemeClr val="dk1"/>
              </a:buClr>
              <a:buSzPts val="1200"/>
              <a:buFont typeface="Arial"/>
              <a:buChar char="•"/>
            </a:pPr>
            <a:r>
              <a:rPr lang="en" sz="1200">
                <a:solidFill>
                  <a:srgbClr val="1F1F1F"/>
                </a:solidFill>
                <a:highlight>
                  <a:srgbClr val="F8F9FA"/>
                </a:highlight>
              </a:rPr>
              <a:t>Симптоми могу укључивати продужену тугу, губитак интересовања за активности и осећај безнађа.</a:t>
            </a:r>
            <a:endParaRPr sz="1200">
              <a:solidFill>
                <a:srgbClr val="1F1F1F"/>
              </a:solidFill>
              <a:highlight>
                <a:srgbClr val="F8F9FA"/>
              </a:highlight>
            </a:endParaRPr>
          </a:p>
          <a:p>
            <a:pPr indent="0" lvl="0" marL="742950" rtl="0" algn="l">
              <a:spcBef>
                <a:spcPts val="1200"/>
              </a:spcBef>
              <a:spcAft>
                <a:spcPts val="0"/>
              </a:spcAft>
              <a:buNone/>
            </a:pPr>
            <a:r>
              <a:rPr b="1" lang="en" sz="1200">
                <a:solidFill>
                  <a:srgbClr val="1F1F1F"/>
                </a:solidFill>
                <a:highlight>
                  <a:srgbClr val="F8F9FA"/>
                </a:highlight>
              </a:rPr>
              <a:t>Сагоревање:</a:t>
            </a:r>
            <a:endParaRPr b="1" sz="1200">
              <a:solidFill>
                <a:srgbClr val="1F1F1F"/>
              </a:solidFill>
              <a:highlight>
                <a:srgbClr val="F8F9FA"/>
              </a:highlight>
            </a:endParaRPr>
          </a:p>
          <a:p>
            <a:pPr indent="-234950" lvl="1" marL="742950" rtl="0" algn="l">
              <a:spcBef>
                <a:spcPts val="1200"/>
              </a:spcBef>
              <a:spcAft>
                <a:spcPts val="0"/>
              </a:spcAft>
              <a:buClr>
                <a:schemeClr val="dk1"/>
              </a:buClr>
              <a:buSzPts val="1200"/>
              <a:buFont typeface="Arial"/>
              <a:buChar char="•"/>
            </a:pPr>
            <a:r>
              <a:rPr lang="en" sz="1200">
                <a:solidFill>
                  <a:srgbClr val="1F1F1F"/>
                </a:solidFill>
                <a:highlight>
                  <a:srgbClr val="F8F9FA"/>
                </a:highlight>
              </a:rPr>
              <a:t>Продужени стрес, посебно због посла или неге, може довести до сагоревања, које карактерише емоционална исцрпљеност, цинизам и смањена продуктивност.</a:t>
            </a:r>
            <a:endParaRPr sz="1200">
              <a:solidFill>
                <a:srgbClr val="1F1F1F"/>
              </a:solidFill>
              <a:highlight>
                <a:srgbClr val="F8F9FA"/>
              </a:highlight>
            </a:endParaRPr>
          </a:p>
          <a:p>
            <a:pPr indent="-247650" lvl="1" marL="742950" marR="38100" rtl="0" algn="l">
              <a:lnSpc>
                <a:spcPct val="128571"/>
              </a:lnSpc>
              <a:spcBef>
                <a:spcPts val="1200"/>
              </a:spcBef>
              <a:spcAft>
                <a:spcPts val="0"/>
              </a:spcAft>
              <a:buSzPts val="1200"/>
              <a:buChar char="•"/>
            </a:pPr>
            <a:r>
              <a:rPr lang="en" sz="1200">
                <a:solidFill>
                  <a:srgbClr val="1F1F1F"/>
                </a:solidFill>
                <a:highlight>
                  <a:srgbClr val="F8F9FA"/>
                </a:highlight>
              </a:rPr>
              <a:t>Изгарање утиче и на лични и на професионални живот, што доводи до одвојености и недостатка испуњености.</a:t>
            </a:r>
            <a:endParaRPr sz="1200">
              <a:solidFill>
                <a:srgbClr val="1F1F1F"/>
              </a:solidFill>
              <a:highlight>
                <a:srgbClr val="F8F9FA"/>
              </a:highlight>
            </a:endParaRPr>
          </a:p>
          <a:p>
            <a:pPr indent="0" lvl="0" marL="742950" rtl="0" algn="l">
              <a:spcBef>
                <a:spcPts val="400"/>
              </a:spcBef>
              <a:spcAft>
                <a:spcPts val="1200"/>
              </a:spcAft>
              <a:buNone/>
            </a:pPr>
            <a:r>
              <a:t/>
            </a:r>
            <a:endParaRPr b="1"/>
          </a:p>
        </p:txBody>
      </p:sp>
      <p:pic>
        <p:nvPicPr>
          <p:cNvPr descr="H:\My Drive\KA2\KA2 - TYM\_WP5-Sharing and Promotion\Graphic Identity\Logo TYM\TYM_Tavola disegno 1-02.png" id="222" name="Google Shape;222;p32"/>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fontScale="90000"/>
          </a:bodyPr>
          <a:lstStyle/>
          <a:p>
            <a:pPr indent="0" lvl="0" marL="0" marR="38100" rtl="0" algn="l">
              <a:lnSpc>
                <a:spcPct val="128571"/>
              </a:lnSpc>
              <a:spcBef>
                <a:spcPts val="0"/>
              </a:spcBef>
              <a:spcAft>
                <a:spcPts val="0"/>
              </a:spcAft>
              <a:buClr>
                <a:schemeClr val="dk1"/>
              </a:buClr>
              <a:buSzPct val="45833"/>
              <a:buFont typeface="Arial"/>
              <a:buNone/>
            </a:pPr>
            <a:r>
              <a:rPr b="1" lang="en" sz="2400">
                <a:solidFill>
                  <a:srgbClr val="339966"/>
                </a:solidFill>
                <a:highlight>
                  <a:srgbClr val="F8F9FA"/>
                </a:highlight>
                <a:latin typeface="Lato"/>
                <a:ea typeface="Lato"/>
                <a:cs typeface="Lato"/>
                <a:sym typeface="Lato"/>
              </a:rPr>
              <a:t>Ефекти стреса</a:t>
            </a:r>
            <a:endParaRPr b="1" sz="2400">
              <a:solidFill>
                <a:srgbClr val="339966"/>
              </a:solidFill>
              <a:highlight>
                <a:srgbClr val="F8F9FA"/>
              </a:highlight>
              <a:latin typeface="Lato"/>
              <a:ea typeface="Lato"/>
              <a:cs typeface="Lato"/>
              <a:sym typeface="Lato"/>
            </a:endParaRPr>
          </a:p>
          <a:p>
            <a:pPr indent="0" lvl="0" marL="0" rtl="0" algn="l">
              <a:spcBef>
                <a:spcPts val="0"/>
              </a:spcBef>
              <a:spcAft>
                <a:spcPts val="0"/>
              </a:spcAft>
              <a:buClr>
                <a:srgbClr val="2C2C2C"/>
              </a:buClr>
              <a:buSzPct val="111111"/>
              <a:buFont typeface="Lato"/>
              <a:buNone/>
            </a:pPr>
            <a:r>
              <a:t/>
            </a:r>
            <a:endParaRPr b="1" sz="2400">
              <a:solidFill>
                <a:srgbClr val="339966"/>
              </a:solidFill>
              <a:latin typeface="Lato"/>
              <a:ea typeface="Lato"/>
              <a:cs typeface="Lato"/>
              <a:sym typeface="Lato"/>
            </a:endParaRPr>
          </a:p>
        </p:txBody>
      </p:sp>
      <p:sp>
        <p:nvSpPr>
          <p:cNvPr id="229" name="Google Shape;229;p33"/>
          <p:cNvSpPr txBox="1"/>
          <p:nvPr>
            <p:ph idx="1" type="body"/>
          </p:nvPr>
        </p:nvSpPr>
        <p:spPr>
          <a:xfrm>
            <a:off x="335708" y="1063372"/>
            <a:ext cx="8472600" cy="1821600"/>
          </a:xfrm>
          <a:prstGeom prst="rect">
            <a:avLst/>
          </a:prstGeom>
          <a:noFill/>
          <a:ln>
            <a:noFill/>
          </a:ln>
        </p:spPr>
        <p:txBody>
          <a:bodyPr anchorCtr="0" anchor="t" bIns="45700" lIns="91425" spcFirstLastPara="1" rIns="91425" wrap="square" tIns="45700">
            <a:noAutofit/>
          </a:bodyPr>
          <a:lstStyle/>
          <a:p>
            <a:pPr indent="-342900" lvl="0" marL="342900" rtl="0" algn="just">
              <a:spcBef>
                <a:spcPts val="480"/>
              </a:spcBef>
              <a:spcAft>
                <a:spcPts val="0"/>
              </a:spcAft>
              <a:buClr>
                <a:schemeClr val="dk1"/>
              </a:buClr>
              <a:buSzPts val="2400"/>
              <a:buNone/>
            </a:pPr>
            <a:r>
              <a:rPr lang="en" sz="2100">
                <a:solidFill>
                  <a:srgbClr val="1F1F1F"/>
                </a:solidFill>
                <a:highlight>
                  <a:srgbClr val="F8F9FA"/>
                </a:highlight>
              </a:rPr>
              <a:t>Размислите о томе како је стрес утицао на ваше здравље и ставите га на скалу од 1 до 10 (где је 1 - утицај стреса на ментално и физичко здравље мали; 10 - веома висок). </a:t>
            </a:r>
            <a:endParaRPr sz="2100">
              <a:solidFill>
                <a:srgbClr val="1F1F1F"/>
              </a:solidFill>
              <a:highlight>
                <a:srgbClr val="F8F9FA"/>
              </a:highlight>
            </a:endParaRPr>
          </a:p>
          <a:p>
            <a:pPr indent="0" lvl="0" marL="0" marR="38100" rtl="0" algn="l">
              <a:lnSpc>
                <a:spcPct val="128571"/>
              </a:lnSpc>
              <a:spcBef>
                <a:spcPts val="1200"/>
              </a:spcBef>
              <a:spcAft>
                <a:spcPts val="0"/>
              </a:spcAft>
              <a:buClr>
                <a:schemeClr val="dk1"/>
              </a:buClr>
              <a:buSzPts val="1100"/>
              <a:buFont typeface="Arial"/>
              <a:buNone/>
            </a:pPr>
            <a:r>
              <a:rPr lang="en" sz="2100">
                <a:solidFill>
                  <a:srgbClr val="1F1F1F"/>
                </a:solidFill>
                <a:highlight>
                  <a:srgbClr val="F8F9FA"/>
                </a:highlight>
              </a:rPr>
              <a:t>Изаберите број за сваку од категорија посебно.</a:t>
            </a:r>
            <a:endParaRPr sz="2100">
              <a:solidFill>
                <a:srgbClr val="1F1F1F"/>
              </a:solidFill>
              <a:highlight>
                <a:srgbClr val="F8F9FA"/>
              </a:highlight>
            </a:endParaRPr>
          </a:p>
          <a:p>
            <a:pPr indent="-342900" lvl="0" marL="342900" rtl="0" algn="just">
              <a:spcBef>
                <a:spcPts val="480"/>
              </a:spcBef>
              <a:spcAft>
                <a:spcPts val="1200"/>
              </a:spcAft>
              <a:buClr>
                <a:schemeClr val="dk1"/>
              </a:buClr>
              <a:buSzPts val="2400"/>
              <a:buNone/>
            </a:pPr>
            <a:r>
              <a:rPr lang="en" sz="2400"/>
              <a:t> </a:t>
            </a:r>
            <a:br>
              <a:rPr lang="en" sz="2400"/>
            </a:br>
            <a:endParaRPr sz="2400"/>
          </a:p>
        </p:txBody>
      </p:sp>
      <p:pic>
        <p:nvPicPr>
          <p:cNvPr descr="H:\My Drive\KA2\KA2 - TYM\_WP5-Sharing and Promotion\Graphic Identity\Logo TYM\TYM_Tavola disegno 1-02.png" id="230" name="Google Shape;230;p33"/>
          <p:cNvPicPr preferRelativeResize="0"/>
          <p:nvPr/>
        </p:nvPicPr>
        <p:blipFill rotWithShape="1">
          <a:blip r:embed="rId3">
            <a:alphaModFix/>
          </a:blip>
          <a:srcRect b="0" l="0" r="0" t="0"/>
          <a:stretch/>
        </p:blipFill>
        <p:spPr>
          <a:xfrm>
            <a:off x="8241175" y="0"/>
            <a:ext cx="507840" cy="507840"/>
          </a:xfrm>
          <a:prstGeom prst="rect">
            <a:avLst/>
          </a:prstGeom>
          <a:noFill/>
          <a:ln>
            <a:noFill/>
          </a:ln>
        </p:spPr>
      </p:pic>
      <p:pic>
        <p:nvPicPr>
          <p:cNvPr descr="C:\Users\erasm\Downloads\thermometer.png" id="231" name="Google Shape;231;p33"/>
          <p:cNvPicPr preferRelativeResize="0"/>
          <p:nvPr/>
        </p:nvPicPr>
        <p:blipFill rotWithShape="1">
          <a:blip r:embed="rId4">
            <a:alphaModFix/>
          </a:blip>
          <a:srcRect b="0" l="0" r="0" t="0"/>
          <a:stretch/>
        </p:blipFill>
        <p:spPr>
          <a:xfrm>
            <a:off x="6664614" y="3000378"/>
            <a:ext cx="1394655" cy="139465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ctrTitle"/>
          </p:nvPr>
        </p:nvSpPr>
        <p:spPr>
          <a:xfrm>
            <a:off x="311708" y="558431"/>
            <a:ext cx="8520600" cy="1539600"/>
          </a:xfrm>
          <a:prstGeom prst="rect">
            <a:avLst/>
          </a:prstGeom>
          <a:noFill/>
          <a:ln>
            <a:noFill/>
          </a:ln>
        </p:spPr>
        <p:txBody>
          <a:bodyPr anchorCtr="0" anchor="ctr" bIns="45700" lIns="91425" spcFirstLastPara="1" rIns="91425" wrap="square" tIns="45700">
            <a:noAutofit/>
          </a:bodyPr>
          <a:lstStyle/>
          <a:p>
            <a:pPr indent="-419100" lvl="0" marL="457200" marR="38100" rtl="0" algn="l">
              <a:lnSpc>
                <a:spcPct val="128571"/>
              </a:lnSpc>
              <a:spcBef>
                <a:spcPts val="0"/>
              </a:spcBef>
              <a:spcAft>
                <a:spcPts val="0"/>
              </a:spcAft>
              <a:buClr>
                <a:srgbClr val="339966"/>
              </a:buClr>
              <a:buSzPts val="3000"/>
              <a:buFont typeface="Raleway"/>
              <a:buAutoNum type="arabicPeriod"/>
            </a:pPr>
            <a:r>
              <a:rPr b="1" lang="en" sz="3000">
                <a:solidFill>
                  <a:srgbClr val="339966"/>
                </a:solidFill>
                <a:highlight>
                  <a:srgbClr val="F8F9FA"/>
                </a:highlight>
              </a:rPr>
              <a:t>Разумевање стреса и његовог утицаја</a:t>
            </a:r>
            <a:endParaRPr b="1" sz="3000">
              <a:solidFill>
                <a:srgbClr val="339966"/>
              </a:solidFill>
              <a:highlight>
                <a:srgbClr val="F8F9FA"/>
              </a:highlight>
            </a:endParaRPr>
          </a:p>
          <a:p>
            <a:pPr indent="0" lvl="0" marL="457200" rtl="0" algn="ctr">
              <a:spcBef>
                <a:spcPts val="0"/>
              </a:spcBef>
              <a:spcAft>
                <a:spcPts val="0"/>
              </a:spcAft>
              <a:buNone/>
            </a:pPr>
            <a:r>
              <a:t/>
            </a:r>
            <a:endParaRPr b="1" sz="3500">
              <a:solidFill>
                <a:srgbClr val="339966"/>
              </a:solidFill>
              <a:latin typeface="Raleway"/>
              <a:ea typeface="Raleway"/>
              <a:cs typeface="Raleway"/>
              <a:sym typeface="Raleway"/>
            </a:endParaRPr>
          </a:p>
        </p:txBody>
      </p:sp>
      <p:pic>
        <p:nvPicPr>
          <p:cNvPr descr="H:\My Drive\KA2\KA2 - TYM\_WP5-Sharing and Promotion\Graphic Identity\Logo TYM\TYM_Tavola disegno 1-02.png" id="81" name="Google Shape;81;p16"/>
          <p:cNvPicPr preferRelativeResize="0"/>
          <p:nvPr/>
        </p:nvPicPr>
        <p:blipFill rotWithShape="1">
          <a:blip r:embed="rId3">
            <a:alphaModFix/>
          </a:blip>
          <a:srcRect b="0" l="0" r="0" t="0"/>
          <a:stretch/>
        </p:blipFill>
        <p:spPr>
          <a:xfrm>
            <a:off x="8241175" y="0"/>
            <a:ext cx="507840" cy="507840"/>
          </a:xfrm>
          <a:prstGeom prst="rect">
            <a:avLst/>
          </a:prstGeom>
          <a:noFill/>
          <a:ln>
            <a:noFill/>
          </a:ln>
        </p:spPr>
      </p:pic>
      <p:pic>
        <p:nvPicPr>
          <p:cNvPr id="82" name="Google Shape;82;p16"/>
          <p:cNvPicPr preferRelativeResize="0"/>
          <p:nvPr/>
        </p:nvPicPr>
        <p:blipFill>
          <a:blip r:embed="rId4">
            <a:alphaModFix/>
          </a:blip>
          <a:stretch>
            <a:fillRect/>
          </a:stretch>
        </p:blipFill>
        <p:spPr>
          <a:xfrm>
            <a:off x="873000" y="3203025"/>
            <a:ext cx="1154700" cy="11547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4"/>
          <p:cNvSpPr txBox="1"/>
          <p:nvPr>
            <p:ph type="ctrTitle"/>
          </p:nvPr>
        </p:nvSpPr>
        <p:spPr>
          <a:xfrm>
            <a:off x="311708" y="1015631"/>
            <a:ext cx="8520600" cy="1539600"/>
          </a:xfrm>
          <a:prstGeom prst="rect">
            <a:avLst/>
          </a:prstGeom>
          <a:noFill/>
          <a:ln>
            <a:noFill/>
          </a:ln>
        </p:spPr>
        <p:txBody>
          <a:bodyPr anchorCtr="0" anchor="ctr" bIns="45700" lIns="91425" spcFirstLastPara="1" rIns="91425" wrap="square" tIns="45700">
            <a:noAutofit/>
          </a:bodyPr>
          <a:lstStyle/>
          <a:p>
            <a:pPr indent="0" lvl="0" marL="0" marR="38100" rtl="0" algn="ctr">
              <a:lnSpc>
                <a:spcPct val="128571"/>
              </a:lnSpc>
              <a:spcBef>
                <a:spcPts val="0"/>
              </a:spcBef>
              <a:spcAft>
                <a:spcPts val="0"/>
              </a:spcAft>
              <a:buClr>
                <a:schemeClr val="dk1"/>
              </a:buClr>
              <a:buSzPts val="1100"/>
              <a:buFont typeface="Arial"/>
              <a:buNone/>
            </a:pPr>
            <a:r>
              <a:rPr b="1" lang="en" sz="2400">
                <a:solidFill>
                  <a:srgbClr val="339966"/>
                </a:solidFill>
                <a:highlight>
                  <a:srgbClr val="F8F9FA"/>
                </a:highlight>
                <a:latin typeface="Lato"/>
                <a:ea typeface="Lato"/>
                <a:cs typeface="Lato"/>
                <a:sym typeface="Lato"/>
              </a:rPr>
              <a:t>2. Одређивање приоритета задатака и постављање реалних циљева</a:t>
            </a:r>
            <a:endParaRPr b="1" sz="2400">
              <a:solidFill>
                <a:srgbClr val="339966"/>
              </a:solidFill>
              <a:highlight>
                <a:srgbClr val="F8F9FA"/>
              </a:highlight>
              <a:latin typeface="Lato"/>
              <a:ea typeface="Lato"/>
              <a:cs typeface="Lato"/>
              <a:sym typeface="Lato"/>
            </a:endParaRPr>
          </a:p>
          <a:p>
            <a:pPr indent="0" lvl="0" marL="0" rtl="0" algn="ctr">
              <a:spcBef>
                <a:spcPts val="0"/>
              </a:spcBef>
              <a:spcAft>
                <a:spcPts val="0"/>
              </a:spcAft>
              <a:buClr>
                <a:srgbClr val="339966"/>
              </a:buClr>
              <a:buSzPts val="4000"/>
              <a:buFont typeface="Calibri"/>
              <a:buNone/>
            </a:pPr>
            <a:r>
              <a:t/>
            </a:r>
            <a:endParaRPr b="1" sz="2900">
              <a:solidFill>
                <a:srgbClr val="339966"/>
              </a:solidFill>
              <a:latin typeface="Lato"/>
              <a:ea typeface="Lato"/>
              <a:cs typeface="Lato"/>
              <a:sym typeface="Lato"/>
            </a:endParaRPr>
          </a:p>
        </p:txBody>
      </p:sp>
      <p:pic>
        <p:nvPicPr>
          <p:cNvPr descr="H:\My Drive\KA2\KA2 - TYM\_WP5-Sharing and Promotion\Graphic Identity\Logo TYM\TYM_Tavola disegno 1-02.png" id="237" name="Google Shape;237;p34"/>
          <p:cNvPicPr preferRelativeResize="0"/>
          <p:nvPr/>
        </p:nvPicPr>
        <p:blipFill rotWithShape="1">
          <a:blip r:embed="rId3">
            <a:alphaModFix/>
          </a:blip>
          <a:srcRect b="0" l="0" r="0" t="0"/>
          <a:stretch/>
        </p:blipFill>
        <p:spPr>
          <a:xfrm>
            <a:off x="8241175" y="0"/>
            <a:ext cx="507840" cy="507840"/>
          </a:xfrm>
          <a:prstGeom prst="rect">
            <a:avLst/>
          </a:prstGeom>
          <a:noFill/>
          <a:ln>
            <a:noFill/>
          </a:ln>
        </p:spPr>
      </p:pic>
      <p:pic>
        <p:nvPicPr>
          <p:cNvPr id="238" name="Google Shape;238;p34"/>
          <p:cNvPicPr preferRelativeResize="0"/>
          <p:nvPr/>
        </p:nvPicPr>
        <p:blipFill>
          <a:blip r:embed="rId4">
            <a:alphaModFix/>
          </a:blip>
          <a:stretch>
            <a:fillRect/>
          </a:stretch>
        </p:blipFill>
        <p:spPr>
          <a:xfrm>
            <a:off x="311700" y="3445550"/>
            <a:ext cx="1047338" cy="104733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5"/>
          <p:cNvSpPr txBox="1"/>
          <p:nvPr>
            <p:ph type="title"/>
          </p:nvPr>
        </p:nvSpPr>
        <p:spPr>
          <a:xfrm>
            <a:off x="457200" y="154475"/>
            <a:ext cx="7562400" cy="643200"/>
          </a:xfrm>
          <a:prstGeom prst="rect">
            <a:avLst/>
          </a:prstGeom>
          <a:noFill/>
          <a:ln>
            <a:noFill/>
          </a:ln>
        </p:spPr>
        <p:txBody>
          <a:bodyPr anchorCtr="0" anchor="ctr" bIns="45700" lIns="91425" spcFirstLastPara="1" rIns="91425" wrap="square" tIns="45700">
            <a:normAutofit fontScale="90000"/>
          </a:bodyPr>
          <a:lstStyle/>
          <a:p>
            <a:pPr indent="0" lvl="0" marL="0" marR="38100" rtl="0" algn="l">
              <a:lnSpc>
                <a:spcPct val="128571"/>
              </a:lnSpc>
              <a:spcBef>
                <a:spcPts val="0"/>
              </a:spcBef>
              <a:spcAft>
                <a:spcPts val="0"/>
              </a:spcAft>
              <a:buClr>
                <a:schemeClr val="dk1"/>
              </a:buClr>
              <a:buSzPct val="41509"/>
              <a:buFont typeface="Arial"/>
              <a:buNone/>
            </a:pPr>
            <a:r>
              <a:t/>
            </a:r>
            <a:endParaRPr b="1" sz="2650">
              <a:solidFill>
                <a:srgbClr val="339966"/>
              </a:solidFill>
              <a:highlight>
                <a:srgbClr val="F8F9FA"/>
              </a:highlight>
            </a:endParaRPr>
          </a:p>
          <a:p>
            <a:pPr indent="0" lvl="0" marL="0" marR="38100" rtl="0" algn="l">
              <a:lnSpc>
                <a:spcPct val="128571"/>
              </a:lnSpc>
              <a:spcBef>
                <a:spcPts val="0"/>
              </a:spcBef>
              <a:spcAft>
                <a:spcPts val="0"/>
              </a:spcAft>
              <a:buClr>
                <a:schemeClr val="dk1"/>
              </a:buClr>
              <a:buSzPct val="41509"/>
              <a:buFont typeface="Arial"/>
              <a:buNone/>
            </a:pPr>
            <a:r>
              <a:rPr b="1" lang="en" sz="2650">
                <a:solidFill>
                  <a:srgbClr val="339966"/>
                </a:solidFill>
                <a:highlight>
                  <a:srgbClr val="F8F9FA"/>
                </a:highlight>
              </a:rPr>
              <a:t>Зашто су важни задаци и циљеви</a:t>
            </a:r>
            <a:endParaRPr b="1" sz="2650">
              <a:solidFill>
                <a:srgbClr val="339966"/>
              </a:solidFill>
              <a:highlight>
                <a:srgbClr val="F8F9FA"/>
              </a:highlight>
            </a:endParaRPr>
          </a:p>
          <a:p>
            <a:pPr indent="0" lvl="0" marL="0" rtl="0" algn="l">
              <a:spcBef>
                <a:spcPts val="0"/>
              </a:spcBef>
              <a:spcAft>
                <a:spcPts val="0"/>
              </a:spcAft>
              <a:buClr>
                <a:srgbClr val="339966"/>
              </a:buClr>
              <a:buSzPct val="100000"/>
              <a:buFont typeface="Calibri"/>
              <a:buNone/>
            </a:pPr>
            <a:r>
              <a:t/>
            </a:r>
            <a:endParaRPr b="1">
              <a:solidFill>
                <a:srgbClr val="339966"/>
              </a:solidFill>
            </a:endParaRPr>
          </a:p>
        </p:txBody>
      </p:sp>
      <p:sp>
        <p:nvSpPr>
          <p:cNvPr id="245" name="Google Shape;245;p35"/>
          <p:cNvSpPr txBox="1"/>
          <p:nvPr>
            <p:ph idx="1" type="body"/>
          </p:nvPr>
        </p:nvSpPr>
        <p:spPr>
          <a:xfrm>
            <a:off x="457200" y="1185275"/>
            <a:ext cx="8229600" cy="3675300"/>
          </a:xfrm>
          <a:prstGeom prst="rect">
            <a:avLst/>
          </a:prstGeom>
          <a:noFill/>
          <a:ln>
            <a:noFill/>
          </a:ln>
        </p:spPr>
        <p:txBody>
          <a:bodyPr anchorCtr="0" anchor="t" bIns="45700" lIns="91425" spcFirstLastPara="1" rIns="91425" wrap="square" tIns="45700">
            <a:normAutofit fontScale="55000" lnSpcReduction="10000"/>
          </a:bodyPr>
          <a:lstStyle/>
          <a:p>
            <a:pPr indent="-317659" lvl="0" marL="457200" rtl="0" algn="l">
              <a:spcBef>
                <a:spcPts val="480"/>
              </a:spcBef>
              <a:spcAft>
                <a:spcPts val="0"/>
              </a:spcAft>
              <a:buClr>
                <a:srgbClr val="1F1F1F"/>
              </a:buClr>
              <a:buSzPct val="100000"/>
              <a:buChar char="●"/>
            </a:pPr>
            <a:r>
              <a:rPr b="1" lang="en" sz="2550">
                <a:solidFill>
                  <a:srgbClr val="1F1F1F"/>
                </a:solidFill>
                <a:highlight>
                  <a:srgbClr val="F8F9FA"/>
                </a:highlight>
              </a:rPr>
              <a:t>Смањује преоптерећеност</a:t>
            </a:r>
            <a:endParaRPr b="1" sz="2550">
              <a:solidFill>
                <a:srgbClr val="1F1F1F"/>
              </a:solidFill>
              <a:highlight>
                <a:srgbClr val="F8F9FA"/>
              </a:highlight>
            </a:endParaRPr>
          </a:p>
          <a:p>
            <a:pPr indent="0" lvl="0" marL="457200" rtl="0" algn="l">
              <a:spcBef>
                <a:spcPts val="1200"/>
              </a:spcBef>
              <a:spcAft>
                <a:spcPts val="0"/>
              </a:spcAft>
              <a:buNone/>
            </a:pPr>
            <a:r>
              <a:t/>
            </a:r>
            <a:endParaRPr b="1" sz="2550">
              <a:solidFill>
                <a:srgbClr val="1F1F1F"/>
              </a:solidFill>
              <a:highlight>
                <a:srgbClr val="F8F9FA"/>
              </a:highlight>
            </a:endParaRPr>
          </a:p>
          <a:p>
            <a:pPr indent="-317659" lvl="0" marL="457200" rtl="0" algn="l">
              <a:spcBef>
                <a:spcPts val="1200"/>
              </a:spcBef>
              <a:spcAft>
                <a:spcPts val="0"/>
              </a:spcAft>
              <a:buClr>
                <a:srgbClr val="1F1F1F"/>
              </a:buClr>
              <a:buSzPct val="100000"/>
              <a:buChar char="●"/>
            </a:pPr>
            <a:r>
              <a:rPr b="1" lang="en" sz="2550">
                <a:solidFill>
                  <a:srgbClr val="1F1F1F"/>
                </a:solidFill>
                <a:highlight>
                  <a:srgbClr val="F8F9FA"/>
                </a:highlight>
              </a:rPr>
              <a:t>Побољшава фокус</a:t>
            </a:r>
            <a:endParaRPr b="1" sz="2550">
              <a:solidFill>
                <a:srgbClr val="1F1F1F"/>
              </a:solidFill>
              <a:highlight>
                <a:srgbClr val="F8F9FA"/>
              </a:highlight>
            </a:endParaRPr>
          </a:p>
          <a:p>
            <a:pPr indent="0" lvl="0" marL="457200" rtl="0" algn="l">
              <a:spcBef>
                <a:spcPts val="1200"/>
              </a:spcBef>
              <a:spcAft>
                <a:spcPts val="0"/>
              </a:spcAft>
              <a:buNone/>
            </a:pPr>
            <a:r>
              <a:t/>
            </a:r>
            <a:endParaRPr b="1" sz="2550">
              <a:solidFill>
                <a:srgbClr val="1F1F1F"/>
              </a:solidFill>
              <a:highlight>
                <a:srgbClr val="F8F9FA"/>
              </a:highlight>
            </a:endParaRPr>
          </a:p>
          <a:p>
            <a:pPr indent="-317659" lvl="0" marL="457200" rtl="0" algn="l">
              <a:spcBef>
                <a:spcPts val="1200"/>
              </a:spcBef>
              <a:spcAft>
                <a:spcPts val="0"/>
              </a:spcAft>
              <a:buClr>
                <a:srgbClr val="1F1F1F"/>
              </a:buClr>
              <a:buSzPct val="100000"/>
              <a:buChar char="●"/>
            </a:pPr>
            <a:r>
              <a:rPr b="1" lang="en" sz="2550">
                <a:solidFill>
                  <a:srgbClr val="1F1F1F"/>
                </a:solidFill>
                <a:highlight>
                  <a:srgbClr val="F8F9FA"/>
                </a:highlight>
              </a:rPr>
              <a:t>Повећава продуктивност</a:t>
            </a:r>
            <a:endParaRPr b="1" sz="2550">
              <a:solidFill>
                <a:srgbClr val="1F1F1F"/>
              </a:solidFill>
              <a:highlight>
                <a:srgbClr val="F8F9FA"/>
              </a:highlight>
            </a:endParaRPr>
          </a:p>
          <a:p>
            <a:pPr indent="0" lvl="0" marL="457200" rtl="0" algn="l">
              <a:spcBef>
                <a:spcPts val="1200"/>
              </a:spcBef>
              <a:spcAft>
                <a:spcPts val="0"/>
              </a:spcAft>
              <a:buNone/>
            </a:pPr>
            <a:r>
              <a:t/>
            </a:r>
            <a:endParaRPr b="1" sz="2550">
              <a:solidFill>
                <a:srgbClr val="1F1F1F"/>
              </a:solidFill>
              <a:highlight>
                <a:srgbClr val="F8F9FA"/>
              </a:highlight>
            </a:endParaRPr>
          </a:p>
          <a:p>
            <a:pPr indent="-317659" lvl="0" marL="457200" rtl="0" algn="l">
              <a:spcBef>
                <a:spcPts val="1200"/>
              </a:spcBef>
              <a:spcAft>
                <a:spcPts val="0"/>
              </a:spcAft>
              <a:buClr>
                <a:srgbClr val="1F1F1F"/>
              </a:buClr>
              <a:buSzPct val="100000"/>
              <a:buChar char="●"/>
            </a:pPr>
            <a:r>
              <a:rPr b="1" lang="en" sz="2550">
                <a:solidFill>
                  <a:srgbClr val="1F1F1F"/>
                </a:solidFill>
                <a:highlight>
                  <a:srgbClr val="F8F9FA"/>
                </a:highlight>
              </a:rPr>
              <a:t>Минимизира стрес</a:t>
            </a:r>
            <a:endParaRPr b="1" sz="2550">
              <a:solidFill>
                <a:srgbClr val="1F1F1F"/>
              </a:solidFill>
              <a:highlight>
                <a:srgbClr val="F8F9FA"/>
              </a:highlight>
            </a:endParaRPr>
          </a:p>
          <a:p>
            <a:pPr indent="0" lvl="0" marL="0" rtl="0" algn="l">
              <a:spcBef>
                <a:spcPts val="1200"/>
              </a:spcBef>
              <a:spcAft>
                <a:spcPts val="0"/>
              </a:spcAft>
              <a:buNone/>
            </a:pPr>
            <a:r>
              <a:t/>
            </a:r>
            <a:endParaRPr b="1" sz="2550">
              <a:solidFill>
                <a:srgbClr val="1F1F1F"/>
              </a:solidFill>
              <a:highlight>
                <a:srgbClr val="F8F9FA"/>
              </a:highlight>
            </a:endParaRPr>
          </a:p>
          <a:p>
            <a:pPr indent="-317659" lvl="0" marL="457200" marR="38100" rtl="0" algn="l">
              <a:lnSpc>
                <a:spcPct val="128571"/>
              </a:lnSpc>
              <a:spcBef>
                <a:spcPts val="1200"/>
              </a:spcBef>
              <a:spcAft>
                <a:spcPts val="0"/>
              </a:spcAft>
              <a:buClr>
                <a:srgbClr val="1F1F1F"/>
              </a:buClr>
              <a:buSzPct val="100000"/>
              <a:buChar char="●"/>
            </a:pPr>
            <a:r>
              <a:rPr b="1" lang="en" sz="2550">
                <a:solidFill>
                  <a:srgbClr val="1F1F1F"/>
                </a:solidFill>
                <a:highlight>
                  <a:srgbClr val="F8F9FA"/>
                </a:highlight>
              </a:rPr>
              <a:t>Промовише боље доношење одлука</a:t>
            </a:r>
            <a:endParaRPr b="1" sz="2550">
              <a:solidFill>
                <a:srgbClr val="1F1F1F"/>
              </a:solidFill>
              <a:highlight>
                <a:srgbClr val="F8F9FA"/>
              </a:highlight>
            </a:endParaRPr>
          </a:p>
          <a:p>
            <a:pPr indent="0" lvl="0" marL="342900" rtl="0" algn="l">
              <a:spcBef>
                <a:spcPts val="480"/>
              </a:spcBef>
              <a:spcAft>
                <a:spcPts val="1200"/>
              </a:spcAft>
              <a:buNone/>
            </a:pPr>
            <a:r>
              <a:t/>
            </a:r>
            <a:endParaRPr sz="2400"/>
          </a:p>
        </p:txBody>
      </p:sp>
      <p:pic>
        <p:nvPicPr>
          <p:cNvPr descr="H:\My Drive\KA2\KA2 - TYM\_WP5-Sharing and Promotion\Graphic Identity\Logo TYM\TYM_Tavola disegno 1-02.png" id="246" name="Google Shape;246;p35"/>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6"/>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1"/>
              </a:buClr>
              <a:buSzPct val="45833"/>
              <a:buFont typeface="Arial"/>
              <a:buNone/>
            </a:pPr>
            <a:r>
              <a:t/>
            </a:r>
            <a:endParaRPr b="1" sz="2400">
              <a:solidFill>
                <a:srgbClr val="339966"/>
              </a:solidFill>
            </a:endParaRPr>
          </a:p>
          <a:p>
            <a:pPr indent="0" lvl="0" marL="0" rtl="0" algn="l">
              <a:spcBef>
                <a:spcPts val="0"/>
              </a:spcBef>
              <a:spcAft>
                <a:spcPts val="0"/>
              </a:spcAft>
              <a:buClr>
                <a:schemeClr val="dk1"/>
              </a:buClr>
              <a:buSzPct val="41509"/>
              <a:buFont typeface="Arial"/>
              <a:buNone/>
            </a:pPr>
            <a:r>
              <a:rPr b="1" lang="en" sz="2650">
                <a:solidFill>
                  <a:srgbClr val="339966"/>
                </a:solidFill>
                <a:highlight>
                  <a:srgbClr val="F8F9FA"/>
                </a:highlight>
                <a:latin typeface="Lato"/>
                <a:ea typeface="Lato"/>
                <a:cs typeface="Lato"/>
                <a:sym typeface="Lato"/>
              </a:rPr>
              <a:t>Методе одређивања приоритета задатака</a:t>
            </a:r>
            <a:endParaRPr b="1" sz="2650">
              <a:solidFill>
                <a:srgbClr val="339966"/>
              </a:solidFill>
              <a:highlight>
                <a:srgbClr val="F8F9FA"/>
              </a:highlight>
              <a:latin typeface="Lato"/>
              <a:ea typeface="Lato"/>
              <a:cs typeface="Lato"/>
              <a:sym typeface="Lato"/>
            </a:endParaRPr>
          </a:p>
          <a:p>
            <a:pPr indent="0" lvl="0" marL="0" rtl="0" algn="l">
              <a:spcBef>
                <a:spcPts val="0"/>
              </a:spcBef>
              <a:spcAft>
                <a:spcPts val="0"/>
              </a:spcAft>
              <a:buClr>
                <a:srgbClr val="2C2C2C"/>
              </a:buClr>
              <a:buSzPct val="111111"/>
              <a:buFont typeface="Calibri"/>
              <a:buNone/>
            </a:pPr>
            <a:r>
              <a:t/>
            </a:r>
            <a:endParaRPr b="1" sz="2400">
              <a:solidFill>
                <a:srgbClr val="339966"/>
              </a:solidFill>
            </a:endParaRPr>
          </a:p>
        </p:txBody>
      </p:sp>
      <p:sp>
        <p:nvSpPr>
          <p:cNvPr id="253" name="Google Shape;253;p36"/>
          <p:cNvSpPr txBox="1"/>
          <p:nvPr>
            <p:ph idx="1" type="body"/>
          </p:nvPr>
        </p:nvSpPr>
        <p:spPr>
          <a:xfrm>
            <a:off x="519425" y="1354163"/>
            <a:ext cx="8229600" cy="2545800"/>
          </a:xfrm>
          <a:prstGeom prst="rect">
            <a:avLst/>
          </a:prstGeom>
          <a:noFill/>
          <a:ln>
            <a:noFill/>
          </a:ln>
        </p:spPr>
        <p:txBody>
          <a:bodyPr anchorCtr="0" anchor="t" bIns="45700" lIns="91425" spcFirstLastPara="1" rIns="91425" wrap="square" tIns="45700">
            <a:normAutofit/>
          </a:bodyPr>
          <a:lstStyle/>
          <a:p>
            <a:pPr indent="-342900" lvl="0" marL="342900" rtl="0" algn="l">
              <a:spcBef>
                <a:spcPts val="560"/>
              </a:spcBef>
              <a:spcAft>
                <a:spcPts val="0"/>
              </a:spcAft>
              <a:buClr>
                <a:schemeClr val="dk1"/>
              </a:buClr>
              <a:buSzPts val="2800"/>
              <a:buChar char="●"/>
            </a:pPr>
            <a:r>
              <a:rPr lang="en" sz="2100">
                <a:solidFill>
                  <a:srgbClr val="1F1F1F"/>
                </a:solidFill>
                <a:highlight>
                  <a:srgbClr val="F8F9FA"/>
                </a:highlight>
              </a:rPr>
              <a:t>Постављање циљева помоћу SMART циљева</a:t>
            </a:r>
            <a:endParaRPr sz="2100">
              <a:solidFill>
                <a:srgbClr val="1F1F1F"/>
              </a:solidFill>
              <a:highlight>
                <a:srgbClr val="F8F9FA"/>
              </a:highlight>
            </a:endParaRPr>
          </a:p>
          <a:p>
            <a:pPr indent="-406400" lvl="0" marL="342900" marR="38100" rtl="0" algn="l">
              <a:lnSpc>
                <a:spcPct val="128571"/>
              </a:lnSpc>
              <a:spcBef>
                <a:spcPts val="1200"/>
              </a:spcBef>
              <a:spcAft>
                <a:spcPts val="0"/>
              </a:spcAft>
              <a:buSzPts val="2800"/>
              <a:buChar char="●"/>
            </a:pPr>
            <a:r>
              <a:rPr lang="en" sz="2100">
                <a:solidFill>
                  <a:srgbClr val="1F1F1F"/>
                </a:solidFill>
                <a:highlight>
                  <a:srgbClr val="F8F9FA"/>
                </a:highlight>
              </a:rPr>
              <a:t>Разбијање задатака на кораке којима се може управљати</a:t>
            </a:r>
            <a:endParaRPr sz="2100">
              <a:solidFill>
                <a:srgbClr val="1F1F1F"/>
              </a:solidFill>
              <a:highlight>
                <a:srgbClr val="F8F9FA"/>
              </a:highlight>
            </a:endParaRPr>
          </a:p>
          <a:p>
            <a:pPr indent="0" lvl="0" marL="342900" rtl="0" algn="l">
              <a:spcBef>
                <a:spcPts val="560"/>
              </a:spcBef>
              <a:spcAft>
                <a:spcPts val="1200"/>
              </a:spcAft>
              <a:buNone/>
            </a:pPr>
            <a:r>
              <a:t/>
            </a:r>
            <a:endParaRPr sz="2800"/>
          </a:p>
        </p:txBody>
      </p:sp>
      <p:pic>
        <p:nvPicPr>
          <p:cNvPr descr="H:\My Drive\KA2\KA2 - TYM\_WP5-Sharing and Promotion\Graphic Identity\Logo TYM\TYM_Tavola disegno 1-02.png" id="254" name="Google Shape;254;p36"/>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7"/>
          <p:cNvSpPr txBox="1"/>
          <p:nvPr>
            <p:ph type="title"/>
          </p:nvPr>
        </p:nvSpPr>
        <p:spPr>
          <a:xfrm>
            <a:off x="457200" y="290184"/>
            <a:ext cx="8229600" cy="6432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2C2C2C"/>
              </a:buClr>
              <a:buSzPct val="111111"/>
              <a:buFont typeface="Calibri"/>
              <a:buNone/>
            </a:pPr>
            <a:r>
              <a:t/>
            </a:r>
            <a:endParaRPr b="1" i="1" sz="3200">
              <a:solidFill>
                <a:srgbClr val="339966"/>
              </a:solidFill>
            </a:endParaRPr>
          </a:p>
          <a:p>
            <a:pPr indent="0" lvl="0" marL="0" rtl="0" algn="l">
              <a:spcBef>
                <a:spcPts val="0"/>
              </a:spcBef>
              <a:spcAft>
                <a:spcPts val="0"/>
              </a:spcAft>
              <a:buClr>
                <a:srgbClr val="2C2C2C"/>
              </a:buClr>
              <a:buSzPct val="111111"/>
              <a:buFont typeface="Calibri"/>
              <a:buNone/>
            </a:pPr>
            <a:r>
              <a:t/>
            </a:r>
            <a:endParaRPr b="1" i="1" sz="3200">
              <a:solidFill>
                <a:srgbClr val="339966"/>
              </a:solidFill>
            </a:endParaRPr>
          </a:p>
          <a:p>
            <a:pPr indent="0" lvl="0" marL="0" rtl="0" algn="l">
              <a:spcBef>
                <a:spcPts val="0"/>
              </a:spcBef>
              <a:spcAft>
                <a:spcPts val="0"/>
              </a:spcAft>
              <a:buClr>
                <a:srgbClr val="2C2C2C"/>
              </a:buClr>
              <a:buSzPct val="111111"/>
              <a:buFont typeface="Calibri"/>
              <a:buNone/>
            </a:pPr>
            <a:r>
              <a:rPr b="1" i="1" lang="en" sz="3200">
                <a:solidFill>
                  <a:srgbClr val="339966"/>
                </a:solidFill>
              </a:rPr>
              <a:t>SMART ЦИЉЕВИ</a:t>
            </a:r>
            <a:br>
              <a:rPr i="1" lang="en" sz="3200"/>
            </a:br>
            <a:r>
              <a:rPr lang="en" sz="2100">
                <a:solidFill>
                  <a:srgbClr val="1F1F1F"/>
                </a:solidFill>
                <a:highlight>
                  <a:srgbClr val="F8F9FA"/>
                </a:highlight>
              </a:rPr>
              <a:t>Да бисмо побољшали нашу самомотивацију, наш циљ би требало да буде…</a:t>
            </a:r>
            <a:endParaRPr sz="2100">
              <a:solidFill>
                <a:srgbClr val="1F1F1F"/>
              </a:solidFill>
              <a:highlight>
                <a:srgbClr val="F8F9FA"/>
              </a:highlight>
            </a:endParaRPr>
          </a:p>
          <a:p>
            <a:pPr indent="0" lvl="0" marL="0" rtl="0" algn="l">
              <a:spcBef>
                <a:spcPts val="0"/>
              </a:spcBef>
              <a:spcAft>
                <a:spcPts val="0"/>
              </a:spcAft>
              <a:buClr>
                <a:srgbClr val="2C2C2C"/>
              </a:buClr>
              <a:buSzPct val="148148"/>
              <a:buFont typeface="Calibri"/>
              <a:buNone/>
            </a:pPr>
            <a:r>
              <a:t/>
            </a:r>
            <a:endParaRPr sz="2400"/>
          </a:p>
        </p:txBody>
      </p:sp>
      <p:sp>
        <p:nvSpPr>
          <p:cNvPr id="261" name="Google Shape;261;p37"/>
          <p:cNvSpPr txBox="1"/>
          <p:nvPr>
            <p:ph idx="1" type="body"/>
          </p:nvPr>
        </p:nvSpPr>
        <p:spPr>
          <a:xfrm>
            <a:off x="457200" y="1551938"/>
            <a:ext cx="8229600" cy="2545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rgbClr val="339966"/>
              </a:buClr>
              <a:buSzPts val="813"/>
              <a:buNone/>
            </a:pPr>
            <a:r>
              <a:rPr b="1" lang="en" sz="2000">
                <a:solidFill>
                  <a:srgbClr val="339966"/>
                </a:solidFill>
                <a:latin typeface="Lato"/>
                <a:ea typeface="Lato"/>
                <a:cs typeface="Lato"/>
                <a:sym typeface="Lato"/>
              </a:rPr>
              <a:t>S</a:t>
            </a:r>
            <a:r>
              <a:rPr lang="en" sz="2000">
                <a:solidFill>
                  <a:srgbClr val="339966"/>
                </a:solidFill>
                <a:latin typeface="Lato"/>
                <a:ea typeface="Lato"/>
                <a:cs typeface="Lato"/>
                <a:sym typeface="Lato"/>
              </a:rPr>
              <a:t>  pecific - специфични</a:t>
            </a:r>
            <a:endParaRPr sz="2000">
              <a:solidFill>
                <a:srgbClr val="339966"/>
              </a:solidFill>
              <a:latin typeface="Lato"/>
              <a:ea typeface="Lato"/>
              <a:cs typeface="Lato"/>
              <a:sym typeface="Lato"/>
            </a:endParaRPr>
          </a:p>
          <a:p>
            <a:pPr indent="0" lvl="0" marL="0" rtl="0" algn="l">
              <a:lnSpc>
                <a:spcPct val="120000"/>
              </a:lnSpc>
              <a:spcBef>
                <a:spcPts val="0"/>
              </a:spcBef>
              <a:spcAft>
                <a:spcPts val="0"/>
              </a:spcAft>
              <a:buClr>
                <a:srgbClr val="339966"/>
              </a:buClr>
              <a:buSzPts val="813"/>
              <a:buNone/>
            </a:pPr>
            <a:r>
              <a:rPr b="1" lang="en" sz="2000">
                <a:solidFill>
                  <a:srgbClr val="339966"/>
                </a:solidFill>
                <a:latin typeface="Lato"/>
                <a:ea typeface="Lato"/>
                <a:cs typeface="Lato"/>
                <a:sym typeface="Lato"/>
              </a:rPr>
              <a:t>M </a:t>
            </a:r>
            <a:r>
              <a:rPr lang="en" sz="2000">
                <a:solidFill>
                  <a:srgbClr val="339966"/>
                </a:solidFill>
                <a:latin typeface="Lato"/>
                <a:ea typeface="Lato"/>
                <a:cs typeface="Lato"/>
                <a:sym typeface="Lato"/>
              </a:rPr>
              <a:t> easurable - мерљиви</a:t>
            </a:r>
            <a:endParaRPr sz="2000">
              <a:solidFill>
                <a:srgbClr val="339966"/>
              </a:solidFill>
              <a:latin typeface="Lato"/>
              <a:ea typeface="Lato"/>
              <a:cs typeface="Lato"/>
              <a:sym typeface="Lato"/>
            </a:endParaRPr>
          </a:p>
          <a:p>
            <a:pPr indent="0" lvl="0" marL="0" rtl="0" algn="l">
              <a:lnSpc>
                <a:spcPct val="120000"/>
              </a:lnSpc>
              <a:spcBef>
                <a:spcPts val="0"/>
              </a:spcBef>
              <a:spcAft>
                <a:spcPts val="0"/>
              </a:spcAft>
              <a:buClr>
                <a:srgbClr val="339966"/>
              </a:buClr>
              <a:buSzPts val="813"/>
              <a:buNone/>
            </a:pPr>
            <a:r>
              <a:rPr b="1" lang="en" sz="2000">
                <a:solidFill>
                  <a:srgbClr val="339966"/>
                </a:solidFill>
                <a:latin typeface="Lato"/>
                <a:ea typeface="Lato"/>
                <a:cs typeface="Lato"/>
                <a:sym typeface="Lato"/>
              </a:rPr>
              <a:t>A</a:t>
            </a:r>
            <a:r>
              <a:rPr lang="en" sz="2000">
                <a:solidFill>
                  <a:srgbClr val="339966"/>
                </a:solidFill>
                <a:latin typeface="Lato"/>
                <a:ea typeface="Lato"/>
                <a:cs typeface="Lato"/>
                <a:sym typeface="Lato"/>
              </a:rPr>
              <a:t>  chievable - остварљиви</a:t>
            </a:r>
            <a:endParaRPr sz="2000">
              <a:solidFill>
                <a:srgbClr val="339966"/>
              </a:solidFill>
              <a:latin typeface="Lato"/>
              <a:ea typeface="Lato"/>
              <a:cs typeface="Lato"/>
              <a:sym typeface="Lato"/>
            </a:endParaRPr>
          </a:p>
          <a:p>
            <a:pPr indent="0" lvl="0" marL="0" rtl="0" algn="l">
              <a:lnSpc>
                <a:spcPct val="120000"/>
              </a:lnSpc>
              <a:spcBef>
                <a:spcPts val="0"/>
              </a:spcBef>
              <a:spcAft>
                <a:spcPts val="0"/>
              </a:spcAft>
              <a:buClr>
                <a:srgbClr val="339966"/>
              </a:buClr>
              <a:buSzPts val="813"/>
              <a:buNone/>
            </a:pPr>
            <a:r>
              <a:rPr b="1" lang="en" sz="2000">
                <a:solidFill>
                  <a:srgbClr val="339966"/>
                </a:solidFill>
                <a:latin typeface="Lato"/>
                <a:ea typeface="Lato"/>
                <a:cs typeface="Lato"/>
                <a:sym typeface="Lato"/>
              </a:rPr>
              <a:t>R</a:t>
            </a:r>
            <a:r>
              <a:rPr lang="en" sz="2000">
                <a:solidFill>
                  <a:srgbClr val="339966"/>
                </a:solidFill>
                <a:latin typeface="Lato"/>
                <a:ea typeface="Lato"/>
                <a:cs typeface="Lato"/>
                <a:sym typeface="Lato"/>
              </a:rPr>
              <a:t>  elevant - релевантни</a:t>
            </a:r>
            <a:endParaRPr sz="2000">
              <a:solidFill>
                <a:srgbClr val="339966"/>
              </a:solidFill>
              <a:latin typeface="Lato"/>
              <a:ea typeface="Lato"/>
              <a:cs typeface="Lato"/>
              <a:sym typeface="Lato"/>
            </a:endParaRPr>
          </a:p>
          <a:p>
            <a:pPr indent="0" lvl="0" marL="0" rtl="0" algn="l">
              <a:lnSpc>
                <a:spcPct val="120000"/>
              </a:lnSpc>
              <a:spcBef>
                <a:spcPts val="0"/>
              </a:spcBef>
              <a:spcAft>
                <a:spcPts val="0"/>
              </a:spcAft>
              <a:buClr>
                <a:srgbClr val="339966"/>
              </a:buClr>
              <a:buSzPts val="813"/>
              <a:buNone/>
            </a:pPr>
            <a:r>
              <a:rPr b="1" lang="en" sz="2000">
                <a:solidFill>
                  <a:srgbClr val="339966"/>
                </a:solidFill>
                <a:latin typeface="Lato"/>
                <a:ea typeface="Lato"/>
                <a:cs typeface="Lato"/>
                <a:sym typeface="Lato"/>
              </a:rPr>
              <a:t>T</a:t>
            </a:r>
            <a:r>
              <a:rPr lang="en" sz="2000">
                <a:solidFill>
                  <a:srgbClr val="339966"/>
                </a:solidFill>
                <a:latin typeface="Lato"/>
                <a:ea typeface="Lato"/>
                <a:cs typeface="Lato"/>
                <a:sym typeface="Lato"/>
              </a:rPr>
              <a:t>  ime-bounded- временски одређени</a:t>
            </a:r>
            <a:endParaRPr sz="1625"/>
          </a:p>
          <a:p>
            <a:pPr indent="0" lvl="0" marL="0" rtl="0" algn="l">
              <a:lnSpc>
                <a:spcPct val="120000"/>
              </a:lnSpc>
              <a:spcBef>
                <a:spcPts val="0"/>
              </a:spcBef>
              <a:spcAft>
                <a:spcPts val="0"/>
              </a:spcAft>
              <a:buClr>
                <a:schemeClr val="dk1"/>
              </a:buClr>
              <a:buSzPts val="813"/>
              <a:buNone/>
            </a:pPr>
            <a:r>
              <a:t/>
            </a:r>
            <a:endParaRPr sz="2000">
              <a:solidFill>
                <a:schemeClr val="dk1"/>
              </a:solidFill>
              <a:latin typeface="Lato"/>
              <a:ea typeface="Lato"/>
              <a:cs typeface="Lato"/>
              <a:sym typeface="Lato"/>
            </a:endParaRPr>
          </a:p>
          <a:p>
            <a:pPr indent="0" lvl="0" marL="0" marR="38100" rtl="0" algn="l">
              <a:lnSpc>
                <a:spcPct val="128571"/>
              </a:lnSpc>
              <a:spcBef>
                <a:spcPts val="0"/>
              </a:spcBef>
              <a:spcAft>
                <a:spcPts val="0"/>
              </a:spcAft>
              <a:buClr>
                <a:schemeClr val="dk1"/>
              </a:buClr>
              <a:buSzPts val="1100"/>
              <a:buNone/>
            </a:pPr>
            <a:r>
              <a:rPr lang="en" sz="2100">
                <a:solidFill>
                  <a:srgbClr val="1F1F1F"/>
                </a:solidFill>
                <a:highlight>
                  <a:srgbClr val="F8F9FA"/>
                </a:highlight>
              </a:rPr>
              <a:t>И можемо га учинити још </a:t>
            </a:r>
            <a:r>
              <a:rPr lang="en" sz="2000">
                <a:latin typeface="Lato"/>
                <a:ea typeface="Lato"/>
                <a:cs typeface="Lato"/>
                <a:sym typeface="Lato"/>
              </a:rPr>
              <a:t>SMART-ER!</a:t>
            </a:r>
            <a:endParaRPr sz="1625"/>
          </a:p>
          <a:p>
            <a:pPr indent="0" lvl="0" marL="0" rtl="0" algn="l">
              <a:lnSpc>
                <a:spcPct val="120000"/>
              </a:lnSpc>
              <a:spcBef>
                <a:spcPts val="0"/>
              </a:spcBef>
              <a:spcAft>
                <a:spcPts val="0"/>
              </a:spcAft>
              <a:buClr>
                <a:srgbClr val="339966"/>
              </a:buClr>
              <a:buSzPts val="813"/>
              <a:buNone/>
            </a:pPr>
            <a:r>
              <a:rPr b="1" lang="en" sz="2000">
                <a:solidFill>
                  <a:srgbClr val="339966"/>
                </a:solidFill>
                <a:latin typeface="Lato"/>
                <a:ea typeface="Lato"/>
                <a:cs typeface="Lato"/>
                <a:sym typeface="Lato"/>
              </a:rPr>
              <a:t>E</a:t>
            </a:r>
            <a:r>
              <a:rPr lang="en" sz="2000">
                <a:solidFill>
                  <a:srgbClr val="339966"/>
                </a:solidFill>
                <a:latin typeface="Lato"/>
                <a:ea typeface="Lato"/>
                <a:cs typeface="Lato"/>
                <a:sym typeface="Lato"/>
              </a:rPr>
              <a:t> cologic - еколошки</a:t>
            </a:r>
            <a:endParaRPr sz="2000">
              <a:solidFill>
                <a:srgbClr val="339966"/>
              </a:solidFill>
              <a:latin typeface="Lato"/>
              <a:ea typeface="Lato"/>
              <a:cs typeface="Lato"/>
              <a:sym typeface="Lato"/>
            </a:endParaRPr>
          </a:p>
          <a:p>
            <a:pPr indent="0" lvl="0" marL="0" rtl="0" algn="l">
              <a:lnSpc>
                <a:spcPct val="120000"/>
              </a:lnSpc>
              <a:spcBef>
                <a:spcPts val="0"/>
              </a:spcBef>
              <a:spcAft>
                <a:spcPts val="1200"/>
              </a:spcAft>
              <a:buClr>
                <a:srgbClr val="339966"/>
              </a:buClr>
              <a:buSzPts val="813"/>
              <a:buNone/>
            </a:pPr>
            <a:r>
              <a:rPr b="1" lang="en" sz="2000">
                <a:solidFill>
                  <a:srgbClr val="339966"/>
                </a:solidFill>
                <a:latin typeface="Lato"/>
                <a:ea typeface="Lato"/>
                <a:cs typeface="Lato"/>
                <a:sym typeface="Lato"/>
              </a:rPr>
              <a:t>R</a:t>
            </a:r>
            <a:r>
              <a:rPr lang="en" sz="2000">
                <a:solidFill>
                  <a:srgbClr val="339966"/>
                </a:solidFill>
                <a:latin typeface="Lato"/>
                <a:ea typeface="Lato"/>
                <a:cs typeface="Lato"/>
                <a:sym typeface="Lato"/>
              </a:rPr>
              <a:t> ecorded - снимљени </a:t>
            </a:r>
            <a:endParaRPr sz="2000">
              <a:solidFill>
                <a:srgbClr val="339966"/>
              </a:solidFill>
              <a:latin typeface="Lato"/>
              <a:ea typeface="Lato"/>
              <a:cs typeface="Lato"/>
              <a:sym typeface="Lato"/>
            </a:endParaRPr>
          </a:p>
        </p:txBody>
      </p:sp>
      <p:pic>
        <p:nvPicPr>
          <p:cNvPr descr="H:\My Drive\KA2\KA2 - TYM\_WP5-Sharing and Promotion\Graphic Identity\Logo TYM\TYM_Tavola disegno 1-02.png" id="262" name="Google Shape;262;p37"/>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8"/>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1"/>
              </a:buClr>
              <a:buSzPct val="45833"/>
              <a:buFont typeface="Arial"/>
              <a:buNone/>
            </a:pPr>
            <a:r>
              <a:t/>
            </a:r>
            <a:endParaRPr b="1" sz="2400">
              <a:solidFill>
                <a:srgbClr val="339966"/>
              </a:solidFill>
            </a:endParaRPr>
          </a:p>
          <a:p>
            <a:pPr indent="0" lvl="0" marL="0" rtl="0" algn="l">
              <a:spcBef>
                <a:spcPts val="0"/>
              </a:spcBef>
              <a:spcAft>
                <a:spcPts val="0"/>
              </a:spcAft>
              <a:buClr>
                <a:schemeClr val="dk1"/>
              </a:buClr>
              <a:buSzPct val="41509"/>
              <a:buFont typeface="Arial"/>
              <a:buNone/>
            </a:pPr>
            <a:r>
              <a:rPr b="1" lang="en" sz="2650">
                <a:solidFill>
                  <a:srgbClr val="339966"/>
                </a:solidFill>
                <a:highlight>
                  <a:srgbClr val="F8F9FA"/>
                </a:highlight>
                <a:latin typeface="Lato"/>
                <a:ea typeface="Lato"/>
                <a:cs typeface="Lato"/>
                <a:sym typeface="Lato"/>
              </a:rPr>
              <a:t>Како написати </a:t>
            </a:r>
            <a:r>
              <a:rPr b="1" i="1" lang="en" sz="2160">
                <a:solidFill>
                  <a:srgbClr val="339966"/>
                </a:solidFill>
              </a:rPr>
              <a:t>SMART</a:t>
            </a:r>
            <a:r>
              <a:rPr b="1" lang="en" sz="2650">
                <a:solidFill>
                  <a:srgbClr val="339966"/>
                </a:solidFill>
                <a:highlight>
                  <a:srgbClr val="F8F9FA"/>
                </a:highlight>
                <a:latin typeface="Lato"/>
                <a:ea typeface="Lato"/>
                <a:cs typeface="Lato"/>
                <a:sym typeface="Lato"/>
              </a:rPr>
              <a:t> циљ?</a:t>
            </a:r>
            <a:endParaRPr b="1" sz="2650">
              <a:solidFill>
                <a:srgbClr val="339966"/>
              </a:solidFill>
              <a:highlight>
                <a:srgbClr val="F8F9FA"/>
              </a:highlight>
              <a:latin typeface="Lato"/>
              <a:ea typeface="Lato"/>
              <a:cs typeface="Lato"/>
              <a:sym typeface="Lato"/>
            </a:endParaRPr>
          </a:p>
          <a:p>
            <a:pPr indent="0" lvl="0" marL="0" rtl="0" algn="l">
              <a:spcBef>
                <a:spcPts val="0"/>
              </a:spcBef>
              <a:spcAft>
                <a:spcPts val="0"/>
              </a:spcAft>
              <a:buClr>
                <a:srgbClr val="2C2C2C"/>
              </a:buClr>
              <a:buSzPct val="111111"/>
              <a:buFont typeface="Calibri"/>
              <a:buNone/>
            </a:pPr>
            <a:r>
              <a:t/>
            </a:r>
            <a:endParaRPr b="1" sz="2400">
              <a:solidFill>
                <a:srgbClr val="339966"/>
              </a:solidFill>
              <a:latin typeface="Lato"/>
              <a:ea typeface="Lato"/>
              <a:cs typeface="Lato"/>
              <a:sym typeface="Lato"/>
            </a:endParaRPr>
          </a:p>
        </p:txBody>
      </p:sp>
      <p:sp>
        <p:nvSpPr>
          <p:cNvPr id="269" name="Google Shape;269;p38"/>
          <p:cNvSpPr txBox="1"/>
          <p:nvPr>
            <p:ph idx="1" type="body"/>
          </p:nvPr>
        </p:nvSpPr>
        <p:spPr>
          <a:xfrm>
            <a:off x="457200" y="900113"/>
            <a:ext cx="8229600" cy="2545800"/>
          </a:xfrm>
          <a:prstGeom prst="rect">
            <a:avLst/>
          </a:prstGeom>
          <a:noFill/>
          <a:ln>
            <a:noFill/>
          </a:ln>
        </p:spPr>
        <p:txBody>
          <a:bodyPr anchorCtr="0" anchor="t" bIns="45700" lIns="91425" spcFirstLastPara="1" rIns="91425" wrap="square" tIns="45700">
            <a:noAutofit/>
          </a:bodyPr>
          <a:lstStyle/>
          <a:p>
            <a:pPr indent="0" lvl="0" marL="0" marR="38100" rtl="0" algn="l">
              <a:lnSpc>
                <a:spcPct val="128571"/>
              </a:lnSpc>
              <a:spcBef>
                <a:spcPts val="0"/>
              </a:spcBef>
              <a:spcAft>
                <a:spcPts val="0"/>
              </a:spcAft>
              <a:buClr>
                <a:schemeClr val="dk1"/>
              </a:buClr>
              <a:buSzPts val="1100"/>
              <a:buFont typeface="Arial"/>
              <a:buNone/>
            </a:pPr>
            <a:r>
              <a:rPr b="1" lang="en" sz="2100">
                <a:solidFill>
                  <a:srgbClr val="1F1F1F"/>
                </a:solidFill>
                <a:highlight>
                  <a:srgbClr val="F8F9FA"/>
                </a:highlight>
              </a:rPr>
              <a:t>Пример: „Побољшаћу однос са колегом“</a:t>
            </a:r>
            <a:endParaRPr b="1" sz="2100">
              <a:solidFill>
                <a:srgbClr val="1F1F1F"/>
              </a:solidFill>
              <a:highlight>
                <a:srgbClr val="F8F9FA"/>
              </a:highlight>
            </a:endParaRPr>
          </a:p>
          <a:p>
            <a:pPr indent="0" lvl="0" marL="0" rtl="0" algn="just">
              <a:lnSpc>
                <a:spcPct val="95000"/>
              </a:lnSpc>
              <a:spcBef>
                <a:spcPts val="0"/>
              </a:spcBef>
              <a:spcAft>
                <a:spcPts val="0"/>
              </a:spcAft>
              <a:buClr>
                <a:schemeClr val="dk1"/>
              </a:buClr>
              <a:buSzPts val="960"/>
              <a:buNone/>
            </a:pPr>
            <a:r>
              <a:t/>
            </a:r>
            <a:endParaRPr sz="2160"/>
          </a:p>
          <a:p>
            <a:pPr indent="-190500" lvl="0" marL="342900" rtl="0" algn="just">
              <a:lnSpc>
                <a:spcPct val="95000"/>
              </a:lnSpc>
              <a:spcBef>
                <a:spcPts val="480"/>
              </a:spcBef>
              <a:spcAft>
                <a:spcPts val="0"/>
              </a:spcAft>
              <a:buClr>
                <a:schemeClr val="dk1"/>
              </a:buClr>
              <a:buSzPts val="960"/>
              <a:buNone/>
            </a:pPr>
            <a:r>
              <a:t/>
            </a:r>
            <a:endParaRPr sz="2160"/>
          </a:p>
          <a:p>
            <a:pPr indent="0" lvl="0" marL="0" marR="38100" rtl="0" algn="ctr">
              <a:lnSpc>
                <a:spcPct val="128571"/>
              </a:lnSpc>
              <a:spcBef>
                <a:spcPts val="0"/>
              </a:spcBef>
              <a:spcAft>
                <a:spcPts val="0"/>
              </a:spcAft>
              <a:buClr>
                <a:schemeClr val="dk1"/>
              </a:buClr>
              <a:buSzPts val="1100"/>
              <a:buFont typeface="Arial"/>
              <a:buNone/>
            </a:pPr>
            <a:r>
              <a:rPr b="1" lang="en" sz="2100">
                <a:solidFill>
                  <a:srgbClr val="339966"/>
                </a:solidFill>
                <a:highlight>
                  <a:srgbClr val="F8F9FA"/>
                </a:highlight>
              </a:rPr>
              <a:t>Да ли је то </a:t>
            </a:r>
            <a:r>
              <a:rPr b="1" i="1" lang="en" sz="2160">
                <a:solidFill>
                  <a:srgbClr val="339966"/>
                </a:solidFill>
              </a:rPr>
              <a:t>SMART</a:t>
            </a:r>
            <a:r>
              <a:rPr b="1" lang="en" sz="2100">
                <a:solidFill>
                  <a:srgbClr val="339966"/>
                </a:solidFill>
                <a:highlight>
                  <a:srgbClr val="F8F9FA"/>
                </a:highlight>
              </a:rPr>
              <a:t> циљ?</a:t>
            </a:r>
            <a:endParaRPr b="1" sz="2100">
              <a:solidFill>
                <a:srgbClr val="339966"/>
              </a:solidFill>
              <a:highlight>
                <a:srgbClr val="F8F9FA"/>
              </a:highlight>
            </a:endParaRPr>
          </a:p>
          <a:p>
            <a:pPr indent="0" lvl="0" marL="0" rtl="0" algn="just">
              <a:lnSpc>
                <a:spcPct val="95000"/>
              </a:lnSpc>
              <a:spcBef>
                <a:spcPts val="480"/>
              </a:spcBef>
              <a:spcAft>
                <a:spcPts val="0"/>
              </a:spcAft>
              <a:buNone/>
            </a:pPr>
            <a:r>
              <a:t/>
            </a:r>
            <a:endParaRPr i="1" sz="2160"/>
          </a:p>
          <a:p>
            <a:pPr indent="-361950" lvl="0" marL="457200" rtl="0" algn="just">
              <a:lnSpc>
                <a:spcPct val="95000"/>
              </a:lnSpc>
              <a:spcBef>
                <a:spcPts val="480"/>
              </a:spcBef>
              <a:spcAft>
                <a:spcPts val="0"/>
              </a:spcAft>
              <a:buClr>
                <a:srgbClr val="1F1F1F"/>
              </a:buClr>
              <a:buSzPts val="2100"/>
              <a:buChar char="●"/>
            </a:pPr>
            <a:r>
              <a:rPr lang="en" sz="2100">
                <a:solidFill>
                  <a:srgbClr val="1F1F1F"/>
                </a:solidFill>
                <a:highlight>
                  <a:srgbClr val="F8F9FA"/>
                </a:highlight>
              </a:rPr>
              <a:t>Није довољно специфично</a:t>
            </a:r>
            <a:endParaRPr sz="2100">
              <a:solidFill>
                <a:srgbClr val="1F1F1F"/>
              </a:solidFill>
              <a:highlight>
                <a:srgbClr val="F8F9FA"/>
              </a:highlight>
            </a:endParaRPr>
          </a:p>
          <a:p>
            <a:pPr indent="-361950" lvl="0" marL="457200" rtl="0" algn="just">
              <a:lnSpc>
                <a:spcPct val="95000"/>
              </a:lnSpc>
              <a:spcBef>
                <a:spcPts val="0"/>
              </a:spcBef>
              <a:spcAft>
                <a:spcPts val="0"/>
              </a:spcAft>
              <a:buClr>
                <a:srgbClr val="1F1F1F"/>
              </a:buClr>
              <a:buSzPts val="2100"/>
              <a:buChar char="●"/>
            </a:pPr>
            <a:r>
              <a:rPr lang="en" sz="2100">
                <a:solidFill>
                  <a:srgbClr val="1F1F1F"/>
                </a:solidFill>
                <a:highlight>
                  <a:srgbClr val="F8F9FA"/>
                </a:highlight>
              </a:rPr>
              <a:t>Не каже се када ћемо то постићи</a:t>
            </a:r>
            <a:endParaRPr sz="2100">
              <a:solidFill>
                <a:srgbClr val="1F1F1F"/>
              </a:solidFill>
              <a:highlight>
                <a:srgbClr val="F8F9FA"/>
              </a:highlight>
            </a:endParaRPr>
          </a:p>
          <a:p>
            <a:pPr indent="-361950" lvl="0" marL="457200" rtl="0" algn="just">
              <a:lnSpc>
                <a:spcPct val="95000"/>
              </a:lnSpc>
              <a:spcBef>
                <a:spcPts val="0"/>
              </a:spcBef>
              <a:spcAft>
                <a:spcPts val="0"/>
              </a:spcAft>
              <a:buClr>
                <a:srgbClr val="1F1F1F"/>
              </a:buClr>
              <a:buSzPts val="2100"/>
              <a:buChar char="●"/>
            </a:pPr>
            <a:r>
              <a:rPr lang="en" sz="2100">
                <a:solidFill>
                  <a:srgbClr val="1F1F1F"/>
                </a:solidFill>
                <a:highlight>
                  <a:srgbClr val="F8F9FA"/>
                </a:highlight>
              </a:rPr>
              <a:t>Не говори се колико колега</a:t>
            </a:r>
            <a:endParaRPr sz="2100">
              <a:solidFill>
                <a:srgbClr val="1F1F1F"/>
              </a:solidFill>
              <a:highlight>
                <a:srgbClr val="F8F9FA"/>
              </a:highlight>
            </a:endParaRPr>
          </a:p>
          <a:p>
            <a:pPr indent="-361950" lvl="0" marL="457200" marR="38100" rtl="0" algn="l">
              <a:lnSpc>
                <a:spcPct val="128571"/>
              </a:lnSpc>
              <a:spcBef>
                <a:spcPts val="0"/>
              </a:spcBef>
              <a:spcAft>
                <a:spcPts val="0"/>
              </a:spcAft>
              <a:buClr>
                <a:srgbClr val="1F1F1F"/>
              </a:buClr>
              <a:buSzPts val="2100"/>
              <a:buChar char="●"/>
            </a:pPr>
            <a:r>
              <a:rPr lang="en" sz="2100">
                <a:solidFill>
                  <a:srgbClr val="1F1F1F"/>
                </a:solidFill>
                <a:highlight>
                  <a:srgbClr val="F8F9FA"/>
                </a:highlight>
              </a:rPr>
              <a:t>Не каже се како ћемо то урадити</a:t>
            </a:r>
            <a:endParaRPr sz="2100">
              <a:solidFill>
                <a:srgbClr val="1F1F1F"/>
              </a:solidFill>
              <a:highlight>
                <a:srgbClr val="F8F9FA"/>
              </a:highlight>
            </a:endParaRPr>
          </a:p>
          <a:p>
            <a:pPr indent="0" lvl="0" marL="342900" rtl="0" algn="just">
              <a:lnSpc>
                <a:spcPct val="95000"/>
              </a:lnSpc>
              <a:spcBef>
                <a:spcPts val="480"/>
              </a:spcBef>
              <a:spcAft>
                <a:spcPts val="0"/>
              </a:spcAft>
              <a:buNone/>
            </a:pPr>
            <a:r>
              <a:t/>
            </a:r>
            <a:endParaRPr sz="2160"/>
          </a:p>
          <a:p>
            <a:pPr indent="-342900" lvl="0" marL="342900" rtl="0" algn="just">
              <a:lnSpc>
                <a:spcPct val="95000"/>
              </a:lnSpc>
              <a:spcBef>
                <a:spcPts val="560"/>
              </a:spcBef>
              <a:spcAft>
                <a:spcPts val="0"/>
              </a:spcAft>
              <a:buClr>
                <a:schemeClr val="dk1"/>
              </a:buClr>
              <a:buSzPts val="1120"/>
              <a:buNone/>
            </a:pPr>
            <a:r>
              <a:t/>
            </a:r>
            <a:endParaRPr sz="2320" u="sng"/>
          </a:p>
          <a:p>
            <a:pPr indent="-342900" lvl="0" marL="342900" rtl="0" algn="l">
              <a:lnSpc>
                <a:spcPct val="95000"/>
              </a:lnSpc>
              <a:spcBef>
                <a:spcPts val="560"/>
              </a:spcBef>
              <a:spcAft>
                <a:spcPts val="0"/>
              </a:spcAft>
              <a:buClr>
                <a:schemeClr val="dk1"/>
              </a:buClr>
              <a:buSzPts val="1120"/>
              <a:buNone/>
            </a:pPr>
            <a:r>
              <a:t/>
            </a:r>
            <a:endParaRPr i="1" sz="2320"/>
          </a:p>
          <a:p>
            <a:pPr indent="-190500" lvl="0" marL="342900" rtl="0" algn="l">
              <a:lnSpc>
                <a:spcPct val="95000"/>
              </a:lnSpc>
              <a:spcBef>
                <a:spcPts val="480"/>
              </a:spcBef>
              <a:spcAft>
                <a:spcPts val="0"/>
              </a:spcAft>
              <a:buClr>
                <a:schemeClr val="dk1"/>
              </a:buClr>
              <a:buSzPts val="960"/>
              <a:buNone/>
            </a:pPr>
            <a:r>
              <a:t/>
            </a:r>
            <a:endParaRPr sz="2160"/>
          </a:p>
          <a:p>
            <a:pPr indent="0" lvl="0" marL="0" rtl="0" algn="l">
              <a:lnSpc>
                <a:spcPct val="110000"/>
              </a:lnSpc>
              <a:spcBef>
                <a:spcPts val="0"/>
              </a:spcBef>
              <a:spcAft>
                <a:spcPts val="1200"/>
              </a:spcAft>
              <a:buClr>
                <a:srgbClr val="2C2C2C"/>
              </a:buClr>
              <a:buSzPts val="519"/>
              <a:buNone/>
            </a:pPr>
            <a:r>
              <a:t/>
            </a:r>
            <a:endParaRPr sz="2160">
              <a:latin typeface="Lato"/>
              <a:ea typeface="Lato"/>
              <a:cs typeface="Lato"/>
              <a:sym typeface="Lato"/>
            </a:endParaRPr>
          </a:p>
        </p:txBody>
      </p:sp>
      <p:pic>
        <p:nvPicPr>
          <p:cNvPr descr="H:\My Drive\KA2\KA2 - TYM\_WP5-Sharing and Promotion\Graphic Identity\Logo TYM\TYM_Tavola disegno 1-02.png" id="270" name="Google Shape;270;p38"/>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9"/>
          <p:cNvSpPr txBox="1"/>
          <p:nvPr>
            <p:ph idx="1" type="body"/>
          </p:nvPr>
        </p:nvSpPr>
        <p:spPr>
          <a:xfrm>
            <a:off x="457200" y="900113"/>
            <a:ext cx="8229600" cy="2545800"/>
          </a:xfrm>
          <a:prstGeom prst="rect">
            <a:avLst/>
          </a:prstGeom>
          <a:noFill/>
          <a:ln>
            <a:noFill/>
          </a:ln>
        </p:spPr>
        <p:txBody>
          <a:bodyPr anchorCtr="0" anchor="t" bIns="45700" lIns="91425" spcFirstLastPara="1" rIns="91425" wrap="square" tIns="45700">
            <a:noAutofit/>
          </a:bodyPr>
          <a:lstStyle/>
          <a:p>
            <a:pPr indent="0" lvl="0" marL="0" marR="38100" rtl="0" algn="l">
              <a:lnSpc>
                <a:spcPct val="128571"/>
              </a:lnSpc>
              <a:spcBef>
                <a:spcPts val="0"/>
              </a:spcBef>
              <a:spcAft>
                <a:spcPts val="0"/>
              </a:spcAft>
              <a:buClr>
                <a:schemeClr val="dk1"/>
              </a:buClr>
              <a:buSzPts val="1100"/>
              <a:buFont typeface="Arial"/>
              <a:buNone/>
            </a:pPr>
            <a:r>
              <a:rPr lang="en" sz="2100">
                <a:solidFill>
                  <a:srgbClr val="1F1F1F"/>
                </a:solidFill>
                <a:highlight>
                  <a:srgbClr val="F8F9FA"/>
                </a:highlight>
              </a:rPr>
              <a:t>Препишите циљ </a:t>
            </a:r>
            <a:r>
              <a:rPr b="1" i="1" lang="en" sz="2100">
                <a:solidFill>
                  <a:srgbClr val="339966"/>
                </a:solidFill>
                <a:highlight>
                  <a:srgbClr val="F8F9FA"/>
                </a:highlight>
              </a:rPr>
              <a:t>„Знаћу како да управљам стресом“</a:t>
            </a:r>
            <a:r>
              <a:rPr lang="en" sz="2100">
                <a:solidFill>
                  <a:srgbClr val="1F1F1F"/>
                </a:solidFill>
                <a:highlight>
                  <a:srgbClr val="F8F9FA"/>
                </a:highlight>
              </a:rPr>
              <a:t> у </a:t>
            </a:r>
            <a:r>
              <a:rPr lang="en" sz="2100">
                <a:solidFill>
                  <a:srgbClr val="339966"/>
                </a:solidFill>
                <a:highlight>
                  <a:srgbClr val="F8F9FA"/>
                </a:highlight>
              </a:rPr>
              <a:t>SMART</a:t>
            </a:r>
            <a:r>
              <a:rPr lang="en" sz="2100">
                <a:solidFill>
                  <a:srgbClr val="1F1F1F"/>
                </a:solidFill>
                <a:highlight>
                  <a:srgbClr val="F8F9FA"/>
                </a:highlight>
              </a:rPr>
              <a:t> верзији.</a:t>
            </a:r>
            <a:endParaRPr sz="2100">
              <a:solidFill>
                <a:srgbClr val="1F1F1F"/>
              </a:solidFill>
              <a:highlight>
                <a:srgbClr val="F8F9FA"/>
              </a:highlight>
            </a:endParaRPr>
          </a:p>
          <a:p>
            <a:pPr indent="0" lvl="0" marL="0" rtl="0" algn="just">
              <a:lnSpc>
                <a:spcPct val="105000"/>
              </a:lnSpc>
              <a:spcBef>
                <a:spcPts val="518"/>
              </a:spcBef>
              <a:spcAft>
                <a:spcPts val="0"/>
              </a:spcAft>
              <a:buClr>
                <a:schemeClr val="dk1"/>
              </a:buClr>
              <a:buSzPts val="1330"/>
              <a:buNone/>
            </a:pPr>
            <a:r>
              <a:t/>
            </a:r>
            <a:endParaRPr b="1" sz="2030"/>
          </a:p>
          <a:p>
            <a:pPr indent="0" lvl="0" marL="0" rtl="0" algn="l">
              <a:lnSpc>
                <a:spcPct val="120000"/>
              </a:lnSpc>
              <a:spcBef>
                <a:spcPts val="0"/>
              </a:spcBef>
              <a:spcAft>
                <a:spcPts val="0"/>
              </a:spcAft>
              <a:buClr>
                <a:srgbClr val="339966"/>
              </a:buClr>
              <a:buSzPts val="813"/>
              <a:buFont typeface="Arial"/>
              <a:buNone/>
            </a:pPr>
            <a:r>
              <a:rPr b="1" lang="en" sz="2000">
                <a:solidFill>
                  <a:srgbClr val="339966"/>
                </a:solidFill>
                <a:latin typeface="Lato"/>
                <a:ea typeface="Lato"/>
                <a:cs typeface="Lato"/>
                <a:sym typeface="Lato"/>
              </a:rPr>
              <a:t>S</a:t>
            </a:r>
            <a:r>
              <a:rPr lang="en" sz="2000">
                <a:solidFill>
                  <a:srgbClr val="339966"/>
                </a:solidFill>
                <a:latin typeface="Lato"/>
                <a:ea typeface="Lato"/>
                <a:cs typeface="Lato"/>
                <a:sym typeface="Lato"/>
              </a:rPr>
              <a:t>  pecific - специфични</a:t>
            </a:r>
            <a:endParaRPr sz="2000">
              <a:solidFill>
                <a:srgbClr val="339966"/>
              </a:solidFill>
              <a:latin typeface="Lato"/>
              <a:ea typeface="Lato"/>
              <a:cs typeface="Lato"/>
              <a:sym typeface="Lato"/>
            </a:endParaRPr>
          </a:p>
          <a:p>
            <a:pPr indent="0" lvl="0" marL="0" rtl="0" algn="l">
              <a:lnSpc>
                <a:spcPct val="120000"/>
              </a:lnSpc>
              <a:spcBef>
                <a:spcPts val="0"/>
              </a:spcBef>
              <a:spcAft>
                <a:spcPts val="0"/>
              </a:spcAft>
              <a:buClr>
                <a:srgbClr val="339966"/>
              </a:buClr>
              <a:buSzPts val="813"/>
              <a:buFont typeface="Arial"/>
              <a:buNone/>
            </a:pPr>
            <a:r>
              <a:rPr b="1" lang="en" sz="2000">
                <a:solidFill>
                  <a:srgbClr val="339966"/>
                </a:solidFill>
                <a:latin typeface="Lato"/>
                <a:ea typeface="Lato"/>
                <a:cs typeface="Lato"/>
                <a:sym typeface="Lato"/>
              </a:rPr>
              <a:t>M </a:t>
            </a:r>
            <a:r>
              <a:rPr lang="en" sz="2000">
                <a:solidFill>
                  <a:srgbClr val="339966"/>
                </a:solidFill>
                <a:latin typeface="Lato"/>
                <a:ea typeface="Lato"/>
                <a:cs typeface="Lato"/>
                <a:sym typeface="Lato"/>
              </a:rPr>
              <a:t> easurable - мерљиви</a:t>
            </a:r>
            <a:endParaRPr sz="2000">
              <a:solidFill>
                <a:srgbClr val="339966"/>
              </a:solidFill>
              <a:latin typeface="Lato"/>
              <a:ea typeface="Lato"/>
              <a:cs typeface="Lato"/>
              <a:sym typeface="Lato"/>
            </a:endParaRPr>
          </a:p>
          <a:p>
            <a:pPr indent="0" lvl="0" marL="0" rtl="0" algn="l">
              <a:lnSpc>
                <a:spcPct val="120000"/>
              </a:lnSpc>
              <a:spcBef>
                <a:spcPts val="0"/>
              </a:spcBef>
              <a:spcAft>
                <a:spcPts val="0"/>
              </a:spcAft>
              <a:buClr>
                <a:srgbClr val="339966"/>
              </a:buClr>
              <a:buSzPts val="813"/>
              <a:buFont typeface="Arial"/>
              <a:buNone/>
            </a:pPr>
            <a:r>
              <a:rPr b="1" lang="en" sz="2000">
                <a:solidFill>
                  <a:srgbClr val="339966"/>
                </a:solidFill>
                <a:latin typeface="Lato"/>
                <a:ea typeface="Lato"/>
                <a:cs typeface="Lato"/>
                <a:sym typeface="Lato"/>
              </a:rPr>
              <a:t>A</a:t>
            </a:r>
            <a:r>
              <a:rPr lang="en" sz="2000">
                <a:solidFill>
                  <a:srgbClr val="339966"/>
                </a:solidFill>
                <a:latin typeface="Lato"/>
                <a:ea typeface="Lato"/>
                <a:cs typeface="Lato"/>
                <a:sym typeface="Lato"/>
              </a:rPr>
              <a:t>  chievable - остварљиви</a:t>
            </a:r>
            <a:endParaRPr sz="2000">
              <a:solidFill>
                <a:srgbClr val="339966"/>
              </a:solidFill>
              <a:latin typeface="Lato"/>
              <a:ea typeface="Lato"/>
              <a:cs typeface="Lato"/>
              <a:sym typeface="Lato"/>
            </a:endParaRPr>
          </a:p>
          <a:p>
            <a:pPr indent="0" lvl="0" marL="0" rtl="0" algn="l">
              <a:lnSpc>
                <a:spcPct val="120000"/>
              </a:lnSpc>
              <a:spcBef>
                <a:spcPts val="0"/>
              </a:spcBef>
              <a:spcAft>
                <a:spcPts val="0"/>
              </a:spcAft>
              <a:buClr>
                <a:srgbClr val="339966"/>
              </a:buClr>
              <a:buSzPts val="813"/>
              <a:buFont typeface="Arial"/>
              <a:buNone/>
            </a:pPr>
            <a:r>
              <a:rPr b="1" lang="en" sz="2000">
                <a:solidFill>
                  <a:srgbClr val="339966"/>
                </a:solidFill>
                <a:latin typeface="Lato"/>
                <a:ea typeface="Lato"/>
                <a:cs typeface="Lato"/>
                <a:sym typeface="Lato"/>
              </a:rPr>
              <a:t>R</a:t>
            </a:r>
            <a:r>
              <a:rPr lang="en" sz="2000">
                <a:solidFill>
                  <a:srgbClr val="339966"/>
                </a:solidFill>
                <a:latin typeface="Lato"/>
                <a:ea typeface="Lato"/>
                <a:cs typeface="Lato"/>
                <a:sym typeface="Lato"/>
              </a:rPr>
              <a:t>  elevant - релевантни</a:t>
            </a:r>
            <a:endParaRPr sz="2000">
              <a:solidFill>
                <a:srgbClr val="339966"/>
              </a:solidFill>
              <a:latin typeface="Lato"/>
              <a:ea typeface="Lato"/>
              <a:cs typeface="Lato"/>
              <a:sym typeface="Lato"/>
            </a:endParaRPr>
          </a:p>
          <a:p>
            <a:pPr indent="0" lvl="0" marL="0" rtl="0" algn="l">
              <a:lnSpc>
                <a:spcPct val="120000"/>
              </a:lnSpc>
              <a:spcBef>
                <a:spcPts val="0"/>
              </a:spcBef>
              <a:spcAft>
                <a:spcPts val="0"/>
              </a:spcAft>
              <a:buClr>
                <a:srgbClr val="339966"/>
              </a:buClr>
              <a:buSzPts val="813"/>
              <a:buFont typeface="Arial"/>
              <a:buNone/>
            </a:pPr>
            <a:r>
              <a:rPr b="1" lang="en" sz="2000">
                <a:solidFill>
                  <a:srgbClr val="339966"/>
                </a:solidFill>
                <a:latin typeface="Lato"/>
                <a:ea typeface="Lato"/>
                <a:cs typeface="Lato"/>
                <a:sym typeface="Lato"/>
              </a:rPr>
              <a:t>T</a:t>
            </a:r>
            <a:r>
              <a:rPr lang="en" sz="2000">
                <a:solidFill>
                  <a:srgbClr val="339966"/>
                </a:solidFill>
                <a:latin typeface="Lato"/>
                <a:ea typeface="Lato"/>
                <a:cs typeface="Lato"/>
                <a:sym typeface="Lato"/>
              </a:rPr>
              <a:t>  ime-bounded- временски одређени</a:t>
            </a:r>
            <a:endParaRPr b="1" sz="1840"/>
          </a:p>
          <a:p>
            <a:pPr indent="-342900" lvl="0" marL="342900" rtl="0" algn="l">
              <a:lnSpc>
                <a:spcPct val="105000"/>
              </a:lnSpc>
              <a:spcBef>
                <a:spcPts val="444"/>
              </a:spcBef>
              <a:spcAft>
                <a:spcPts val="1200"/>
              </a:spcAft>
              <a:buClr>
                <a:schemeClr val="dk1"/>
              </a:buClr>
              <a:buSzPts val="1140"/>
              <a:buNone/>
            </a:pPr>
            <a:r>
              <a:t/>
            </a:r>
            <a:endParaRPr sz="1840"/>
          </a:p>
        </p:txBody>
      </p:sp>
      <p:pic>
        <p:nvPicPr>
          <p:cNvPr descr="H:\My Drive\KA2\KA2 - TYM\_WP5-Sharing and Promotion\Graphic Identity\Logo TYM\TYM_Tavola disegno 1-02.png" id="277" name="Google Shape;277;p39"/>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0"/>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2C2C2C"/>
              </a:buClr>
              <a:buSzPts val="2667"/>
              <a:buFont typeface="Lato"/>
              <a:buNone/>
            </a:pPr>
            <a:r>
              <a:rPr b="1" lang="en" sz="2400">
                <a:solidFill>
                  <a:srgbClr val="339966"/>
                </a:solidFill>
                <a:latin typeface="Lato"/>
                <a:ea typeface="Lato"/>
                <a:cs typeface="Lato"/>
                <a:sym typeface="Lato"/>
              </a:rPr>
              <a:t>Пример</a:t>
            </a:r>
            <a:endParaRPr b="1" sz="2300">
              <a:solidFill>
                <a:srgbClr val="339966"/>
              </a:solidFill>
              <a:latin typeface="Lato"/>
              <a:ea typeface="Lato"/>
              <a:cs typeface="Lato"/>
              <a:sym typeface="Lato"/>
            </a:endParaRPr>
          </a:p>
        </p:txBody>
      </p:sp>
      <p:sp>
        <p:nvSpPr>
          <p:cNvPr id="284" name="Google Shape;284;p40"/>
          <p:cNvSpPr txBox="1"/>
          <p:nvPr>
            <p:ph idx="1" type="body"/>
          </p:nvPr>
        </p:nvSpPr>
        <p:spPr>
          <a:xfrm>
            <a:off x="457200" y="900113"/>
            <a:ext cx="8229600" cy="2545800"/>
          </a:xfrm>
          <a:prstGeom prst="rect">
            <a:avLst/>
          </a:prstGeom>
          <a:noFill/>
          <a:ln>
            <a:noFill/>
          </a:ln>
        </p:spPr>
        <p:txBody>
          <a:bodyPr anchorCtr="0" anchor="t" bIns="45700" lIns="91425" spcFirstLastPara="1" rIns="91425" wrap="square" tIns="45700">
            <a:normAutofit fontScale="92500" lnSpcReduction="20000"/>
          </a:bodyPr>
          <a:lstStyle/>
          <a:p>
            <a:pPr indent="-311150" lvl="0" marL="457200" rtl="0" algn="ctr">
              <a:lnSpc>
                <a:spcPct val="130000"/>
              </a:lnSpc>
              <a:spcBef>
                <a:spcPts val="0"/>
              </a:spcBef>
              <a:spcAft>
                <a:spcPts val="0"/>
              </a:spcAft>
              <a:buClr>
                <a:schemeClr val="dk1"/>
              </a:buClr>
              <a:buSzPct val="39286"/>
              <a:buFont typeface="Arial"/>
              <a:buNone/>
            </a:pPr>
            <a:r>
              <a:t/>
            </a:r>
            <a:endParaRPr sz="2800">
              <a:latin typeface="Arabic Typesetting"/>
              <a:ea typeface="Arabic Typesetting"/>
              <a:cs typeface="Arabic Typesetting"/>
              <a:sym typeface="Arabic Typesetting"/>
            </a:endParaRPr>
          </a:p>
          <a:p>
            <a:pPr indent="-311150" lvl="0" marL="457200" rtl="0" algn="ctr">
              <a:lnSpc>
                <a:spcPct val="130000"/>
              </a:lnSpc>
              <a:spcBef>
                <a:spcPts val="0"/>
              </a:spcBef>
              <a:spcAft>
                <a:spcPts val="0"/>
              </a:spcAft>
              <a:buClr>
                <a:schemeClr val="dk1"/>
              </a:buClr>
              <a:buSzPct val="52381"/>
              <a:buFont typeface="Arial"/>
              <a:buNone/>
            </a:pPr>
            <a:r>
              <a:rPr lang="en" sz="2100">
                <a:solidFill>
                  <a:srgbClr val="1F1F1F"/>
                </a:solidFill>
                <a:highlight>
                  <a:srgbClr val="F8F9FA"/>
                </a:highlight>
                <a:latin typeface="Arabic Typesetting"/>
                <a:ea typeface="Arabic Typesetting"/>
                <a:cs typeface="Arabic Typesetting"/>
                <a:sym typeface="Arabic Typesetting"/>
              </a:rPr>
              <a:t>„Користећи стратегије управљања стресом које сам научио током курса, користићу Ајзенхауерову матрицу да планирам своје време и проверавам га сваке недеље током 5 месеци до децембра 2025.”</a:t>
            </a:r>
            <a:endParaRPr sz="2100">
              <a:solidFill>
                <a:srgbClr val="1F1F1F"/>
              </a:solidFill>
              <a:highlight>
                <a:srgbClr val="F8F9FA"/>
              </a:highlight>
              <a:latin typeface="Arabic Typesetting"/>
              <a:ea typeface="Arabic Typesetting"/>
              <a:cs typeface="Arabic Typesetting"/>
              <a:sym typeface="Arabic Typesetting"/>
            </a:endParaRPr>
          </a:p>
          <a:p>
            <a:pPr indent="-311150" lvl="0" marL="457200" rtl="0" algn="ctr">
              <a:lnSpc>
                <a:spcPct val="130000"/>
              </a:lnSpc>
              <a:spcBef>
                <a:spcPts val="0"/>
              </a:spcBef>
              <a:spcAft>
                <a:spcPts val="0"/>
              </a:spcAft>
              <a:buClr>
                <a:srgbClr val="2C2C2C"/>
              </a:buClr>
              <a:buSzPct val="37143"/>
              <a:buNone/>
            </a:pPr>
            <a:r>
              <a:t/>
            </a:r>
            <a:endParaRPr sz="3500">
              <a:latin typeface="Arabic Typesetting"/>
              <a:ea typeface="Arabic Typesetting"/>
              <a:cs typeface="Arabic Typesetting"/>
              <a:sym typeface="Arabic Typesetting"/>
            </a:endParaRPr>
          </a:p>
          <a:p>
            <a:pPr indent="-311150" lvl="0" marL="457200" rtl="0" algn="l">
              <a:lnSpc>
                <a:spcPct val="130000"/>
              </a:lnSpc>
              <a:spcBef>
                <a:spcPts val="0"/>
              </a:spcBef>
              <a:spcAft>
                <a:spcPts val="1200"/>
              </a:spcAft>
              <a:buClr>
                <a:srgbClr val="2C2C2C"/>
              </a:buClr>
              <a:buSzPct val="54167"/>
              <a:buNone/>
            </a:pPr>
            <a:r>
              <a:t/>
            </a:r>
            <a:endParaRPr sz="2400">
              <a:latin typeface="Arabic Typesetting"/>
              <a:ea typeface="Arabic Typesetting"/>
              <a:cs typeface="Arabic Typesetting"/>
              <a:sym typeface="Arabic Typesetting"/>
            </a:endParaRPr>
          </a:p>
        </p:txBody>
      </p:sp>
      <p:pic>
        <p:nvPicPr>
          <p:cNvPr descr="H:\My Drive\KA2\KA2 - TYM\_WP5-Sharing and Promotion\Graphic Identity\Logo TYM\TYM_Tavola disegno 1-02.png" id="285" name="Google Shape;285;p40"/>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1"/>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1"/>
              </a:buClr>
              <a:buSzPct val="45833"/>
              <a:buFont typeface="Arial"/>
              <a:buNone/>
            </a:pPr>
            <a:r>
              <a:t/>
            </a:r>
            <a:endParaRPr b="1" sz="2400">
              <a:solidFill>
                <a:srgbClr val="339966"/>
              </a:solidFill>
              <a:latin typeface="Lato"/>
              <a:ea typeface="Lato"/>
              <a:cs typeface="Lato"/>
              <a:sym typeface="Lato"/>
            </a:endParaRPr>
          </a:p>
          <a:p>
            <a:pPr indent="0" lvl="0" marL="0" rtl="0" algn="l">
              <a:spcBef>
                <a:spcPts val="0"/>
              </a:spcBef>
              <a:spcAft>
                <a:spcPts val="0"/>
              </a:spcAft>
              <a:buClr>
                <a:schemeClr val="dk1"/>
              </a:buClr>
              <a:buSzPct val="41509"/>
              <a:buFont typeface="Arial"/>
              <a:buNone/>
            </a:pPr>
            <a:r>
              <a:rPr b="1" lang="en" sz="2650">
                <a:solidFill>
                  <a:srgbClr val="339966"/>
                </a:solidFill>
                <a:highlight>
                  <a:srgbClr val="F8F9FA"/>
                </a:highlight>
                <a:latin typeface="Lato"/>
                <a:ea typeface="Lato"/>
                <a:cs typeface="Lato"/>
                <a:sym typeface="Lato"/>
              </a:rPr>
              <a:t>Корисна питања</a:t>
            </a:r>
            <a:endParaRPr b="1" sz="2650">
              <a:solidFill>
                <a:srgbClr val="339966"/>
              </a:solidFill>
              <a:highlight>
                <a:srgbClr val="F8F9FA"/>
              </a:highlight>
              <a:latin typeface="Lato"/>
              <a:ea typeface="Lato"/>
              <a:cs typeface="Lato"/>
              <a:sym typeface="Lato"/>
            </a:endParaRPr>
          </a:p>
          <a:p>
            <a:pPr indent="0" lvl="0" marL="0" rtl="0" algn="l">
              <a:spcBef>
                <a:spcPts val="0"/>
              </a:spcBef>
              <a:spcAft>
                <a:spcPts val="0"/>
              </a:spcAft>
              <a:buClr>
                <a:srgbClr val="2C2C2C"/>
              </a:buClr>
              <a:buSzPct val="111111"/>
              <a:buFont typeface="Lato"/>
              <a:buNone/>
            </a:pPr>
            <a:r>
              <a:t/>
            </a:r>
            <a:endParaRPr b="1" sz="2400">
              <a:solidFill>
                <a:srgbClr val="339966"/>
              </a:solidFill>
              <a:latin typeface="Lato"/>
              <a:ea typeface="Lato"/>
              <a:cs typeface="Lato"/>
              <a:sym typeface="Lato"/>
            </a:endParaRPr>
          </a:p>
        </p:txBody>
      </p:sp>
      <p:sp>
        <p:nvSpPr>
          <p:cNvPr id="292" name="Google Shape;292;p41"/>
          <p:cNvSpPr txBox="1"/>
          <p:nvPr>
            <p:ph idx="1" type="body"/>
          </p:nvPr>
        </p:nvSpPr>
        <p:spPr>
          <a:xfrm>
            <a:off x="457200" y="900113"/>
            <a:ext cx="8229600" cy="2545800"/>
          </a:xfrm>
          <a:prstGeom prst="rect">
            <a:avLst/>
          </a:prstGeom>
          <a:noFill/>
          <a:ln>
            <a:noFill/>
          </a:ln>
        </p:spPr>
        <p:txBody>
          <a:bodyPr anchorCtr="0" anchor="t" bIns="45700" lIns="91425" spcFirstLastPara="1" rIns="91425" wrap="square" tIns="45700">
            <a:normAutofit fontScale="25000" lnSpcReduction="20000"/>
          </a:bodyPr>
          <a:lstStyle/>
          <a:p>
            <a:pPr indent="-342900" lvl="0" marL="457200" rtl="0" algn="l">
              <a:lnSpc>
                <a:spcPct val="114000"/>
              </a:lnSpc>
              <a:spcBef>
                <a:spcPts val="1000"/>
              </a:spcBef>
              <a:spcAft>
                <a:spcPts val="0"/>
              </a:spcAft>
              <a:buClr>
                <a:schemeClr val="dk1"/>
              </a:buClr>
              <a:buSzPct val="100000"/>
              <a:buFont typeface="Lato"/>
              <a:buChar char="●"/>
            </a:pPr>
            <a:r>
              <a:rPr b="1" lang="en" sz="7200">
                <a:solidFill>
                  <a:srgbClr val="339966"/>
                </a:solidFill>
                <a:highlight>
                  <a:srgbClr val="F8F9FA"/>
                </a:highlight>
                <a:latin typeface="Lato"/>
                <a:ea typeface="Lato"/>
                <a:cs typeface="Lato"/>
                <a:sym typeface="Lato"/>
              </a:rPr>
              <a:t>Мерење</a:t>
            </a:r>
            <a:r>
              <a:rPr b="1" lang="en" sz="7200">
                <a:solidFill>
                  <a:schemeClr val="dk1"/>
                </a:solidFill>
                <a:highlight>
                  <a:srgbClr val="F8F9FA"/>
                </a:highlight>
                <a:latin typeface="Lato"/>
                <a:ea typeface="Lato"/>
                <a:cs typeface="Lato"/>
                <a:sym typeface="Lato"/>
              </a:rPr>
              <a:t> – Могу ли да мерим своје резултате? Са чиме?</a:t>
            </a:r>
            <a:endParaRPr b="1" sz="7200">
              <a:solidFill>
                <a:schemeClr val="dk1"/>
              </a:solidFill>
              <a:highlight>
                <a:srgbClr val="F8F9FA"/>
              </a:highlight>
              <a:latin typeface="Lato"/>
              <a:ea typeface="Lato"/>
              <a:cs typeface="Lato"/>
              <a:sym typeface="Lato"/>
            </a:endParaRPr>
          </a:p>
          <a:p>
            <a:pPr indent="0" lvl="0" marL="457200" rtl="0" algn="l">
              <a:lnSpc>
                <a:spcPct val="114000"/>
              </a:lnSpc>
              <a:spcBef>
                <a:spcPts val="1200"/>
              </a:spcBef>
              <a:spcAft>
                <a:spcPts val="0"/>
              </a:spcAft>
              <a:buNone/>
            </a:pPr>
            <a:r>
              <a:t/>
            </a:r>
            <a:endParaRPr b="1" sz="7200">
              <a:solidFill>
                <a:schemeClr val="dk1"/>
              </a:solidFill>
              <a:highlight>
                <a:srgbClr val="F8F9FA"/>
              </a:highlight>
              <a:latin typeface="Lato"/>
              <a:ea typeface="Lato"/>
              <a:cs typeface="Lato"/>
              <a:sym typeface="Lato"/>
            </a:endParaRPr>
          </a:p>
          <a:p>
            <a:pPr indent="-342900" lvl="0" marL="457200" rtl="0" algn="l">
              <a:lnSpc>
                <a:spcPct val="114000"/>
              </a:lnSpc>
              <a:spcBef>
                <a:spcPts val="1200"/>
              </a:spcBef>
              <a:spcAft>
                <a:spcPts val="0"/>
              </a:spcAft>
              <a:buClr>
                <a:schemeClr val="dk1"/>
              </a:buClr>
              <a:buSzPct val="100000"/>
              <a:buFont typeface="Lato"/>
              <a:buChar char="●"/>
            </a:pPr>
            <a:r>
              <a:rPr b="1" lang="en" sz="7200">
                <a:solidFill>
                  <a:srgbClr val="339966"/>
                </a:solidFill>
                <a:highlight>
                  <a:srgbClr val="F8F9FA"/>
                </a:highlight>
                <a:latin typeface="Lato"/>
                <a:ea typeface="Lato"/>
                <a:cs typeface="Lato"/>
                <a:sym typeface="Lato"/>
              </a:rPr>
              <a:t>Јасноћа</a:t>
            </a:r>
            <a:r>
              <a:rPr b="1" lang="en" sz="7200">
                <a:solidFill>
                  <a:schemeClr val="dk1"/>
                </a:solidFill>
                <a:highlight>
                  <a:srgbClr val="F8F9FA"/>
                </a:highlight>
                <a:latin typeface="Lato"/>
                <a:ea typeface="Lato"/>
                <a:cs typeface="Lato"/>
                <a:sym typeface="Lato"/>
              </a:rPr>
              <a:t> – да ли је јасно? Може ли пријатељ то разумети без превише </a:t>
            </a:r>
            <a:endParaRPr b="1" sz="7200">
              <a:solidFill>
                <a:schemeClr val="dk1"/>
              </a:solidFill>
              <a:highlight>
                <a:srgbClr val="F8F9FA"/>
              </a:highlight>
              <a:latin typeface="Lato"/>
              <a:ea typeface="Lato"/>
              <a:cs typeface="Lato"/>
              <a:sym typeface="Lato"/>
            </a:endParaRPr>
          </a:p>
          <a:p>
            <a:pPr indent="0" lvl="0" marL="457200" rtl="0" algn="l">
              <a:lnSpc>
                <a:spcPct val="114000"/>
              </a:lnSpc>
              <a:spcBef>
                <a:spcPts val="1200"/>
              </a:spcBef>
              <a:spcAft>
                <a:spcPts val="0"/>
              </a:spcAft>
              <a:buNone/>
            </a:pPr>
            <a:r>
              <a:rPr b="1" lang="en" sz="7200">
                <a:solidFill>
                  <a:schemeClr val="dk1"/>
                </a:solidFill>
                <a:highlight>
                  <a:srgbClr val="F8F9FA"/>
                </a:highlight>
                <a:latin typeface="Lato"/>
                <a:ea typeface="Lato"/>
                <a:cs typeface="Lato"/>
                <a:sym typeface="Lato"/>
              </a:rPr>
              <a:t>објашњавања?</a:t>
            </a:r>
            <a:endParaRPr b="1" sz="7200">
              <a:solidFill>
                <a:schemeClr val="dk1"/>
              </a:solidFill>
              <a:highlight>
                <a:srgbClr val="F8F9FA"/>
              </a:highlight>
              <a:latin typeface="Lato"/>
              <a:ea typeface="Lato"/>
              <a:cs typeface="Lato"/>
              <a:sym typeface="Lato"/>
            </a:endParaRPr>
          </a:p>
          <a:p>
            <a:pPr indent="0" lvl="0" marL="457200" rtl="0" algn="l">
              <a:lnSpc>
                <a:spcPct val="114000"/>
              </a:lnSpc>
              <a:spcBef>
                <a:spcPts val="1200"/>
              </a:spcBef>
              <a:spcAft>
                <a:spcPts val="0"/>
              </a:spcAft>
              <a:buNone/>
            </a:pPr>
            <a:r>
              <a:t/>
            </a:r>
            <a:endParaRPr b="1" sz="7200">
              <a:solidFill>
                <a:schemeClr val="dk1"/>
              </a:solidFill>
              <a:highlight>
                <a:srgbClr val="F8F9FA"/>
              </a:highlight>
              <a:latin typeface="Lato"/>
              <a:ea typeface="Lato"/>
              <a:cs typeface="Lato"/>
              <a:sym typeface="Lato"/>
            </a:endParaRPr>
          </a:p>
          <a:p>
            <a:pPr indent="-342900" lvl="0" marL="457200" rtl="0" algn="l">
              <a:lnSpc>
                <a:spcPct val="114000"/>
              </a:lnSpc>
              <a:spcBef>
                <a:spcPts val="1200"/>
              </a:spcBef>
              <a:spcAft>
                <a:spcPts val="0"/>
              </a:spcAft>
              <a:buClr>
                <a:schemeClr val="dk1"/>
              </a:buClr>
              <a:buSzPct val="100000"/>
              <a:buFont typeface="Lato"/>
              <a:buChar char="●"/>
            </a:pPr>
            <a:r>
              <a:rPr b="1" lang="en" sz="7200">
                <a:solidFill>
                  <a:srgbClr val="339966"/>
                </a:solidFill>
                <a:highlight>
                  <a:srgbClr val="F8F9FA"/>
                </a:highlight>
                <a:latin typeface="Lato"/>
                <a:ea typeface="Lato"/>
                <a:cs typeface="Lato"/>
                <a:sym typeface="Lato"/>
              </a:rPr>
              <a:t>Успех</a:t>
            </a:r>
            <a:r>
              <a:rPr b="1" lang="en" sz="7200">
                <a:solidFill>
                  <a:schemeClr val="dk1"/>
                </a:solidFill>
                <a:highlight>
                  <a:srgbClr val="F8F9FA"/>
                </a:highlight>
                <a:latin typeface="Lato"/>
                <a:ea typeface="Lato"/>
                <a:cs typeface="Lato"/>
                <a:sym typeface="Lato"/>
              </a:rPr>
              <a:t> – Који доказ ћу морати да докажем да сам постигао свој циљ?</a:t>
            </a:r>
            <a:endParaRPr b="1" sz="7200">
              <a:solidFill>
                <a:schemeClr val="dk1"/>
              </a:solidFill>
              <a:highlight>
                <a:srgbClr val="F8F9FA"/>
              </a:highlight>
              <a:latin typeface="Lato"/>
              <a:ea typeface="Lato"/>
              <a:cs typeface="Lato"/>
              <a:sym typeface="Lato"/>
            </a:endParaRPr>
          </a:p>
          <a:p>
            <a:pPr indent="0" lvl="0" marL="457200" rtl="0" algn="l">
              <a:lnSpc>
                <a:spcPct val="114000"/>
              </a:lnSpc>
              <a:spcBef>
                <a:spcPts val="1200"/>
              </a:spcBef>
              <a:spcAft>
                <a:spcPts val="0"/>
              </a:spcAft>
              <a:buNone/>
            </a:pPr>
            <a:r>
              <a:t/>
            </a:r>
            <a:endParaRPr b="1" sz="7200">
              <a:solidFill>
                <a:schemeClr val="dk1"/>
              </a:solidFill>
              <a:highlight>
                <a:srgbClr val="F8F9FA"/>
              </a:highlight>
              <a:latin typeface="Lato"/>
              <a:ea typeface="Lato"/>
              <a:cs typeface="Lato"/>
              <a:sym typeface="Lato"/>
            </a:endParaRPr>
          </a:p>
          <a:p>
            <a:pPr indent="-342900" lvl="0" marL="457200" marR="38100" rtl="0" algn="l">
              <a:lnSpc>
                <a:spcPct val="128571"/>
              </a:lnSpc>
              <a:spcBef>
                <a:spcPts val="1200"/>
              </a:spcBef>
              <a:spcAft>
                <a:spcPts val="0"/>
              </a:spcAft>
              <a:buClr>
                <a:schemeClr val="dk1"/>
              </a:buClr>
              <a:buSzPct val="100000"/>
              <a:buFont typeface="Lato"/>
              <a:buChar char="●"/>
            </a:pPr>
            <a:r>
              <a:rPr b="1" lang="en" sz="7200">
                <a:solidFill>
                  <a:srgbClr val="339966"/>
                </a:solidFill>
                <a:highlight>
                  <a:srgbClr val="F8F9FA"/>
                </a:highlight>
                <a:latin typeface="Lato"/>
                <a:ea typeface="Lato"/>
                <a:cs typeface="Lato"/>
                <a:sym typeface="Lato"/>
              </a:rPr>
              <a:t>Ресурси</a:t>
            </a:r>
            <a:r>
              <a:rPr b="1" lang="en" sz="7200">
                <a:solidFill>
                  <a:schemeClr val="dk1"/>
                </a:solidFill>
                <a:highlight>
                  <a:srgbClr val="F8F9FA"/>
                </a:highlight>
                <a:latin typeface="Lato"/>
                <a:ea typeface="Lato"/>
                <a:cs typeface="Lato"/>
                <a:sym typeface="Lato"/>
              </a:rPr>
              <a:t> – Да ли имам потребне ресурсе (време, компетенције, новац...) да постигнем свој циљ?</a:t>
            </a:r>
            <a:endParaRPr b="1" sz="7200">
              <a:solidFill>
                <a:schemeClr val="dk1"/>
              </a:solidFill>
              <a:highlight>
                <a:srgbClr val="F8F9FA"/>
              </a:highlight>
              <a:latin typeface="Lato"/>
              <a:ea typeface="Lato"/>
              <a:cs typeface="Lato"/>
              <a:sym typeface="Lato"/>
            </a:endParaRPr>
          </a:p>
          <a:p>
            <a:pPr indent="0" lvl="0" marL="342900" rtl="0" algn="l">
              <a:lnSpc>
                <a:spcPct val="114000"/>
              </a:lnSpc>
              <a:spcBef>
                <a:spcPts val="1000"/>
              </a:spcBef>
              <a:spcAft>
                <a:spcPts val="1200"/>
              </a:spcAft>
              <a:buNone/>
            </a:pPr>
            <a:r>
              <a:t/>
            </a:r>
            <a:endParaRPr sz="2400" u="sng">
              <a:solidFill>
                <a:srgbClr val="339966"/>
              </a:solidFill>
            </a:endParaRPr>
          </a:p>
        </p:txBody>
      </p:sp>
      <p:pic>
        <p:nvPicPr>
          <p:cNvPr descr="H:\My Drive\KA2\KA2 - TYM\_WP5-Sharing and Promotion\Graphic Identity\Logo TYM\TYM_Tavola disegno 1-02.png" id="293" name="Google Shape;293;p41"/>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2"/>
          <p:cNvSpPr txBox="1"/>
          <p:nvPr>
            <p:ph type="title"/>
          </p:nvPr>
        </p:nvSpPr>
        <p:spPr>
          <a:xfrm>
            <a:off x="204125" y="154484"/>
            <a:ext cx="8229600" cy="643200"/>
          </a:xfrm>
          <a:prstGeom prst="rect">
            <a:avLst/>
          </a:prstGeom>
          <a:noFill/>
          <a:ln>
            <a:noFill/>
          </a:ln>
        </p:spPr>
        <p:txBody>
          <a:bodyPr anchorCtr="0" anchor="ctr" bIns="45700" lIns="91425" spcFirstLastPara="1" rIns="91425" wrap="square" tIns="45700">
            <a:normAutofit fontScale="90000"/>
          </a:bodyPr>
          <a:lstStyle/>
          <a:p>
            <a:pPr indent="0" lvl="0" marL="0" marR="38100" rtl="0" algn="l">
              <a:lnSpc>
                <a:spcPct val="128571"/>
              </a:lnSpc>
              <a:spcBef>
                <a:spcPts val="0"/>
              </a:spcBef>
              <a:spcAft>
                <a:spcPts val="0"/>
              </a:spcAft>
              <a:buClr>
                <a:schemeClr val="dk1"/>
              </a:buClr>
              <a:buSzPct val="41509"/>
              <a:buFont typeface="Arial"/>
              <a:buNone/>
            </a:pPr>
            <a:r>
              <a:rPr b="1" lang="en" sz="2650">
                <a:solidFill>
                  <a:srgbClr val="339966"/>
                </a:solidFill>
                <a:highlight>
                  <a:srgbClr val="F8F9FA"/>
                </a:highlight>
                <a:latin typeface="Lato"/>
                <a:ea typeface="Lato"/>
                <a:cs typeface="Lato"/>
                <a:sym typeface="Lato"/>
              </a:rPr>
              <a:t>Речи које треба избегавати</a:t>
            </a:r>
            <a:endParaRPr b="1" sz="2650">
              <a:solidFill>
                <a:srgbClr val="339966"/>
              </a:solidFill>
              <a:highlight>
                <a:srgbClr val="F8F9FA"/>
              </a:highlight>
              <a:latin typeface="Lato"/>
              <a:ea typeface="Lato"/>
              <a:cs typeface="Lato"/>
              <a:sym typeface="Lato"/>
            </a:endParaRPr>
          </a:p>
          <a:p>
            <a:pPr indent="0" lvl="0" marL="0" rtl="0" algn="l">
              <a:spcBef>
                <a:spcPts val="0"/>
              </a:spcBef>
              <a:spcAft>
                <a:spcPts val="0"/>
              </a:spcAft>
              <a:buClr>
                <a:srgbClr val="2C2C2C"/>
              </a:buClr>
              <a:buSzPct val="111111"/>
              <a:buFont typeface="Lato"/>
              <a:buNone/>
            </a:pPr>
            <a:r>
              <a:t/>
            </a:r>
            <a:endParaRPr b="1" sz="2400">
              <a:solidFill>
                <a:srgbClr val="339966"/>
              </a:solidFill>
              <a:latin typeface="Lato"/>
              <a:ea typeface="Lato"/>
              <a:cs typeface="Lato"/>
              <a:sym typeface="Lato"/>
            </a:endParaRPr>
          </a:p>
        </p:txBody>
      </p:sp>
      <p:sp>
        <p:nvSpPr>
          <p:cNvPr id="300" name="Google Shape;300;p42"/>
          <p:cNvSpPr txBox="1"/>
          <p:nvPr>
            <p:ph idx="1" type="body"/>
          </p:nvPr>
        </p:nvSpPr>
        <p:spPr>
          <a:xfrm>
            <a:off x="457200" y="900113"/>
            <a:ext cx="8229600" cy="2545800"/>
          </a:xfrm>
          <a:prstGeom prst="rect">
            <a:avLst/>
          </a:prstGeom>
          <a:noFill/>
          <a:ln>
            <a:noFill/>
          </a:ln>
        </p:spPr>
        <p:txBody>
          <a:bodyPr anchorCtr="0" anchor="t" bIns="45700" lIns="91425" spcFirstLastPara="1" rIns="91425" wrap="square" tIns="45700">
            <a:noAutofit/>
          </a:bodyPr>
          <a:lstStyle/>
          <a:p>
            <a:pPr indent="-381000" lvl="0" marL="342900" rtl="0" algn="l">
              <a:lnSpc>
                <a:spcPct val="94000"/>
              </a:lnSpc>
              <a:spcBef>
                <a:spcPts val="1000"/>
              </a:spcBef>
              <a:spcAft>
                <a:spcPts val="0"/>
              </a:spcAft>
              <a:buClr>
                <a:srgbClr val="1F1F1F"/>
              </a:buClr>
              <a:buSzPts val="2400"/>
              <a:buChar char="●"/>
            </a:pPr>
            <a:r>
              <a:rPr lang="en" sz="2400">
                <a:solidFill>
                  <a:srgbClr val="1F1F1F"/>
                </a:solidFill>
                <a:highlight>
                  <a:srgbClr val="F8F9FA"/>
                </a:highlight>
              </a:rPr>
              <a:t>Покушајте</a:t>
            </a:r>
            <a:endParaRPr sz="2400">
              <a:solidFill>
                <a:srgbClr val="1F1F1F"/>
              </a:solidFill>
              <a:highlight>
                <a:srgbClr val="F8F9FA"/>
              </a:highlight>
            </a:endParaRPr>
          </a:p>
          <a:p>
            <a:pPr indent="-381000" lvl="0" marL="342900" rtl="0" algn="l">
              <a:lnSpc>
                <a:spcPct val="94000"/>
              </a:lnSpc>
              <a:spcBef>
                <a:spcPts val="0"/>
              </a:spcBef>
              <a:spcAft>
                <a:spcPts val="0"/>
              </a:spcAft>
              <a:buClr>
                <a:srgbClr val="1F1F1F"/>
              </a:buClr>
              <a:buSzPts val="2400"/>
              <a:buChar char="●"/>
            </a:pPr>
            <a:r>
              <a:rPr lang="en" sz="2400">
                <a:solidFill>
                  <a:srgbClr val="1F1F1F"/>
                </a:solidFill>
                <a:highlight>
                  <a:srgbClr val="F8F9FA"/>
                </a:highlight>
              </a:rPr>
              <a:t>Требало би</a:t>
            </a:r>
            <a:endParaRPr sz="2400">
              <a:solidFill>
                <a:srgbClr val="1F1F1F"/>
              </a:solidFill>
              <a:highlight>
                <a:srgbClr val="F8F9FA"/>
              </a:highlight>
            </a:endParaRPr>
          </a:p>
          <a:p>
            <a:pPr indent="-381000" lvl="0" marL="342900" rtl="0" algn="l">
              <a:lnSpc>
                <a:spcPct val="94000"/>
              </a:lnSpc>
              <a:spcBef>
                <a:spcPts val="0"/>
              </a:spcBef>
              <a:spcAft>
                <a:spcPts val="0"/>
              </a:spcAft>
              <a:buClr>
                <a:srgbClr val="1F1F1F"/>
              </a:buClr>
              <a:buSzPts val="2400"/>
              <a:buChar char="●"/>
            </a:pPr>
            <a:r>
              <a:rPr lang="en" sz="2400">
                <a:solidFill>
                  <a:srgbClr val="1F1F1F"/>
                </a:solidFill>
                <a:highlight>
                  <a:srgbClr val="F8F9FA"/>
                </a:highlight>
              </a:rPr>
              <a:t>Могла би</a:t>
            </a:r>
            <a:endParaRPr sz="2400">
              <a:solidFill>
                <a:srgbClr val="1F1F1F"/>
              </a:solidFill>
              <a:highlight>
                <a:srgbClr val="F8F9FA"/>
              </a:highlight>
            </a:endParaRPr>
          </a:p>
          <a:p>
            <a:pPr indent="-381000" lvl="0" marL="342900" rtl="0" algn="l">
              <a:lnSpc>
                <a:spcPct val="94000"/>
              </a:lnSpc>
              <a:spcBef>
                <a:spcPts val="0"/>
              </a:spcBef>
              <a:spcAft>
                <a:spcPts val="0"/>
              </a:spcAft>
              <a:buClr>
                <a:srgbClr val="1F1F1F"/>
              </a:buClr>
              <a:buSzPts val="2400"/>
              <a:buChar char="●"/>
            </a:pPr>
            <a:r>
              <a:rPr lang="en" sz="2400">
                <a:solidFill>
                  <a:srgbClr val="1F1F1F"/>
                </a:solidFill>
                <a:highlight>
                  <a:srgbClr val="F8F9FA"/>
                </a:highlight>
              </a:rPr>
              <a:t>Ускоро</a:t>
            </a:r>
            <a:endParaRPr sz="2400">
              <a:solidFill>
                <a:srgbClr val="1F1F1F"/>
              </a:solidFill>
              <a:highlight>
                <a:srgbClr val="F8F9FA"/>
              </a:highlight>
            </a:endParaRPr>
          </a:p>
          <a:p>
            <a:pPr indent="-381000" lvl="0" marL="342900" rtl="0" algn="l">
              <a:lnSpc>
                <a:spcPct val="94000"/>
              </a:lnSpc>
              <a:spcBef>
                <a:spcPts val="0"/>
              </a:spcBef>
              <a:spcAft>
                <a:spcPts val="0"/>
              </a:spcAft>
              <a:buClr>
                <a:srgbClr val="1F1F1F"/>
              </a:buClr>
              <a:buSzPts val="2400"/>
              <a:buChar char="●"/>
            </a:pPr>
            <a:r>
              <a:rPr lang="en" sz="2400">
                <a:solidFill>
                  <a:srgbClr val="1F1F1F"/>
                </a:solidFill>
                <a:highlight>
                  <a:srgbClr val="F8F9FA"/>
                </a:highlight>
              </a:rPr>
              <a:t>Вероватно</a:t>
            </a:r>
            <a:endParaRPr sz="2400">
              <a:solidFill>
                <a:srgbClr val="1F1F1F"/>
              </a:solidFill>
              <a:highlight>
                <a:srgbClr val="F8F9FA"/>
              </a:highlight>
            </a:endParaRPr>
          </a:p>
          <a:p>
            <a:pPr indent="-381000" lvl="0" marL="342900" marR="38100" rtl="0" algn="l">
              <a:lnSpc>
                <a:spcPct val="128571"/>
              </a:lnSpc>
              <a:spcBef>
                <a:spcPts val="0"/>
              </a:spcBef>
              <a:spcAft>
                <a:spcPts val="0"/>
              </a:spcAft>
              <a:buClr>
                <a:srgbClr val="1F1F1F"/>
              </a:buClr>
              <a:buSzPts val="2400"/>
              <a:buChar char="●"/>
            </a:pPr>
            <a:r>
              <a:rPr lang="en" sz="2400">
                <a:solidFill>
                  <a:srgbClr val="1F1F1F"/>
                </a:solidFill>
                <a:highlight>
                  <a:srgbClr val="F8F9FA"/>
                </a:highlight>
              </a:rPr>
              <a:t>Можда</a:t>
            </a:r>
            <a:endParaRPr sz="2400">
              <a:solidFill>
                <a:srgbClr val="1F1F1F"/>
              </a:solidFill>
              <a:highlight>
                <a:srgbClr val="F8F9FA"/>
              </a:highlight>
            </a:endParaRPr>
          </a:p>
          <a:p>
            <a:pPr indent="0" lvl="0" marL="342900" rtl="0" algn="l">
              <a:spcBef>
                <a:spcPts val="0"/>
              </a:spcBef>
              <a:spcAft>
                <a:spcPts val="0"/>
              </a:spcAft>
              <a:buNone/>
            </a:pPr>
            <a:r>
              <a:t/>
            </a:r>
            <a:endParaRPr sz="100">
              <a:solidFill>
                <a:srgbClr val="1F1F1F"/>
              </a:solidFill>
              <a:highlight>
                <a:srgbClr val="F8F9FA"/>
              </a:highlight>
            </a:endParaRPr>
          </a:p>
          <a:p>
            <a:pPr indent="0" lvl="0" marL="342900" rtl="0" algn="l">
              <a:lnSpc>
                <a:spcPct val="94000"/>
              </a:lnSpc>
              <a:spcBef>
                <a:spcPts val="1000"/>
              </a:spcBef>
              <a:spcAft>
                <a:spcPts val="0"/>
              </a:spcAft>
              <a:buNone/>
            </a:pPr>
            <a:r>
              <a:t/>
            </a:r>
            <a:endParaRPr sz="1920"/>
          </a:p>
          <a:p>
            <a:pPr indent="0" lvl="0" marL="0" marR="38100" rtl="0" algn="l">
              <a:lnSpc>
                <a:spcPct val="128571"/>
              </a:lnSpc>
              <a:spcBef>
                <a:spcPts val="0"/>
              </a:spcBef>
              <a:spcAft>
                <a:spcPts val="0"/>
              </a:spcAft>
              <a:buClr>
                <a:schemeClr val="dk1"/>
              </a:buClr>
              <a:buSzPts val="1100"/>
              <a:buFont typeface="Arial"/>
              <a:buNone/>
            </a:pPr>
            <a:r>
              <a:rPr lang="en" sz="2100">
                <a:solidFill>
                  <a:srgbClr val="1F1F1F"/>
                </a:solidFill>
                <a:highlight>
                  <a:srgbClr val="F8F9FA"/>
                </a:highlight>
                <a:latin typeface="Lato"/>
                <a:ea typeface="Lato"/>
                <a:cs typeface="Lato"/>
                <a:sym typeface="Lato"/>
              </a:rPr>
              <a:t>Реците шта ћете, када и како ћете то учинити</a:t>
            </a:r>
            <a:endParaRPr sz="2100">
              <a:solidFill>
                <a:srgbClr val="1F1F1F"/>
              </a:solidFill>
              <a:highlight>
                <a:srgbClr val="F8F9FA"/>
              </a:highlight>
              <a:latin typeface="Lato"/>
              <a:ea typeface="Lato"/>
              <a:cs typeface="Lato"/>
              <a:sym typeface="Lato"/>
            </a:endParaRPr>
          </a:p>
          <a:p>
            <a:pPr indent="0" lvl="0" marL="0" rtl="0" algn="l">
              <a:lnSpc>
                <a:spcPct val="94000"/>
              </a:lnSpc>
              <a:spcBef>
                <a:spcPts val="1000"/>
              </a:spcBef>
              <a:spcAft>
                <a:spcPts val="1200"/>
              </a:spcAft>
              <a:buClr>
                <a:schemeClr val="dk1"/>
              </a:buClr>
              <a:buSzPts val="1419"/>
              <a:buNone/>
            </a:pPr>
            <a:r>
              <a:t/>
            </a:r>
            <a:endParaRPr sz="1700"/>
          </a:p>
        </p:txBody>
      </p:sp>
      <p:pic>
        <p:nvPicPr>
          <p:cNvPr descr="H:\My Drive\KA2\KA2 - TYM\_WP5-Sharing and Promotion\Graphic Identity\Logo TYM\TYM_Tavola disegno 1-02.png" id="301" name="Google Shape;301;p42"/>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3"/>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2C2C2C"/>
              </a:buClr>
              <a:buSzPts val="2667"/>
              <a:buFont typeface="Calibri"/>
              <a:buNone/>
            </a:pPr>
            <a:r>
              <a:rPr b="1" lang="en" sz="2400">
                <a:solidFill>
                  <a:srgbClr val="339966"/>
                </a:solidFill>
              </a:rPr>
              <a:t>SMARTER циљеви</a:t>
            </a:r>
            <a:endParaRPr b="1" sz="2400">
              <a:solidFill>
                <a:srgbClr val="339966"/>
              </a:solidFill>
              <a:latin typeface="Lato"/>
              <a:ea typeface="Lato"/>
              <a:cs typeface="Lato"/>
              <a:sym typeface="Lato"/>
            </a:endParaRPr>
          </a:p>
        </p:txBody>
      </p:sp>
      <p:sp>
        <p:nvSpPr>
          <p:cNvPr id="308" name="Google Shape;308;p43"/>
          <p:cNvSpPr txBox="1"/>
          <p:nvPr>
            <p:ph idx="1" type="body"/>
          </p:nvPr>
        </p:nvSpPr>
        <p:spPr>
          <a:xfrm>
            <a:off x="457200" y="900113"/>
            <a:ext cx="8229600" cy="2545800"/>
          </a:xfrm>
          <a:prstGeom prst="rect">
            <a:avLst/>
          </a:prstGeom>
          <a:noFill/>
          <a:ln>
            <a:noFill/>
          </a:ln>
        </p:spPr>
        <p:txBody>
          <a:bodyPr anchorCtr="0" anchor="t" bIns="45700" lIns="91425" spcFirstLastPara="1" rIns="91425" wrap="square" tIns="45700">
            <a:noAutofit/>
          </a:bodyPr>
          <a:lstStyle/>
          <a:p>
            <a:pPr indent="0" lvl="0" marL="0" marR="38100" rtl="0" algn="l">
              <a:lnSpc>
                <a:spcPct val="128571"/>
              </a:lnSpc>
              <a:spcBef>
                <a:spcPts val="0"/>
              </a:spcBef>
              <a:spcAft>
                <a:spcPts val="0"/>
              </a:spcAft>
              <a:buClr>
                <a:schemeClr val="dk1"/>
              </a:buClr>
              <a:buSzPts val="1100"/>
              <a:buFont typeface="Arial"/>
              <a:buNone/>
            </a:pPr>
            <a:r>
              <a:rPr lang="en" sz="2000">
                <a:solidFill>
                  <a:srgbClr val="1F1F1F"/>
                </a:solidFill>
                <a:highlight>
                  <a:srgbClr val="F8F9FA"/>
                </a:highlight>
                <a:latin typeface="Lato"/>
                <a:ea typeface="Lato"/>
                <a:cs typeface="Lato"/>
                <a:sym typeface="Lato"/>
              </a:rPr>
              <a:t>Размислите о циљевима и напишите то у </a:t>
            </a:r>
            <a:r>
              <a:rPr b="1" lang="en" sz="2400">
                <a:solidFill>
                  <a:srgbClr val="339966"/>
                </a:solidFill>
              </a:rPr>
              <a:t>SMARTER</a:t>
            </a:r>
            <a:r>
              <a:rPr lang="en" sz="2000">
                <a:solidFill>
                  <a:srgbClr val="1F1F1F"/>
                </a:solidFill>
                <a:highlight>
                  <a:srgbClr val="F8F9FA"/>
                </a:highlight>
                <a:latin typeface="Lato"/>
                <a:ea typeface="Lato"/>
                <a:cs typeface="Lato"/>
                <a:sym typeface="Lato"/>
              </a:rPr>
              <a:t> верзији и поделите на пленарној седници</a:t>
            </a:r>
            <a:endParaRPr sz="2000">
              <a:solidFill>
                <a:srgbClr val="1F1F1F"/>
              </a:solidFill>
              <a:highlight>
                <a:srgbClr val="F8F9FA"/>
              </a:highlight>
              <a:latin typeface="Lato"/>
              <a:ea typeface="Lato"/>
              <a:cs typeface="Lato"/>
              <a:sym typeface="Lato"/>
            </a:endParaRPr>
          </a:p>
          <a:p>
            <a:pPr indent="0" lvl="0" marL="0" rtl="0" algn="l">
              <a:lnSpc>
                <a:spcPct val="120000"/>
              </a:lnSpc>
              <a:spcBef>
                <a:spcPts val="0"/>
              </a:spcBef>
              <a:spcAft>
                <a:spcPts val="0"/>
              </a:spcAft>
              <a:buClr>
                <a:srgbClr val="339966"/>
              </a:buClr>
              <a:buSzPts val="813"/>
              <a:buFont typeface="Arial"/>
              <a:buNone/>
            </a:pPr>
            <a:r>
              <a:rPr b="1" lang="en" sz="2000">
                <a:solidFill>
                  <a:srgbClr val="339966"/>
                </a:solidFill>
                <a:latin typeface="Lato"/>
                <a:ea typeface="Lato"/>
                <a:cs typeface="Lato"/>
                <a:sym typeface="Lato"/>
              </a:rPr>
              <a:t>S</a:t>
            </a:r>
            <a:r>
              <a:rPr lang="en" sz="2000">
                <a:solidFill>
                  <a:srgbClr val="339966"/>
                </a:solidFill>
                <a:latin typeface="Lato"/>
                <a:ea typeface="Lato"/>
                <a:cs typeface="Lato"/>
                <a:sym typeface="Lato"/>
              </a:rPr>
              <a:t>  pecific - специфични</a:t>
            </a:r>
            <a:endParaRPr sz="2000">
              <a:solidFill>
                <a:srgbClr val="339966"/>
              </a:solidFill>
              <a:latin typeface="Lato"/>
              <a:ea typeface="Lato"/>
              <a:cs typeface="Lato"/>
              <a:sym typeface="Lato"/>
            </a:endParaRPr>
          </a:p>
          <a:p>
            <a:pPr indent="0" lvl="0" marL="0" rtl="0" algn="l">
              <a:lnSpc>
                <a:spcPct val="120000"/>
              </a:lnSpc>
              <a:spcBef>
                <a:spcPts val="0"/>
              </a:spcBef>
              <a:spcAft>
                <a:spcPts val="0"/>
              </a:spcAft>
              <a:buClr>
                <a:srgbClr val="339966"/>
              </a:buClr>
              <a:buSzPts val="813"/>
              <a:buFont typeface="Arial"/>
              <a:buNone/>
            </a:pPr>
            <a:r>
              <a:rPr b="1" lang="en" sz="2000">
                <a:solidFill>
                  <a:srgbClr val="339966"/>
                </a:solidFill>
                <a:latin typeface="Lato"/>
                <a:ea typeface="Lato"/>
                <a:cs typeface="Lato"/>
                <a:sym typeface="Lato"/>
              </a:rPr>
              <a:t>M </a:t>
            </a:r>
            <a:r>
              <a:rPr lang="en" sz="2000">
                <a:solidFill>
                  <a:srgbClr val="339966"/>
                </a:solidFill>
                <a:latin typeface="Lato"/>
                <a:ea typeface="Lato"/>
                <a:cs typeface="Lato"/>
                <a:sym typeface="Lato"/>
              </a:rPr>
              <a:t> easurable - мерљиви</a:t>
            </a:r>
            <a:endParaRPr sz="2000">
              <a:solidFill>
                <a:srgbClr val="339966"/>
              </a:solidFill>
              <a:latin typeface="Lato"/>
              <a:ea typeface="Lato"/>
              <a:cs typeface="Lato"/>
              <a:sym typeface="Lato"/>
            </a:endParaRPr>
          </a:p>
          <a:p>
            <a:pPr indent="0" lvl="0" marL="0" rtl="0" algn="l">
              <a:lnSpc>
                <a:spcPct val="120000"/>
              </a:lnSpc>
              <a:spcBef>
                <a:spcPts val="0"/>
              </a:spcBef>
              <a:spcAft>
                <a:spcPts val="0"/>
              </a:spcAft>
              <a:buClr>
                <a:srgbClr val="339966"/>
              </a:buClr>
              <a:buSzPts val="813"/>
              <a:buFont typeface="Arial"/>
              <a:buNone/>
            </a:pPr>
            <a:r>
              <a:rPr b="1" lang="en" sz="2000">
                <a:solidFill>
                  <a:srgbClr val="339966"/>
                </a:solidFill>
                <a:latin typeface="Lato"/>
                <a:ea typeface="Lato"/>
                <a:cs typeface="Lato"/>
                <a:sym typeface="Lato"/>
              </a:rPr>
              <a:t>A</a:t>
            </a:r>
            <a:r>
              <a:rPr lang="en" sz="2000">
                <a:solidFill>
                  <a:srgbClr val="339966"/>
                </a:solidFill>
                <a:latin typeface="Lato"/>
                <a:ea typeface="Lato"/>
                <a:cs typeface="Lato"/>
                <a:sym typeface="Lato"/>
              </a:rPr>
              <a:t>  chievable - остварљиви</a:t>
            </a:r>
            <a:endParaRPr sz="2000">
              <a:solidFill>
                <a:srgbClr val="339966"/>
              </a:solidFill>
              <a:latin typeface="Lato"/>
              <a:ea typeface="Lato"/>
              <a:cs typeface="Lato"/>
              <a:sym typeface="Lato"/>
            </a:endParaRPr>
          </a:p>
          <a:p>
            <a:pPr indent="0" lvl="0" marL="0" rtl="0" algn="l">
              <a:lnSpc>
                <a:spcPct val="120000"/>
              </a:lnSpc>
              <a:spcBef>
                <a:spcPts val="0"/>
              </a:spcBef>
              <a:spcAft>
                <a:spcPts val="0"/>
              </a:spcAft>
              <a:buClr>
                <a:srgbClr val="339966"/>
              </a:buClr>
              <a:buSzPts val="813"/>
              <a:buFont typeface="Arial"/>
              <a:buNone/>
            </a:pPr>
            <a:r>
              <a:rPr b="1" lang="en" sz="2000">
                <a:solidFill>
                  <a:srgbClr val="339966"/>
                </a:solidFill>
                <a:latin typeface="Lato"/>
                <a:ea typeface="Lato"/>
                <a:cs typeface="Lato"/>
                <a:sym typeface="Lato"/>
              </a:rPr>
              <a:t>R</a:t>
            </a:r>
            <a:r>
              <a:rPr lang="en" sz="2000">
                <a:solidFill>
                  <a:srgbClr val="339966"/>
                </a:solidFill>
                <a:latin typeface="Lato"/>
                <a:ea typeface="Lato"/>
                <a:cs typeface="Lato"/>
                <a:sym typeface="Lato"/>
              </a:rPr>
              <a:t>  elevant - релевантни</a:t>
            </a:r>
            <a:endParaRPr sz="2000">
              <a:solidFill>
                <a:srgbClr val="339966"/>
              </a:solidFill>
              <a:latin typeface="Lato"/>
              <a:ea typeface="Lato"/>
              <a:cs typeface="Lato"/>
              <a:sym typeface="Lato"/>
            </a:endParaRPr>
          </a:p>
          <a:p>
            <a:pPr indent="0" lvl="0" marL="0" rtl="0" algn="l">
              <a:lnSpc>
                <a:spcPct val="120000"/>
              </a:lnSpc>
              <a:spcBef>
                <a:spcPts val="0"/>
              </a:spcBef>
              <a:spcAft>
                <a:spcPts val="0"/>
              </a:spcAft>
              <a:buClr>
                <a:srgbClr val="339966"/>
              </a:buClr>
              <a:buSzPts val="813"/>
              <a:buFont typeface="Arial"/>
              <a:buNone/>
            </a:pPr>
            <a:r>
              <a:rPr b="1" lang="en" sz="2000">
                <a:solidFill>
                  <a:srgbClr val="339966"/>
                </a:solidFill>
                <a:latin typeface="Lato"/>
                <a:ea typeface="Lato"/>
                <a:cs typeface="Lato"/>
                <a:sym typeface="Lato"/>
              </a:rPr>
              <a:t>T</a:t>
            </a:r>
            <a:r>
              <a:rPr lang="en" sz="2000">
                <a:solidFill>
                  <a:srgbClr val="339966"/>
                </a:solidFill>
                <a:latin typeface="Lato"/>
                <a:ea typeface="Lato"/>
                <a:cs typeface="Lato"/>
                <a:sym typeface="Lato"/>
              </a:rPr>
              <a:t>  ime-bounded- временски одређени</a:t>
            </a:r>
            <a:endParaRPr b="1" sz="2020">
              <a:solidFill>
                <a:srgbClr val="339966"/>
              </a:solidFill>
              <a:latin typeface="Lato"/>
              <a:ea typeface="Lato"/>
              <a:cs typeface="Lato"/>
              <a:sym typeface="Lato"/>
            </a:endParaRPr>
          </a:p>
          <a:p>
            <a:pPr indent="0" lvl="0" marL="0" rtl="0" algn="l">
              <a:lnSpc>
                <a:spcPct val="120000"/>
              </a:lnSpc>
              <a:spcBef>
                <a:spcPts val="0"/>
              </a:spcBef>
              <a:spcAft>
                <a:spcPts val="0"/>
              </a:spcAft>
              <a:buClr>
                <a:srgbClr val="339966"/>
              </a:buClr>
              <a:buSzPts val="813"/>
              <a:buFont typeface="Arial"/>
              <a:buNone/>
            </a:pPr>
            <a:r>
              <a:rPr b="1" lang="en" sz="2000">
                <a:solidFill>
                  <a:srgbClr val="339966"/>
                </a:solidFill>
                <a:latin typeface="Lato"/>
                <a:ea typeface="Lato"/>
                <a:cs typeface="Lato"/>
                <a:sym typeface="Lato"/>
              </a:rPr>
              <a:t>E</a:t>
            </a:r>
            <a:r>
              <a:rPr lang="en" sz="2000">
                <a:solidFill>
                  <a:srgbClr val="339966"/>
                </a:solidFill>
                <a:latin typeface="Lato"/>
                <a:ea typeface="Lato"/>
                <a:cs typeface="Lato"/>
                <a:sym typeface="Lato"/>
              </a:rPr>
              <a:t> cologic - еколошки</a:t>
            </a:r>
            <a:endParaRPr sz="2000">
              <a:solidFill>
                <a:srgbClr val="339966"/>
              </a:solidFill>
              <a:latin typeface="Lato"/>
              <a:ea typeface="Lato"/>
              <a:cs typeface="Lato"/>
              <a:sym typeface="Lato"/>
            </a:endParaRPr>
          </a:p>
          <a:p>
            <a:pPr indent="0" lvl="0" marL="0" rtl="0" algn="l">
              <a:lnSpc>
                <a:spcPct val="120000"/>
              </a:lnSpc>
              <a:spcBef>
                <a:spcPts val="0"/>
              </a:spcBef>
              <a:spcAft>
                <a:spcPts val="0"/>
              </a:spcAft>
              <a:buClr>
                <a:srgbClr val="339966"/>
              </a:buClr>
              <a:buSzPts val="813"/>
              <a:buFont typeface="Arial"/>
              <a:buNone/>
            </a:pPr>
            <a:r>
              <a:rPr b="1" lang="en" sz="2000">
                <a:solidFill>
                  <a:srgbClr val="339966"/>
                </a:solidFill>
                <a:latin typeface="Lato"/>
                <a:ea typeface="Lato"/>
                <a:cs typeface="Lato"/>
                <a:sym typeface="Lato"/>
              </a:rPr>
              <a:t>R</a:t>
            </a:r>
            <a:r>
              <a:rPr lang="en" sz="2000">
                <a:solidFill>
                  <a:srgbClr val="339966"/>
                </a:solidFill>
                <a:latin typeface="Lato"/>
                <a:ea typeface="Lato"/>
                <a:cs typeface="Lato"/>
                <a:sym typeface="Lato"/>
              </a:rPr>
              <a:t> ecorded - снимљени </a:t>
            </a:r>
            <a:endParaRPr b="1" sz="2020">
              <a:solidFill>
                <a:srgbClr val="339966"/>
              </a:solidFill>
              <a:latin typeface="Lato"/>
              <a:ea typeface="Lato"/>
              <a:cs typeface="Lato"/>
              <a:sym typeface="Lato"/>
            </a:endParaRPr>
          </a:p>
          <a:p>
            <a:pPr indent="-342900" lvl="0" marL="342900" rtl="0" algn="l">
              <a:lnSpc>
                <a:spcPct val="105000"/>
              </a:lnSpc>
              <a:spcBef>
                <a:spcPts val="1200"/>
              </a:spcBef>
              <a:spcAft>
                <a:spcPts val="1200"/>
              </a:spcAft>
              <a:buClr>
                <a:schemeClr val="dk1"/>
              </a:buClr>
              <a:buSzPts val="1320"/>
              <a:buNone/>
            </a:pPr>
            <a:r>
              <a:t/>
            </a:r>
            <a:endParaRPr sz="2020"/>
          </a:p>
        </p:txBody>
      </p:sp>
      <p:pic>
        <p:nvPicPr>
          <p:cNvPr descr="H:\My Drive\KA2\KA2 - TYM\_WP5-Sharing and Promotion\Graphic Identity\Logo TYM\TYM_Tavola disegno 1-02.png" id="309" name="Google Shape;309;p43"/>
          <p:cNvPicPr preferRelativeResize="0"/>
          <p:nvPr/>
        </p:nvPicPr>
        <p:blipFill rotWithShape="1">
          <a:blip r:embed="rId3">
            <a:alphaModFix/>
          </a:blip>
          <a:srcRect b="0" l="0" r="0" t="0"/>
          <a:stretch/>
        </p:blipFill>
        <p:spPr>
          <a:xfrm>
            <a:off x="8241175" y="0"/>
            <a:ext cx="507840" cy="507840"/>
          </a:xfrm>
          <a:prstGeom prst="rect">
            <a:avLst/>
          </a:prstGeom>
          <a:noFill/>
          <a:ln>
            <a:noFill/>
          </a:ln>
        </p:spPr>
      </p:pic>
      <p:pic>
        <p:nvPicPr>
          <p:cNvPr id="310" name="Google Shape;310;p43"/>
          <p:cNvPicPr preferRelativeResize="0"/>
          <p:nvPr/>
        </p:nvPicPr>
        <p:blipFill>
          <a:blip r:embed="rId4">
            <a:alphaModFix/>
          </a:blip>
          <a:stretch>
            <a:fillRect/>
          </a:stretch>
        </p:blipFill>
        <p:spPr>
          <a:xfrm>
            <a:off x="7805125" y="3776875"/>
            <a:ext cx="834881" cy="83488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fontScale="90000"/>
          </a:bodyPr>
          <a:lstStyle/>
          <a:p>
            <a:pPr indent="0" lvl="0" marL="0" marR="38100" rtl="0" algn="l">
              <a:lnSpc>
                <a:spcPct val="128571"/>
              </a:lnSpc>
              <a:spcBef>
                <a:spcPts val="0"/>
              </a:spcBef>
              <a:spcAft>
                <a:spcPts val="0"/>
              </a:spcAft>
              <a:buClr>
                <a:schemeClr val="dk1"/>
              </a:buClr>
              <a:buSzPct val="36667"/>
              <a:buFont typeface="Arial"/>
              <a:buNone/>
            </a:pPr>
            <a:r>
              <a:rPr b="1" lang="en" sz="3000">
                <a:solidFill>
                  <a:srgbClr val="339966"/>
                </a:solidFill>
                <a:highlight>
                  <a:srgbClr val="F8F9FA"/>
                </a:highlight>
              </a:rPr>
              <a:t>Поделите своје искуство</a:t>
            </a:r>
            <a:endParaRPr b="1" sz="3000">
              <a:solidFill>
                <a:srgbClr val="339966"/>
              </a:solidFill>
              <a:highlight>
                <a:srgbClr val="F8F9FA"/>
              </a:highlight>
            </a:endParaRPr>
          </a:p>
          <a:p>
            <a:pPr indent="0" lvl="0" marL="0" rtl="0" algn="l">
              <a:spcBef>
                <a:spcPts val="0"/>
              </a:spcBef>
              <a:spcAft>
                <a:spcPts val="0"/>
              </a:spcAft>
              <a:buClr>
                <a:srgbClr val="2C2C2C"/>
              </a:buClr>
              <a:buSzPct val="111111"/>
              <a:buFont typeface="Lato"/>
              <a:buNone/>
            </a:pPr>
            <a:r>
              <a:t/>
            </a:r>
            <a:endParaRPr sz="2300">
              <a:solidFill>
                <a:srgbClr val="339966"/>
              </a:solidFill>
              <a:latin typeface="Lato"/>
              <a:ea typeface="Lato"/>
              <a:cs typeface="Lato"/>
              <a:sym typeface="Lato"/>
            </a:endParaRPr>
          </a:p>
        </p:txBody>
      </p:sp>
      <p:sp>
        <p:nvSpPr>
          <p:cNvPr id="89" name="Google Shape;89;p17"/>
          <p:cNvSpPr txBox="1"/>
          <p:nvPr>
            <p:ph idx="1" type="body"/>
          </p:nvPr>
        </p:nvSpPr>
        <p:spPr>
          <a:xfrm>
            <a:off x="457200" y="1200150"/>
            <a:ext cx="5150400" cy="3394500"/>
          </a:xfrm>
          <a:prstGeom prst="rect">
            <a:avLst/>
          </a:prstGeom>
          <a:noFill/>
          <a:ln>
            <a:noFill/>
          </a:ln>
        </p:spPr>
        <p:txBody>
          <a:bodyPr anchorCtr="0" anchor="t" bIns="45700" lIns="91425" spcFirstLastPara="1" rIns="91425" wrap="square" tIns="45700">
            <a:normAutofit fontScale="47500" lnSpcReduction="10000"/>
          </a:bodyPr>
          <a:lstStyle/>
          <a:p>
            <a:pPr indent="0" lvl="0" marL="0" marR="38100" rtl="0" algn="l">
              <a:lnSpc>
                <a:spcPct val="128571"/>
              </a:lnSpc>
              <a:spcBef>
                <a:spcPts val="0"/>
              </a:spcBef>
              <a:spcAft>
                <a:spcPts val="0"/>
              </a:spcAft>
              <a:buClr>
                <a:schemeClr val="dk1"/>
              </a:buClr>
              <a:buSzPct val="25287"/>
              <a:buFont typeface="Arial"/>
              <a:buNone/>
            </a:pPr>
            <a:r>
              <a:rPr lang="en" sz="4350">
                <a:solidFill>
                  <a:srgbClr val="1F1F1F"/>
                </a:solidFill>
                <a:highlight>
                  <a:srgbClr val="F8F9FA"/>
                </a:highlight>
              </a:rPr>
              <a:t>Придружите се Падлет-у и изаберите </a:t>
            </a:r>
            <a:r>
              <a:rPr lang="en" sz="4350" u="sng">
                <a:solidFill>
                  <a:schemeClr val="dk1"/>
                </a:solidFill>
                <a:highlight>
                  <a:srgbClr val="F8F9FA"/>
                </a:highlight>
              </a:rPr>
              <a:t>једну слику/ГИФ</a:t>
            </a:r>
            <a:r>
              <a:rPr lang="en" sz="4350">
                <a:solidFill>
                  <a:srgbClr val="1F1F1F"/>
                </a:solidFill>
                <a:highlight>
                  <a:srgbClr val="F8F9FA"/>
                </a:highlight>
              </a:rPr>
              <a:t> да опишете шта стрес значи за вас и </a:t>
            </a:r>
            <a:r>
              <a:rPr lang="en" sz="4350" u="sng">
                <a:solidFill>
                  <a:srgbClr val="1F1F1F"/>
                </a:solidFill>
                <a:highlight>
                  <a:srgbClr val="F8F9FA"/>
                </a:highlight>
              </a:rPr>
              <a:t>једну слику/ГИФ</a:t>
            </a:r>
            <a:r>
              <a:rPr lang="en" sz="4350">
                <a:solidFill>
                  <a:srgbClr val="1F1F1F"/>
                </a:solidFill>
                <a:highlight>
                  <a:srgbClr val="F8F9FA"/>
                </a:highlight>
              </a:rPr>
              <a:t> која описује </a:t>
            </a:r>
            <a:r>
              <a:rPr lang="en" sz="4350" u="sng">
                <a:solidFill>
                  <a:srgbClr val="1F1F1F"/>
                </a:solidFill>
                <a:highlight>
                  <a:srgbClr val="F8F9FA"/>
                </a:highlight>
              </a:rPr>
              <a:t>вашу недавну/важну стресну ситуацију</a:t>
            </a:r>
            <a:r>
              <a:rPr lang="en" sz="4350">
                <a:solidFill>
                  <a:srgbClr val="1F1F1F"/>
                </a:solidFill>
                <a:highlight>
                  <a:srgbClr val="F8F9FA"/>
                </a:highlight>
              </a:rPr>
              <a:t> и представите је групи описујући је мало и повезујући се са сликом.</a:t>
            </a:r>
            <a:endParaRPr sz="4350">
              <a:solidFill>
                <a:srgbClr val="1F1F1F"/>
              </a:solidFill>
              <a:highlight>
                <a:srgbClr val="F8F9FA"/>
              </a:highlight>
            </a:endParaRPr>
          </a:p>
          <a:p>
            <a:pPr indent="-342900" lvl="0" marL="342900" rtl="0" algn="just">
              <a:spcBef>
                <a:spcPts val="0"/>
              </a:spcBef>
              <a:spcAft>
                <a:spcPts val="0"/>
              </a:spcAft>
              <a:buClr>
                <a:schemeClr val="dk1"/>
              </a:buClr>
              <a:buSzPct val="100000"/>
              <a:buNone/>
            </a:pPr>
            <a:r>
              <a:t/>
            </a:r>
            <a:endParaRPr sz="2400">
              <a:latin typeface="Lato"/>
              <a:ea typeface="Lato"/>
              <a:cs typeface="Lato"/>
              <a:sym typeface="Lato"/>
            </a:endParaRPr>
          </a:p>
          <a:p>
            <a:pPr indent="-342900" lvl="0" marL="342900" rtl="0" algn="l">
              <a:spcBef>
                <a:spcPts val="480"/>
              </a:spcBef>
              <a:spcAft>
                <a:spcPts val="0"/>
              </a:spcAft>
              <a:buClr>
                <a:schemeClr val="dk1"/>
              </a:buClr>
              <a:buSzPct val="100000"/>
              <a:buNone/>
            </a:pPr>
            <a:r>
              <a:t/>
            </a:r>
            <a:endParaRPr sz="2400">
              <a:latin typeface="Lato"/>
              <a:ea typeface="Lato"/>
              <a:cs typeface="Lato"/>
              <a:sym typeface="Lato"/>
            </a:endParaRPr>
          </a:p>
          <a:p>
            <a:pPr indent="-342900" lvl="0" marL="342900" rtl="0" algn="l">
              <a:spcBef>
                <a:spcPts val="480"/>
              </a:spcBef>
              <a:spcAft>
                <a:spcPts val="1200"/>
              </a:spcAft>
              <a:buClr>
                <a:schemeClr val="dk1"/>
              </a:buClr>
              <a:buSzPct val="100000"/>
              <a:buNone/>
            </a:pPr>
            <a:r>
              <a:t/>
            </a:r>
            <a:endParaRPr sz="2400">
              <a:latin typeface="Lato"/>
              <a:ea typeface="Lato"/>
              <a:cs typeface="Lato"/>
              <a:sym typeface="Lato"/>
            </a:endParaRPr>
          </a:p>
        </p:txBody>
      </p:sp>
      <p:pic>
        <p:nvPicPr>
          <p:cNvPr descr="H:\My Drive\KA2\KA2 - TYM\_WP5-Sharing and Promotion\Graphic Identity\Logo TYM\TYM_Tavola disegno 1-02.png" id="90" name="Google Shape;90;p17"/>
          <p:cNvPicPr preferRelativeResize="0"/>
          <p:nvPr/>
        </p:nvPicPr>
        <p:blipFill rotWithShape="1">
          <a:blip r:embed="rId3">
            <a:alphaModFix/>
          </a:blip>
          <a:srcRect b="0" l="0" r="0" t="0"/>
          <a:stretch/>
        </p:blipFill>
        <p:spPr>
          <a:xfrm>
            <a:off x="8241175" y="0"/>
            <a:ext cx="507840" cy="507840"/>
          </a:xfrm>
          <a:prstGeom prst="rect">
            <a:avLst/>
          </a:prstGeom>
          <a:noFill/>
          <a:ln>
            <a:noFill/>
          </a:ln>
        </p:spPr>
      </p:pic>
      <p:pic>
        <p:nvPicPr>
          <p:cNvPr id="91" name="Google Shape;91;p17"/>
          <p:cNvPicPr preferRelativeResize="0"/>
          <p:nvPr/>
        </p:nvPicPr>
        <p:blipFill>
          <a:blip r:embed="rId4">
            <a:alphaModFix/>
          </a:blip>
          <a:stretch>
            <a:fillRect/>
          </a:stretch>
        </p:blipFill>
        <p:spPr>
          <a:xfrm>
            <a:off x="5807550" y="1200150"/>
            <a:ext cx="2159438" cy="215943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4"/>
          <p:cNvSpPr txBox="1"/>
          <p:nvPr>
            <p:ph type="ctrTitle"/>
          </p:nvPr>
        </p:nvSpPr>
        <p:spPr>
          <a:xfrm>
            <a:off x="356383" y="565881"/>
            <a:ext cx="8520600" cy="1539600"/>
          </a:xfrm>
          <a:prstGeom prst="rect">
            <a:avLst/>
          </a:prstGeom>
          <a:noFill/>
          <a:ln>
            <a:noFill/>
          </a:ln>
        </p:spPr>
        <p:txBody>
          <a:bodyPr anchorCtr="0" anchor="ctr" bIns="45700" lIns="91425" spcFirstLastPara="1" rIns="91425" wrap="square" tIns="45700">
            <a:noAutofit/>
          </a:bodyPr>
          <a:lstStyle/>
          <a:p>
            <a:pPr indent="0" lvl="0" marL="0" marR="38100" rtl="0" algn="l">
              <a:lnSpc>
                <a:spcPct val="128571"/>
              </a:lnSpc>
              <a:spcBef>
                <a:spcPts val="0"/>
              </a:spcBef>
              <a:spcAft>
                <a:spcPts val="0"/>
              </a:spcAft>
              <a:buNone/>
            </a:pPr>
            <a:r>
              <a:t/>
            </a:r>
            <a:endParaRPr b="1" sz="3300">
              <a:solidFill>
                <a:srgbClr val="339966"/>
              </a:solidFill>
              <a:highlight>
                <a:srgbClr val="F8F9FA"/>
              </a:highlight>
              <a:latin typeface="Raleway"/>
              <a:ea typeface="Raleway"/>
              <a:cs typeface="Raleway"/>
              <a:sym typeface="Raleway"/>
            </a:endParaRPr>
          </a:p>
          <a:p>
            <a:pPr indent="0" lvl="0" marL="0" marR="38100" rtl="0" algn="ctr">
              <a:lnSpc>
                <a:spcPct val="128571"/>
              </a:lnSpc>
              <a:spcBef>
                <a:spcPts val="0"/>
              </a:spcBef>
              <a:spcAft>
                <a:spcPts val="0"/>
              </a:spcAft>
              <a:buClr>
                <a:schemeClr val="dk1"/>
              </a:buClr>
              <a:buSzPts val="1100"/>
              <a:buFont typeface="Arial"/>
              <a:buNone/>
            </a:pPr>
            <a:r>
              <a:rPr b="1" lang="en" sz="3300">
                <a:solidFill>
                  <a:srgbClr val="339966"/>
                </a:solidFill>
                <a:highlight>
                  <a:srgbClr val="F8F9FA"/>
                </a:highlight>
                <a:latin typeface="Raleway"/>
                <a:ea typeface="Raleway"/>
                <a:cs typeface="Raleway"/>
                <a:sym typeface="Raleway"/>
              </a:rPr>
              <a:t>3. Проактивне стратегије решавања проблема</a:t>
            </a:r>
            <a:endParaRPr b="1" sz="3300">
              <a:solidFill>
                <a:srgbClr val="339966"/>
              </a:solidFill>
              <a:highlight>
                <a:srgbClr val="F8F9FA"/>
              </a:highlight>
              <a:latin typeface="Raleway"/>
              <a:ea typeface="Raleway"/>
              <a:cs typeface="Raleway"/>
              <a:sym typeface="Raleway"/>
            </a:endParaRPr>
          </a:p>
          <a:p>
            <a:pPr indent="0" lvl="0" marL="457200" rtl="0" algn="ctr">
              <a:spcBef>
                <a:spcPts val="0"/>
              </a:spcBef>
              <a:spcAft>
                <a:spcPts val="0"/>
              </a:spcAft>
              <a:buNone/>
            </a:pPr>
            <a:r>
              <a:t/>
            </a:r>
            <a:endParaRPr b="1" sz="3300">
              <a:solidFill>
                <a:srgbClr val="339966"/>
              </a:solidFill>
              <a:latin typeface="Raleway"/>
              <a:ea typeface="Raleway"/>
              <a:cs typeface="Raleway"/>
              <a:sym typeface="Raleway"/>
            </a:endParaRPr>
          </a:p>
        </p:txBody>
      </p:sp>
      <p:pic>
        <p:nvPicPr>
          <p:cNvPr descr="H:\My Drive\KA2\KA2 - TYM\_WP5-Sharing and Promotion\Graphic Identity\Logo TYM\TYM_Tavola disegno 1-02.png" id="316" name="Google Shape;316;p44"/>
          <p:cNvPicPr preferRelativeResize="0"/>
          <p:nvPr/>
        </p:nvPicPr>
        <p:blipFill rotWithShape="1">
          <a:blip r:embed="rId3">
            <a:alphaModFix/>
          </a:blip>
          <a:srcRect b="0" l="0" r="0" t="0"/>
          <a:stretch/>
        </p:blipFill>
        <p:spPr>
          <a:xfrm>
            <a:off x="8241175" y="0"/>
            <a:ext cx="507840" cy="507840"/>
          </a:xfrm>
          <a:prstGeom prst="rect">
            <a:avLst/>
          </a:prstGeom>
          <a:noFill/>
          <a:ln>
            <a:noFill/>
          </a:ln>
        </p:spPr>
      </p:pic>
      <p:pic>
        <p:nvPicPr>
          <p:cNvPr id="317" name="Google Shape;317;p44"/>
          <p:cNvPicPr preferRelativeResize="0"/>
          <p:nvPr/>
        </p:nvPicPr>
        <p:blipFill>
          <a:blip r:embed="rId4">
            <a:alphaModFix/>
          </a:blip>
          <a:stretch>
            <a:fillRect/>
          </a:stretch>
        </p:blipFill>
        <p:spPr>
          <a:xfrm>
            <a:off x="3201663" y="1945181"/>
            <a:ext cx="2055501" cy="205550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5"/>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fontScale="90000"/>
          </a:bodyPr>
          <a:lstStyle/>
          <a:p>
            <a:pPr indent="0" lvl="0" marL="0" marR="38100" rtl="0" algn="l">
              <a:lnSpc>
                <a:spcPct val="128571"/>
              </a:lnSpc>
              <a:spcBef>
                <a:spcPts val="0"/>
              </a:spcBef>
              <a:spcAft>
                <a:spcPts val="0"/>
              </a:spcAft>
              <a:buClr>
                <a:schemeClr val="dk1"/>
              </a:buClr>
              <a:buSzPct val="41509"/>
              <a:buFont typeface="Arial"/>
              <a:buNone/>
            </a:pPr>
            <a:r>
              <a:t/>
            </a:r>
            <a:endParaRPr b="1" sz="2650">
              <a:solidFill>
                <a:srgbClr val="339966"/>
              </a:solidFill>
              <a:highlight>
                <a:srgbClr val="F8F9FA"/>
              </a:highlight>
            </a:endParaRPr>
          </a:p>
          <a:p>
            <a:pPr indent="0" lvl="0" marL="0" marR="38100" rtl="0" algn="l">
              <a:lnSpc>
                <a:spcPct val="128571"/>
              </a:lnSpc>
              <a:spcBef>
                <a:spcPts val="0"/>
              </a:spcBef>
              <a:spcAft>
                <a:spcPts val="0"/>
              </a:spcAft>
              <a:buClr>
                <a:schemeClr val="dk1"/>
              </a:buClr>
              <a:buSzPct val="41509"/>
              <a:buFont typeface="Arial"/>
              <a:buNone/>
            </a:pPr>
            <a:r>
              <a:rPr b="1" lang="en" sz="2650">
                <a:solidFill>
                  <a:srgbClr val="339966"/>
                </a:solidFill>
                <a:highlight>
                  <a:srgbClr val="F8F9FA"/>
                </a:highlight>
              </a:rPr>
              <a:t>Шта су проактивне стратегије решавања проблема?</a:t>
            </a:r>
            <a:endParaRPr b="1" sz="2650">
              <a:solidFill>
                <a:srgbClr val="339966"/>
              </a:solidFill>
              <a:highlight>
                <a:srgbClr val="F8F9FA"/>
              </a:highlight>
            </a:endParaRPr>
          </a:p>
          <a:p>
            <a:pPr indent="0" lvl="0" marL="0" rtl="0" algn="l">
              <a:spcBef>
                <a:spcPts val="0"/>
              </a:spcBef>
              <a:spcAft>
                <a:spcPts val="0"/>
              </a:spcAft>
              <a:buClr>
                <a:srgbClr val="2C2C2C"/>
              </a:buClr>
              <a:buSzPct val="111111"/>
              <a:buFont typeface="Calibri"/>
              <a:buNone/>
            </a:pPr>
            <a:r>
              <a:t/>
            </a:r>
            <a:endParaRPr b="1" sz="2400">
              <a:solidFill>
                <a:srgbClr val="339966"/>
              </a:solidFill>
            </a:endParaRPr>
          </a:p>
        </p:txBody>
      </p:sp>
      <p:sp>
        <p:nvSpPr>
          <p:cNvPr id="324" name="Google Shape;324;p45"/>
          <p:cNvSpPr txBox="1"/>
          <p:nvPr>
            <p:ph idx="1" type="body"/>
          </p:nvPr>
        </p:nvSpPr>
        <p:spPr>
          <a:xfrm>
            <a:off x="4391700" y="1777325"/>
            <a:ext cx="4231500" cy="1886700"/>
          </a:xfrm>
          <a:prstGeom prst="rect">
            <a:avLst/>
          </a:prstGeom>
          <a:noFill/>
          <a:ln>
            <a:noFill/>
          </a:ln>
        </p:spPr>
        <p:txBody>
          <a:bodyPr anchorCtr="0" anchor="t" bIns="45700" lIns="91425" spcFirstLastPara="1" rIns="91425" wrap="square" tIns="45700">
            <a:noAutofit/>
          </a:bodyPr>
          <a:lstStyle/>
          <a:p>
            <a:pPr indent="0" lvl="0" marL="0" marR="38100" rtl="0" algn="l">
              <a:lnSpc>
                <a:spcPct val="128571"/>
              </a:lnSpc>
              <a:spcBef>
                <a:spcPts val="0"/>
              </a:spcBef>
              <a:spcAft>
                <a:spcPts val="0"/>
              </a:spcAft>
              <a:buClr>
                <a:schemeClr val="dk1"/>
              </a:buClr>
              <a:buSzPts val="1100"/>
              <a:buFont typeface="Arial"/>
              <a:buNone/>
            </a:pPr>
            <a:r>
              <a:rPr lang="en" sz="2100">
                <a:solidFill>
                  <a:srgbClr val="1F1F1F"/>
                </a:solidFill>
                <a:highlight>
                  <a:srgbClr val="F8F9FA"/>
                </a:highlight>
              </a:rPr>
              <a:t>Стратегије проактивног решавања проблема оснажују наставнике да са самопоуздањем воде, смањују стрес и стварају успешно окружење у учионици за себе и своје ученике.</a:t>
            </a:r>
            <a:endParaRPr sz="2100">
              <a:solidFill>
                <a:srgbClr val="1F1F1F"/>
              </a:solidFill>
              <a:highlight>
                <a:srgbClr val="F8F9FA"/>
              </a:highlight>
            </a:endParaRPr>
          </a:p>
          <a:p>
            <a:pPr indent="0" lvl="0" marL="0" rtl="0" algn="just">
              <a:lnSpc>
                <a:spcPct val="120000"/>
              </a:lnSpc>
              <a:spcBef>
                <a:spcPts val="0"/>
              </a:spcBef>
              <a:spcAft>
                <a:spcPts val="0"/>
              </a:spcAft>
              <a:buSzPts val="853"/>
              <a:buNone/>
            </a:pPr>
            <a:r>
              <a:t/>
            </a:r>
            <a:endParaRPr sz="1895"/>
          </a:p>
        </p:txBody>
      </p:sp>
      <p:pic>
        <p:nvPicPr>
          <p:cNvPr descr="H:\My Drive\KA2\KA2 - TYM\_WP5-Sharing and Promotion\Graphic Identity\Logo TYM\TYM_Tavola disegno 1-02.png" id="325" name="Google Shape;325;p45"/>
          <p:cNvPicPr preferRelativeResize="0"/>
          <p:nvPr/>
        </p:nvPicPr>
        <p:blipFill rotWithShape="1">
          <a:blip r:embed="rId3">
            <a:alphaModFix/>
          </a:blip>
          <a:srcRect b="0" l="0" r="0" t="0"/>
          <a:stretch/>
        </p:blipFill>
        <p:spPr>
          <a:xfrm>
            <a:off x="8241175" y="0"/>
            <a:ext cx="507840" cy="507840"/>
          </a:xfrm>
          <a:prstGeom prst="rect">
            <a:avLst/>
          </a:prstGeom>
          <a:noFill/>
          <a:ln>
            <a:noFill/>
          </a:ln>
        </p:spPr>
      </p:pic>
      <p:pic>
        <p:nvPicPr>
          <p:cNvPr id="326" name="Google Shape;326;p45"/>
          <p:cNvPicPr preferRelativeResize="0"/>
          <p:nvPr/>
        </p:nvPicPr>
        <p:blipFill>
          <a:blip r:embed="rId4">
            <a:alphaModFix/>
          </a:blip>
          <a:stretch>
            <a:fillRect/>
          </a:stretch>
        </p:blipFill>
        <p:spPr>
          <a:xfrm>
            <a:off x="829350" y="1129453"/>
            <a:ext cx="2163432" cy="216343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6"/>
          <p:cNvSpPr txBox="1"/>
          <p:nvPr>
            <p:ph type="title"/>
          </p:nvPr>
        </p:nvSpPr>
        <p:spPr>
          <a:xfrm>
            <a:off x="457200" y="281759"/>
            <a:ext cx="8229600" cy="643200"/>
          </a:xfrm>
          <a:prstGeom prst="rect">
            <a:avLst/>
          </a:prstGeom>
          <a:noFill/>
          <a:ln>
            <a:noFill/>
          </a:ln>
        </p:spPr>
        <p:txBody>
          <a:bodyPr anchorCtr="0" anchor="ctr" bIns="45700" lIns="91425" spcFirstLastPara="1" rIns="91425" wrap="square" tIns="45700">
            <a:normAutofit fontScale="90000"/>
          </a:bodyPr>
          <a:lstStyle/>
          <a:p>
            <a:pPr indent="0" lvl="0" marL="0" marR="38100" rtl="0" algn="l">
              <a:lnSpc>
                <a:spcPct val="128571"/>
              </a:lnSpc>
              <a:spcBef>
                <a:spcPts val="0"/>
              </a:spcBef>
              <a:spcAft>
                <a:spcPts val="0"/>
              </a:spcAft>
              <a:buClr>
                <a:schemeClr val="dk1"/>
              </a:buClr>
              <a:buSzPct val="46809"/>
              <a:buFont typeface="Arial"/>
              <a:buNone/>
            </a:pPr>
            <a:r>
              <a:t/>
            </a:r>
            <a:endParaRPr b="1" sz="2350">
              <a:solidFill>
                <a:srgbClr val="339966"/>
              </a:solidFill>
              <a:highlight>
                <a:srgbClr val="F8F9FA"/>
              </a:highlight>
            </a:endParaRPr>
          </a:p>
          <a:p>
            <a:pPr indent="0" lvl="0" marL="0" marR="38100" rtl="0" algn="l">
              <a:lnSpc>
                <a:spcPct val="128571"/>
              </a:lnSpc>
              <a:spcBef>
                <a:spcPts val="0"/>
              </a:spcBef>
              <a:spcAft>
                <a:spcPts val="0"/>
              </a:spcAft>
              <a:buClr>
                <a:schemeClr val="dk1"/>
              </a:buClr>
              <a:buSzPct val="46809"/>
              <a:buFont typeface="Arial"/>
              <a:buNone/>
            </a:pPr>
            <a:r>
              <a:rPr b="1" lang="en" sz="2350">
                <a:solidFill>
                  <a:srgbClr val="339966"/>
                </a:solidFill>
                <a:highlight>
                  <a:srgbClr val="F8F9FA"/>
                </a:highlight>
              </a:rPr>
              <a:t>Зашто би наставници требало да користе проактивне стратегије решавања проблема?</a:t>
            </a:r>
            <a:endParaRPr b="1" sz="2350">
              <a:solidFill>
                <a:srgbClr val="339966"/>
              </a:solidFill>
              <a:highlight>
                <a:srgbClr val="F8F9FA"/>
              </a:highlight>
            </a:endParaRPr>
          </a:p>
          <a:p>
            <a:pPr indent="0" lvl="0" marL="0" rtl="0" algn="l">
              <a:spcBef>
                <a:spcPts val="0"/>
              </a:spcBef>
              <a:spcAft>
                <a:spcPts val="0"/>
              </a:spcAft>
              <a:buClr>
                <a:schemeClr val="dk1"/>
              </a:buClr>
              <a:buSzPct val="45833"/>
              <a:buFont typeface="Arial"/>
              <a:buNone/>
            </a:pPr>
            <a:r>
              <a:t/>
            </a:r>
            <a:endParaRPr b="1" sz="2400">
              <a:solidFill>
                <a:srgbClr val="339966"/>
              </a:solidFill>
            </a:endParaRPr>
          </a:p>
        </p:txBody>
      </p:sp>
      <p:sp>
        <p:nvSpPr>
          <p:cNvPr id="333" name="Google Shape;333;p46"/>
          <p:cNvSpPr txBox="1"/>
          <p:nvPr>
            <p:ph idx="1" type="body"/>
          </p:nvPr>
        </p:nvSpPr>
        <p:spPr>
          <a:xfrm>
            <a:off x="457200" y="1418249"/>
            <a:ext cx="8229600" cy="2307000"/>
          </a:xfrm>
          <a:prstGeom prst="rect">
            <a:avLst/>
          </a:prstGeom>
          <a:noFill/>
          <a:ln>
            <a:noFill/>
          </a:ln>
        </p:spPr>
        <p:txBody>
          <a:bodyPr anchorCtr="0" anchor="t" bIns="45700" lIns="91425" spcFirstLastPara="1" rIns="91425" wrap="square" tIns="45700">
            <a:normAutofit fontScale="62500" lnSpcReduction="20000"/>
          </a:bodyPr>
          <a:lstStyle/>
          <a:p>
            <a:pPr indent="0" lvl="0" marL="914400" rtl="0" algn="l">
              <a:lnSpc>
                <a:spcPct val="120000"/>
              </a:lnSpc>
              <a:spcBef>
                <a:spcPts val="0"/>
              </a:spcBef>
              <a:spcAft>
                <a:spcPts val="0"/>
              </a:spcAft>
              <a:buNone/>
            </a:pPr>
            <a:r>
              <a:t/>
            </a:r>
            <a:endParaRPr sz="2550"/>
          </a:p>
          <a:p>
            <a:pPr indent="-363538" lvl="0" marL="457200" rtl="0" algn="l">
              <a:lnSpc>
                <a:spcPct val="120000"/>
              </a:lnSpc>
              <a:spcBef>
                <a:spcPts val="0"/>
              </a:spcBef>
              <a:spcAft>
                <a:spcPts val="0"/>
              </a:spcAft>
              <a:buClr>
                <a:srgbClr val="1F1F1F"/>
              </a:buClr>
              <a:buSzPct val="100000"/>
              <a:buChar char="●"/>
            </a:pPr>
            <a:r>
              <a:rPr lang="en" sz="3400">
                <a:solidFill>
                  <a:srgbClr val="1F1F1F"/>
                </a:solidFill>
                <a:highlight>
                  <a:srgbClr val="F8F9FA"/>
                </a:highlight>
              </a:rPr>
              <a:t>Предвиђање изазова штеди време и енергију</a:t>
            </a:r>
            <a:endParaRPr sz="3400">
              <a:solidFill>
                <a:srgbClr val="1F1F1F"/>
              </a:solidFill>
              <a:highlight>
                <a:srgbClr val="F8F9FA"/>
              </a:highlight>
            </a:endParaRPr>
          </a:p>
          <a:p>
            <a:pPr indent="-363538" lvl="0" marL="457200" rtl="0" algn="l">
              <a:lnSpc>
                <a:spcPct val="120000"/>
              </a:lnSpc>
              <a:spcBef>
                <a:spcPts val="0"/>
              </a:spcBef>
              <a:spcAft>
                <a:spcPts val="0"/>
              </a:spcAft>
              <a:buClr>
                <a:srgbClr val="1F1F1F"/>
              </a:buClr>
              <a:buSzPct val="100000"/>
              <a:buChar char="●"/>
            </a:pPr>
            <a:r>
              <a:rPr lang="en" sz="3400">
                <a:solidFill>
                  <a:srgbClr val="1F1F1F"/>
                </a:solidFill>
                <a:highlight>
                  <a:srgbClr val="F8F9FA"/>
                </a:highlight>
              </a:rPr>
              <a:t>Промовише позитивно окружење за учење</a:t>
            </a:r>
            <a:endParaRPr sz="3400">
              <a:solidFill>
                <a:srgbClr val="1F1F1F"/>
              </a:solidFill>
              <a:highlight>
                <a:srgbClr val="F8F9FA"/>
              </a:highlight>
            </a:endParaRPr>
          </a:p>
          <a:p>
            <a:pPr indent="-363538" lvl="0" marL="457200" rtl="0" algn="l">
              <a:lnSpc>
                <a:spcPct val="120000"/>
              </a:lnSpc>
              <a:spcBef>
                <a:spcPts val="0"/>
              </a:spcBef>
              <a:spcAft>
                <a:spcPts val="0"/>
              </a:spcAft>
              <a:buClr>
                <a:srgbClr val="1F1F1F"/>
              </a:buClr>
              <a:buSzPct val="100000"/>
              <a:buChar char="●"/>
            </a:pPr>
            <a:r>
              <a:rPr lang="en" sz="3400">
                <a:solidFill>
                  <a:srgbClr val="1F1F1F"/>
                </a:solidFill>
                <a:highlight>
                  <a:srgbClr val="F8F9FA"/>
                </a:highlight>
              </a:rPr>
              <a:t>Подстиче отворену комуникацију са колегама, ученицима и родитељима</a:t>
            </a:r>
            <a:endParaRPr sz="3400">
              <a:solidFill>
                <a:srgbClr val="1F1F1F"/>
              </a:solidFill>
              <a:highlight>
                <a:srgbClr val="F8F9FA"/>
              </a:highlight>
            </a:endParaRPr>
          </a:p>
          <a:p>
            <a:pPr indent="-363538" lvl="0" marL="457200" rtl="0" algn="l">
              <a:lnSpc>
                <a:spcPct val="120000"/>
              </a:lnSpc>
              <a:spcBef>
                <a:spcPts val="0"/>
              </a:spcBef>
              <a:spcAft>
                <a:spcPts val="0"/>
              </a:spcAft>
              <a:buClr>
                <a:srgbClr val="1F1F1F"/>
              </a:buClr>
              <a:buSzPct val="100000"/>
              <a:buChar char="●"/>
            </a:pPr>
            <a:r>
              <a:rPr lang="en" sz="3400">
                <a:solidFill>
                  <a:srgbClr val="1F1F1F"/>
                </a:solidFill>
                <a:highlight>
                  <a:srgbClr val="F8F9FA"/>
                </a:highlight>
              </a:rPr>
              <a:t>Доводи до бољих резултата ученика</a:t>
            </a:r>
            <a:endParaRPr sz="3400">
              <a:solidFill>
                <a:srgbClr val="1F1F1F"/>
              </a:solidFill>
              <a:highlight>
                <a:srgbClr val="F8F9FA"/>
              </a:highlight>
            </a:endParaRPr>
          </a:p>
          <a:p>
            <a:pPr indent="0" lvl="0" marL="457200" rtl="0" algn="l">
              <a:lnSpc>
                <a:spcPct val="120000"/>
              </a:lnSpc>
              <a:spcBef>
                <a:spcPts val="0"/>
              </a:spcBef>
              <a:spcAft>
                <a:spcPts val="0"/>
              </a:spcAft>
              <a:buNone/>
            </a:pPr>
            <a:r>
              <a:t/>
            </a:r>
            <a:endParaRPr sz="2200"/>
          </a:p>
        </p:txBody>
      </p:sp>
      <p:pic>
        <p:nvPicPr>
          <p:cNvPr descr="H:\My Drive\KA2\KA2 - TYM\_WP5-Sharing and Promotion\Graphic Identity\Logo TYM\TYM_Tavola disegno 1-02.png" id="334" name="Google Shape;334;p46"/>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7"/>
          <p:cNvSpPr txBox="1"/>
          <p:nvPr>
            <p:ph type="title"/>
          </p:nvPr>
        </p:nvSpPr>
        <p:spPr>
          <a:xfrm>
            <a:off x="457200" y="281759"/>
            <a:ext cx="8229600" cy="643200"/>
          </a:xfrm>
          <a:prstGeom prst="rect">
            <a:avLst/>
          </a:prstGeom>
          <a:noFill/>
          <a:ln>
            <a:noFill/>
          </a:ln>
        </p:spPr>
        <p:txBody>
          <a:bodyPr anchorCtr="0" anchor="ctr" bIns="45700" lIns="91425" spcFirstLastPara="1" rIns="91425" wrap="square" tIns="45700">
            <a:normAutofit fontScale="90000"/>
          </a:bodyPr>
          <a:lstStyle/>
          <a:p>
            <a:pPr indent="0" lvl="0" marL="0" marR="38100" rtl="0" algn="l">
              <a:lnSpc>
                <a:spcPct val="128571"/>
              </a:lnSpc>
              <a:spcBef>
                <a:spcPts val="0"/>
              </a:spcBef>
              <a:spcAft>
                <a:spcPts val="0"/>
              </a:spcAft>
              <a:buClr>
                <a:schemeClr val="dk1"/>
              </a:buClr>
              <a:buSzPct val="41509"/>
              <a:buFont typeface="Arial"/>
              <a:buNone/>
            </a:pPr>
            <a:r>
              <a:t/>
            </a:r>
            <a:endParaRPr b="1" sz="2650">
              <a:solidFill>
                <a:srgbClr val="339966"/>
              </a:solidFill>
              <a:highlight>
                <a:srgbClr val="F8F9FA"/>
              </a:highlight>
            </a:endParaRPr>
          </a:p>
          <a:p>
            <a:pPr indent="0" lvl="0" marL="0" marR="38100" rtl="0" algn="l">
              <a:lnSpc>
                <a:spcPct val="128571"/>
              </a:lnSpc>
              <a:spcBef>
                <a:spcPts val="0"/>
              </a:spcBef>
              <a:spcAft>
                <a:spcPts val="0"/>
              </a:spcAft>
              <a:buClr>
                <a:schemeClr val="dk1"/>
              </a:buClr>
              <a:buSzPct val="41509"/>
              <a:buFont typeface="Arial"/>
              <a:buNone/>
            </a:pPr>
            <a:r>
              <a:rPr b="1" lang="en" sz="2650">
                <a:solidFill>
                  <a:srgbClr val="339966"/>
                </a:solidFill>
                <a:highlight>
                  <a:srgbClr val="F8F9FA"/>
                </a:highlight>
              </a:rPr>
              <a:t>Активност  бр.1</a:t>
            </a:r>
            <a:endParaRPr b="1" sz="2650">
              <a:solidFill>
                <a:srgbClr val="339966"/>
              </a:solidFill>
              <a:highlight>
                <a:srgbClr val="F8F9FA"/>
              </a:highlight>
            </a:endParaRPr>
          </a:p>
          <a:p>
            <a:pPr indent="0" lvl="0" marL="0" rtl="0" algn="l">
              <a:spcBef>
                <a:spcPts val="0"/>
              </a:spcBef>
              <a:spcAft>
                <a:spcPts val="0"/>
              </a:spcAft>
              <a:buClr>
                <a:schemeClr val="dk1"/>
              </a:buClr>
              <a:buSzPct val="45833"/>
              <a:buFont typeface="Arial"/>
              <a:buNone/>
            </a:pPr>
            <a:r>
              <a:t/>
            </a:r>
            <a:endParaRPr b="1" sz="2400">
              <a:solidFill>
                <a:srgbClr val="339966"/>
              </a:solidFill>
            </a:endParaRPr>
          </a:p>
        </p:txBody>
      </p:sp>
      <p:sp>
        <p:nvSpPr>
          <p:cNvPr id="341" name="Google Shape;341;p47"/>
          <p:cNvSpPr txBox="1"/>
          <p:nvPr>
            <p:ph idx="1" type="body"/>
          </p:nvPr>
        </p:nvSpPr>
        <p:spPr>
          <a:xfrm>
            <a:off x="457200" y="1418249"/>
            <a:ext cx="8229600" cy="2307000"/>
          </a:xfrm>
          <a:prstGeom prst="rect">
            <a:avLst/>
          </a:prstGeom>
          <a:noFill/>
          <a:ln>
            <a:noFill/>
          </a:ln>
        </p:spPr>
        <p:txBody>
          <a:bodyPr anchorCtr="0" anchor="t" bIns="45700" lIns="91425" spcFirstLastPara="1" rIns="91425" wrap="square" tIns="45700">
            <a:normAutofit fontScale="25000" lnSpcReduction="20000"/>
          </a:bodyPr>
          <a:lstStyle/>
          <a:p>
            <a:pPr indent="-368300" lvl="0" marL="457200" rtl="0" algn="l">
              <a:lnSpc>
                <a:spcPct val="120000"/>
              </a:lnSpc>
              <a:spcBef>
                <a:spcPts val="0"/>
              </a:spcBef>
              <a:spcAft>
                <a:spcPts val="0"/>
              </a:spcAft>
              <a:buSzPct val="100000"/>
              <a:buChar char="●"/>
            </a:pPr>
            <a:r>
              <a:rPr lang="en" sz="8800">
                <a:solidFill>
                  <a:srgbClr val="1F1F1F"/>
                </a:solidFill>
                <a:highlight>
                  <a:srgbClr val="F8F9FA"/>
                </a:highlight>
              </a:rPr>
              <a:t>У малим групама, добићете сценарио који изазива стрес</a:t>
            </a:r>
            <a:endParaRPr sz="8800">
              <a:solidFill>
                <a:srgbClr val="1F1F1F"/>
              </a:solidFill>
              <a:highlight>
                <a:srgbClr val="F8F9FA"/>
              </a:highlight>
            </a:endParaRPr>
          </a:p>
          <a:p>
            <a:pPr indent="0" lvl="0" marL="457200" rtl="0" algn="l">
              <a:lnSpc>
                <a:spcPct val="120000"/>
              </a:lnSpc>
              <a:spcBef>
                <a:spcPts val="0"/>
              </a:spcBef>
              <a:spcAft>
                <a:spcPts val="0"/>
              </a:spcAft>
              <a:buNone/>
            </a:pPr>
            <a:r>
              <a:t/>
            </a:r>
            <a:endParaRPr sz="8800">
              <a:solidFill>
                <a:srgbClr val="1F1F1F"/>
              </a:solidFill>
              <a:highlight>
                <a:srgbClr val="F8F9FA"/>
              </a:highlight>
            </a:endParaRPr>
          </a:p>
          <a:p>
            <a:pPr indent="-368300" lvl="0" marL="457200" rtl="0" algn="l">
              <a:lnSpc>
                <a:spcPct val="120000"/>
              </a:lnSpc>
              <a:spcBef>
                <a:spcPts val="0"/>
              </a:spcBef>
              <a:spcAft>
                <a:spcPts val="0"/>
              </a:spcAft>
              <a:buSzPct val="100000"/>
              <a:buChar char="●"/>
            </a:pPr>
            <a:r>
              <a:rPr lang="en" sz="8800">
                <a:solidFill>
                  <a:srgbClr val="1F1F1F"/>
                </a:solidFill>
                <a:highlight>
                  <a:srgbClr val="F8F9FA"/>
                </a:highlight>
              </a:rPr>
              <a:t>Анализирајте сценарио и осмислите реактиван и проактиван приступ ситуацији</a:t>
            </a:r>
            <a:endParaRPr sz="8800">
              <a:solidFill>
                <a:srgbClr val="1F1F1F"/>
              </a:solidFill>
              <a:highlight>
                <a:srgbClr val="F8F9FA"/>
              </a:highlight>
            </a:endParaRPr>
          </a:p>
          <a:p>
            <a:pPr indent="0" lvl="0" marL="457200" rtl="0" algn="l">
              <a:lnSpc>
                <a:spcPct val="120000"/>
              </a:lnSpc>
              <a:spcBef>
                <a:spcPts val="0"/>
              </a:spcBef>
              <a:spcAft>
                <a:spcPts val="0"/>
              </a:spcAft>
              <a:buNone/>
            </a:pPr>
            <a:r>
              <a:t/>
            </a:r>
            <a:endParaRPr sz="8800">
              <a:solidFill>
                <a:srgbClr val="1F1F1F"/>
              </a:solidFill>
              <a:highlight>
                <a:srgbClr val="F8F9FA"/>
              </a:highlight>
            </a:endParaRPr>
          </a:p>
          <a:p>
            <a:pPr indent="-368300" lvl="0" marL="457200" marR="38100" rtl="0" algn="l">
              <a:lnSpc>
                <a:spcPct val="128571"/>
              </a:lnSpc>
              <a:spcBef>
                <a:spcPts val="0"/>
              </a:spcBef>
              <a:spcAft>
                <a:spcPts val="0"/>
              </a:spcAft>
              <a:buSzPct val="100000"/>
              <a:buChar char="●"/>
            </a:pPr>
            <a:r>
              <a:rPr lang="en" sz="8800">
                <a:solidFill>
                  <a:srgbClr val="1F1F1F"/>
                </a:solidFill>
                <a:highlight>
                  <a:srgbClr val="F8F9FA"/>
                </a:highlight>
              </a:rPr>
              <a:t>Представите оба приступа осталима и разговарајте о потенцијалним исходима</a:t>
            </a:r>
            <a:endParaRPr sz="8800">
              <a:solidFill>
                <a:srgbClr val="1F1F1F"/>
              </a:solidFill>
              <a:highlight>
                <a:srgbClr val="F8F9FA"/>
              </a:highlight>
            </a:endParaRPr>
          </a:p>
          <a:p>
            <a:pPr indent="0" lvl="0" marL="457200" rtl="0" algn="l">
              <a:lnSpc>
                <a:spcPct val="120000"/>
              </a:lnSpc>
              <a:spcBef>
                <a:spcPts val="0"/>
              </a:spcBef>
              <a:spcAft>
                <a:spcPts val="0"/>
              </a:spcAft>
              <a:buNone/>
            </a:pPr>
            <a:r>
              <a:t/>
            </a:r>
            <a:endParaRPr sz="2200"/>
          </a:p>
        </p:txBody>
      </p:sp>
      <p:pic>
        <p:nvPicPr>
          <p:cNvPr descr="H:\My Drive\KA2\KA2 - TYM\_WP5-Sharing and Promotion\Graphic Identity\Logo TYM\TYM_Tavola disegno 1-02.png" id="342" name="Google Shape;342;p47"/>
          <p:cNvPicPr preferRelativeResize="0"/>
          <p:nvPr/>
        </p:nvPicPr>
        <p:blipFill rotWithShape="1">
          <a:blip r:embed="rId3">
            <a:alphaModFix/>
          </a:blip>
          <a:srcRect b="0" l="0" r="0" t="0"/>
          <a:stretch/>
        </p:blipFill>
        <p:spPr>
          <a:xfrm>
            <a:off x="8241175" y="0"/>
            <a:ext cx="507840" cy="507840"/>
          </a:xfrm>
          <a:prstGeom prst="rect">
            <a:avLst/>
          </a:prstGeom>
          <a:noFill/>
          <a:ln>
            <a:noFill/>
          </a:ln>
        </p:spPr>
      </p:pic>
      <p:pic>
        <p:nvPicPr>
          <p:cNvPr id="343" name="Google Shape;343;p47"/>
          <p:cNvPicPr preferRelativeResize="0"/>
          <p:nvPr/>
        </p:nvPicPr>
        <p:blipFill>
          <a:blip r:embed="rId4">
            <a:alphaModFix/>
          </a:blip>
          <a:stretch>
            <a:fillRect/>
          </a:stretch>
        </p:blipFill>
        <p:spPr>
          <a:xfrm>
            <a:off x="8060900" y="4007800"/>
            <a:ext cx="643050" cy="6430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8"/>
          <p:cNvSpPr txBox="1"/>
          <p:nvPr>
            <p:ph type="title"/>
          </p:nvPr>
        </p:nvSpPr>
        <p:spPr>
          <a:xfrm>
            <a:off x="427425" y="281759"/>
            <a:ext cx="8229600" cy="643200"/>
          </a:xfrm>
          <a:prstGeom prst="rect">
            <a:avLst/>
          </a:prstGeom>
          <a:noFill/>
          <a:ln>
            <a:noFill/>
          </a:ln>
        </p:spPr>
        <p:txBody>
          <a:bodyPr anchorCtr="0" anchor="ctr" bIns="45700" lIns="91425" spcFirstLastPara="1" rIns="91425" wrap="square" tIns="45700">
            <a:normAutofit/>
          </a:bodyPr>
          <a:lstStyle/>
          <a:p>
            <a:pPr indent="0" lvl="0" marL="0" marR="38100" rtl="0" algn="l">
              <a:lnSpc>
                <a:spcPct val="128571"/>
              </a:lnSpc>
              <a:spcBef>
                <a:spcPts val="0"/>
              </a:spcBef>
              <a:spcAft>
                <a:spcPts val="0"/>
              </a:spcAft>
              <a:buClr>
                <a:schemeClr val="dk1"/>
              </a:buClr>
              <a:buSzPts val="1100"/>
              <a:buFont typeface="Arial"/>
              <a:buNone/>
            </a:pPr>
            <a:r>
              <a:rPr b="1" lang="en" sz="2650">
                <a:solidFill>
                  <a:srgbClr val="339966"/>
                </a:solidFill>
                <a:highlight>
                  <a:srgbClr val="F8F9FA"/>
                </a:highlight>
              </a:rPr>
              <a:t>Активност  бр.1</a:t>
            </a:r>
            <a:endParaRPr b="1" sz="2400">
              <a:solidFill>
                <a:srgbClr val="339966"/>
              </a:solidFill>
            </a:endParaRPr>
          </a:p>
        </p:txBody>
      </p:sp>
      <p:sp>
        <p:nvSpPr>
          <p:cNvPr id="350" name="Google Shape;350;p48"/>
          <p:cNvSpPr txBox="1"/>
          <p:nvPr>
            <p:ph idx="1" type="body"/>
          </p:nvPr>
        </p:nvSpPr>
        <p:spPr>
          <a:xfrm>
            <a:off x="457200" y="1096774"/>
            <a:ext cx="8229600" cy="2307000"/>
          </a:xfrm>
          <a:prstGeom prst="rect">
            <a:avLst/>
          </a:prstGeom>
          <a:noFill/>
          <a:ln>
            <a:noFill/>
          </a:ln>
        </p:spPr>
        <p:txBody>
          <a:bodyPr anchorCtr="0" anchor="t" bIns="45700" lIns="91425" spcFirstLastPara="1" rIns="91425" wrap="square" tIns="45700">
            <a:noAutofit/>
          </a:bodyPr>
          <a:lstStyle/>
          <a:p>
            <a:pPr indent="-342900" lvl="0" marL="457200" rtl="0" algn="just">
              <a:spcBef>
                <a:spcPts val="0"/>
              </a:spcBef>
              <a:spcAft>
                <a:spcPts val="0"/>
              </a:spcAft>
              <a:buClr>
                <a:schemeClr val="dk1"/>
              </a:buClr>
              <a:buSzPts val="1800"/>
              <a:buAutoNum type="arabicPeriod"/>
            </a:pPr>
            <a:r>
              <a:rPr lang="en">
                <a:solidFill>
                  <a:srgbClr val="1F1F1F"/>
                </a:solidFill>
                <a:highlight>
                  <a:srgbClr val="F8F9FA"/>
                </a:highlight>
              </a:rPr>
              <a:t>Рок за пројекат је пропуштен због лоше комуникације.</a:t>
            </a:r>
            <a:endParaRPr>
              <a:solidFill>
                <a:srgbClr val="1F1F1F"/>
              </a:solidFill>
              <a:highlight>
                <a:srgbClr val="F8F9FA"/>
              </a:highlight>
            </a:endParaRPr>
          </a:p>
          <a:p>
            <a:pPr indent="-342900" lvl="0" marL="457200" rtl="0" algn="just">
              <a:spcBef>
                <a:spcPts val="0"/>
              </a:spcBef>
              <a:spcAft>
                <a:spcPts val="0"/>
              </a:spcAft>
              <a:buClr>
                <a:schemeClr val="dk1"/>
              </a:buClr>
              <a:buSzPts val="1800"/>
              <a:buAutoNum type="arabicPeriod"/>
            </a:pPr>
            <a:r>
              <a:rPr lang="en">
                <a:solidFill>
                  <a:srgbClr val="1F1F1F"/>
                </a:solidFill>
                <a:highlight>
                  <a:srgbClr val="F8F9FA"/>
                </a:highlight>
              </a:rPr>
              <a:t>Члан породице се разболи само неколико дана пре планираног породичног одмора.</a:t>
            </a:r>
            <a:endParaRPr>
              <a:solidFill>
                <a:srgbClr val="1F1F1F"/>
              </a:solidFill>
              <a:highlight>
                <a:srgbClr val="F8F9FA"/>
              </a:highlight>
            </a:endParaRPr>
          </a:p>
          <a:p>
            <a:pPr indent="-342900" lvl="0" marL="457200" rtl="0" algn="just">
              <a:spcBef>
                <a:spcPts val="0"/>
              </a:spcBef>
              <a:spcAft>
                <a:spcPts val="0"/>
              </a:spcAft>
              <a:buClr>
                <a:schemeClr val="dk1"/>
              </a:buClr>
              <a:buSzPts val="1800"/>
              <a:buAutoNum type="arabicPeriod"/>
            </a:pPr>
            <a:r>
              <a:rPr lang="en">
                <a:solidFill>
                  <a:srgbClr val="1F1F1F"/>
                </a:solidFill>
                <a:highlight>
                  <a:srgbClr val="F8F9FA"/>
                </a:highlight>
              </a:rPr>
              <a:t>Обавештени сте да се ваше дете мучи у школи, али завршни испити су следеће недеље.</a:t>
            </a:r>
            <a:endParaRPr>
              <a:solidFill>
                <a:srgbClr val="1F1F1F"/>
              </a:solidFill>
              <a:highlight>
                <a:srgbClr val="F8F9FA"/>
              </a:highlight>
            </a:endParaRPr>
          </a:p>
          <a:p>
            <a:pPr indent="-342900" lvl="0" marL="457200" rtl="0" algn="just">
              <a:spcBef>
                <a:spcPts val="0"/>
              </a:spcBef>
              <a:spcAft>
                <a:spcPts val="0"/>
              </a:spcAft>
              <a:buClr>
                <a:schemeClr val="dk1"/>
              </a:buClr>
              <a:buSzPts val="1800"/>
              <a:buAutoNum type="arabicPeriod"/>
            </a:pPr>
            <a:r>
              <a:rPr lang="en">
                <a:solidFill>
                  <a:srgbClr val="1F1F1F"/>
                </a:solidFill>
                <a:highlight>
                  <a:srgbClr val="F8F9FA"/>
                </a:highlight>
              </a:rPr>
              <a:t>Ви (наставник) откривате да је ваш план часа за тај дан грешком обрисан непосредно пре почетка часа.</a:t>
            </a:r>
            <a:endParaRPr>
              <a:solidFill>
                <a:srgbClr val="1F1F1F"/>
              </a:solidFill>
              <a:highlight>
                <a:srgbClr val="F8F9FA"/>
              </a:highlight>
            </a:endParaRPr>
          </a:p>
          <a:p>
            <a:pPr indent="-342900" lvl="0" marL="457200" rtl="0" algn="just">
              <a:spcBef>
                <a:spcPts val="0"/>
              </a:spcBef>
              <a:spcAft>
                <a:spcPts val="0"/>
              </a:spcAft>
              <a:buClr>
                <a:schemeClr val="dk1"/>
              </a:buClr>
              <a:buSzPts val="1800"/>
              <a:buAutoNum type="arabicPeriod"/>
            </a:pPr>
            <a:r>
              <a:rPr lang="en">
                <a:solidFill>
                  <a:srgbClr val="1F1F1F"/>
                </a:solidFill>
                <a:highlight>
                  <a:srgbClr val="F8F9FA"/>
                </a:highlight>
              </a:rPr>
              <a:t>Директор неочекивано најављује да ћете бити посматрани током данашње лекције.</a:t>
            </a:r>
            <a:endParaRPr>
              <a:solidFill>
                <a:srgbClr val="1F1F1F"/>
              </a:solidFill>
              <a:highlight>
                <a:srgbClr val="F8F9FA"/>
              </a:highlight>
            </a:endParaRPr>
          </a:p>
          <a:p>
            <a:pPr indent="-342900" lvl="0" marL="457200" marR="38100" rtl="0" algn="l">
              <a:lnSpc>
                <a:spcPct val="128571"/>
              </a:lnSpc>
              <a:spcBef>
                <a:spcPts val="0"/>
              </a:spcBef>
              <a:spcAft>
                <a:spcPts val="0"/>
              </a:spcAft>
              <a:buSzPts val="1800"/>
              <a:buAutoNum type="arabicPeriod"/>
            </a:pPr>
            <a:r>
              <a:rPr lang="en">
                <a:solidFill>
                  <a:srgbClr val="1F1F1F"/>
                </a:solidFill>
                <a:highlight>
                  <a:srgbClr val="F8F9FA"/>
                </a:highlight>
              </a:rPr>
              <a:t>Породична свађа избија током нечега што је требало да буде опуштајући празнични оброк.</a:t>
            </a:r>
            <a:endParaRPr>
              <a:solidFill>
                <a:srgbClr val="1F1F1F"/>
              </a:solidFill>
              <a:highlight>
                <a:srgbClr val="F8F9FA"/>
              </a:highlight>
            </a:endParaRPr>
          </a:p>
          <a:p>
            <a:pPr indent="0" lvl="0" marL="0" rtl="0" algn="just">
              <a:spcBef>
                <a:spcPts val="0"/>
              </a:spcBef>
              <a:spcAft>
                <a:spcPts val="0"/>
              </a:spcAft>
              <a:buNone/>
            </a:pPr>
            <a:r>
              <a:t/>
            </a:r>
            <a:endParaRPr sz="1900">
              <a:solidFill>
                <a:schemeClr val="dk1"/>
              </a:solidFill>
            </a:endParaRPr>
          </a:p>
        </p:txBody>
      </p:sp>
      <p:pic>
        <p:nvPicPr>
          <p:cNvPr descr="H:\My Drive\KA2\KA2 - TYM\_WP5-Sharing and Promotion\Graphic Identity\Logo TYM\TYM_Tavola disegno 1-02.png" id="351" name="Google Shape;351;p48"/>
          <p:cNvPicPr preferRelativeResize="0"/>
          <p:nvPr/>
        </p:nvPicPr>
        <p:blipFill rotWithShape="1">
          <a:blip r:embed="rId3">
            <a:alphaModFix/>
          </a:blip>
          <a:srcRect b="0" l="0" r="0" t="0"/>
          <a:stretch/>
        </p:blipFill>
        <p:spPr>
          <a:xfrm>
            <a:off x="8241175" y="0"/>
            <a:ext cx="507840" cy="507840"/>
          </a:xfrm>
          <a:prstGeom prst="rect">
            <a:avLst/>
          </a:prstGeom>
          <a:noFill/>
          <a:ln>
            <a:noFill/>
          </a:ln>
        </p:spPr>
      </p:pic>
      <p:pic>
        <p:nvPicPr>
          <p:cNvPr id="352" name="Google Shape;352;p48"/>
          <p:cNvPicPr preferRelativeResize="0"/>
          <p:nvPr/>
        </p:nvPicPr>
        <p:blipFill>
          <a:blip r:embed="rId4">
            <a:alphaModFix/>
          </a:blip>
          <a:stretch>
            <a:fillRect/>
          </a:stretch>
        </p:blipFill>
        <p:spPr>
          <a:xfrm>
            <a:off x="8060900" y="4007800"/>
            <a:ext cx="643050" cy="6430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9"/>
          <p:cNvSpPr txBox="1"/>
          <p:nvPr>
            <p:ph type="title"/>
          </p:nvPr>
        </p:nvSpPr>
        <p:spPr>
          <a:xfrm>
            <a:off x="420000" y="266859"/>
            <a:ext cx="8229600" cy="6432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en" sz="2650">
                <a:solidFill>
                  <a:srgbClr val="339966"/>
                </a:solidFill>
                <a:highlight>
                  <a:srgbClr val="F8F9FA"/>
                </a:highlight>
              </a:rPr>
              <a:t>Активност  бр.1- </a:t>
            </a:r>
            <a:r>
              <a:rPr b="1" i="1" lang="en" sz="2400">
                <a:solidFill>
                  <a:srgbClr val="339966"/>
                </a:solidFill>
              </a:rPr>
              <a:t>Дискусија</a:t>
            </a:r>
            <a:endParaRPr b="1" i="1" sz="2400">
              <a:solidFill>
                <a:srgbClr val="339966"/>
              </a:solidFill>
            </a:endParaRPr>
          </a:p>
        </p:txBody>
      </p:sp>
      <p:sp>
        <p:nvSpPr>
          <p:cNvPr id="359" name="Google Shape;359;p49"/>
          <p:cNvSpPr txBox="1"/>
          <p:nvPr>
            <p:ph idx="1" type="body"/>
          </p:nvPr>
        </p:nvSpPr>
        <p:spPr>
          <a:xfrm>
            <a:off x="457200" y="1418250"/>
            <a:ext cx="8229600" cy="2916300"/>
          </a:xfrm>
          <a:prstGeom prst="rect">
            <a:avLst/>
          </a:prstGeom>
          <a:noFill/>
          <a:ln>
            <a:noFill/>
          </a:ln>
        </p:spPr>
        <p:txBody>
          <a:bodyPr anchorCtr="0" anchor="t" bIns="45700" lIns="91425" spcFirstLastPara="1" rIns="91425" wrap="square" tIns="45700">
            <a:normAutofit fontScale="85000" lnSpcReduction="20000"/>
          </a:bodyPr>
          <a:lstStyle/>
          <a:p>
            <a:pPr indent="-355441" lvl="0" marL="457200" rtl="0" algn="l">
              <a:lnSpc>
                <a:spcPct val="120000"/>
              </a:lnSpc>
              <a:spcBef>
                <a:spcPts val="0"/>
              </a:spcBef>
              <a:spcAft>
                <a:spcPts val="0"/>
              </a:spcAft>
              <a:buSzPct val="100000"/>
              <a:buChar char="●"/>
            </a:pPr>
            <a:r>
              <a:rPr lang="en" sz="2350">
                <a:solidFill>
                  <a:srgbClr val="1F1F1F"/>
                </a:solidFill>
                <a:highlight>
                  <a:srgbClr val="F8F9FA"/>
                </a:highlight>
              </a:rPr>
              <a:t>Које сте разлике уочили између реактивног и проактивног приступа?</a:t>
            </a:r>
            <a:endParaRPr sz="2350">
              <a:solidFill>
                <a:srgbClr val="1F1F1F"/>
              </a:solidFill>
              <a:highlight>
                <a:srgbClr val="F8F9FA"/>
              </a:highlight>
            </a:endParaRPr>
          </a:p>
          <a:p>
            <a:pPr indent="-355441" lvl="0" marL="457200" rtl="0" algn="l">
              <a:lnSpc>
                <a:spcPct val="120000"/>
              </a:lnSpc>
              <a:spcBef>
                <a:spcPts val="0"/>
              </a:spcBef>
              <a:spcAft>
                <a:spcPts val="0"/>
              </a:spcAft>
              <a:buSzPct val="100000"/>
              <a:buChar char="●"/>
            </a:pPr>
            <a:r>
              <a:rPr lang="en" sz="2350">
                <a:solidFill>
                  <a:srgbClr val="1F1F1F"/>
                </a:solidFill>
                <a:highlight>
                  <a:srgbClr val="F8F9FA"/>
                </a:highlight>
              </a:rPr>
              <a:t>Који приступ је био ефикаснији и зашто?</a:t>
            </a:r>
            <a:endParaRPr sz="2350">
              <a:solidFill>
                <a:srgbClr val="1F1F1F"/>
              </a:solidFill>
              <a:highlight>
                <a:srgbClr val="F8F9FA"/>
              </a:highlight>
            </a:endParaRPr>
          </a:p>
          <a:p>
            <a:pPr indent="-355441" lvl="0" marL="457200" rtl="0" algn="l">
              <a:lnSpc>
                <a:spcPct val="120000"/>
              </a:lnSpc>
              <a:spcBef>
                <a:spcPts val="0"/>
              </a:spcBef>
              <a:spcAft>
                <a:spcPts val="0"/>
              </a:spcAft>
              <a:buSzPct val="100000"/>
              <a:buChar char="●"/>
            </a:pPr>
            <a:r>
              <a:rPr lang="en" sz="2350">
                <a:solidFill>
                  <a:srgbClr val="1F1F1F"/>
                </a:solidFill>
                <a:highlight>
                  <a:srgbClr val="F8F9FA"/>
                </a:highlight>
              </a:rPr>
              <a:t>Да ли сте доживели сличан сценарио у стварном животу? Ако јесте, како се то радило? Да сте били реактивни, како сте уместо тога могли бити проактивни?</a:t>
            </a:r>
            <a:endParaRPr sz="2350">
              <a:solidFill>
                <a:srgbClr val="1F1F1F"/>
              </a:solidFill>
              <a:highlight>
                <a:srgbClr val="F8F9FA"/>
              </a:highlight>
            </a:endParaRPr>
          </a:p>
          <a:p>
            <a:pPr indent="-355441" lvl="0" marL="457200" marR="38100" rtl="0" algn="l">
              <a:lnSpc>
                <a:spcPct val="128571"/>
              </a:lnSpc>
              <a:spcBef>
                <a:spcPts val="0"/>
              </a:spcBef>
              <a:spcAft>
                <a:spcPts val="0"/>
              </a:spcAft>
              <a:buSzPct val="100000"/>
              <a:buChar char="●"/>
            </a:pPr>
            <a:r>
              <a:rPr lang="en" sz="2350">
                <a:solidFill>
                  <a:srgbClr val="1F1F1F"/>
                </a:solidFill>
                <a:highlight>
                  <a:srgbClr val="F8F9FA"/>
                </a:highlight>
              </a:rPr>
              <a:t>Како би се проактивна стратегија коју сте развили могла применити на друге ситуације које изазивају стрес?</a:t>
            </a:r>
            <a:endParaRPr sz="2350">
              <a:solidFill>
                <a:srgbClr val="1F1F1F"/>
              </a:solidFill>
              <a:highlight>
                <a:srgbClr val="F8F9FA"/>
              </a:highlight>
            </a:endParaRPr>
          </a:p>
          <a:p>
            <a:pPr indent="0" lvl="0" marL="457200" rtl="0" algn="l">
              <a:lnSpc>
                <a:spcPct val="120000"/>
              </a:lnSpc>
              <a:spcBef>
                <a:spcPts val="0"/>
              </a:spcBef>
              <a:spcAft>
                <a:spcPts val="0"/>
              </a:spcAft>
              <a:buNone/>
            </a:pPr>
            <a:r>
              <a:t/>
            </a:r>
            <a:endParaRPr sz="2200"/>
          </a:p>
        </p:txBody>
      </p:sp>
      <p:pic>
        <p:nvPicPr>
          <p:cNvPr descr="H:\My Drive\KA2\KA2 - TYM\_WP5-Sharing and Promotion\Graphic Identity\Logo TYM\TYM_Tavola disegno 1-02.png" id="360" name="Google Shape;360;p49"/>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50"/>
          <p:cNvSpPr txBox="1"/>
          <p:nvPr>
            <p:ph type="title"/>
          </p:nvPr>
        </p:nvSpPr>
        <p:spPr>
          <a:xfrm>
            <a:off x="457200" y="281759"/>
            <a:ext cx="8229600" cy="643200"/>
          </a:xfrm>
          <a:prstGeom prst="rect">
            <a:avLst/>
          </a:prstGeom>
          <a:noFill/>
          <a:ln>
            <a:noFill/>
          </a:ln>
        </p:spPr>
        <p:txBody>
          <a:bodyPr anchorCtr="0" anchor="ctr" bIns="45700" lIns="91425" spcFirstLastPara="1" rIns="91425" wrap="square" tIns="45700">
            <a:normAutofit fontScale="90000"/>
          </a:bodyPr>
          <a:lstStyle/>
          <a:p>
            <a:pPr indent="0" lvl="0" marL="0" marR="38100" rtl="0" algn="l">
              <a:lnSpc>
                <a:spcPct val="128571"/>
              </a:lnSpc>
              <a:spcBef>
                <a:spcPts val="0"/>
              </a:spcBef>
              <a:spcAft>
                <a:spcPts val="0"/>
              </a:spcAft>
              <a:buClr>
                <a:schemeClr val="dk1"/>
              </a:buClr>
              <a:buSzPct val="41509"/>
              <a:buFont typeface="Arial"/>
              <a:buNone/>
            </a:pPr>
            <a:r>
              <a:t/>
            </a:r>
            <a:endParaRPr b="1" sz="2650">
              <a:solidFill>
                <a:srgbClr val="339966"/>
              </a:solidFill>
              <a:highlight>
                <a:srgbClr val="F8F9FA"/>
              </a:highlight>
            </a:endParaRPr>
          </a:p>
          <a:p>
            <a:pPr indent="0" lvl="0" marL="0" marR="38100" rtl="0" algn="l">
              <a:lnSpc>
                <a:spcPct val="128571"/>
              </a:lnSpc>
              <a:spcBef>
                <a:spcPts val="0"/>
              </a:spcBef>
              <a:spcAft>
                <a:spcPts val="0"/>
              </a:spcAft>
              <a:buClr>
                <a:schemeClr val="dk1"/>
              </a:buClr>
              <a:buSzPct val="41509"/>
              <a:buFont typeface="Arial"/>
              <a:buNone/>
            </a:pPr>
            <a:r>
              <a:rPr b="1" lang="en" sz="2650">
                <a:solidFill>
                  <a:srgbClr val="339966"/>
                </a:solidFill>
                <a:highlight>
                  <a:srgbClr val="F8F9FA"/>
                </a:highlight>
              </a:rPr>
              <a:t>Реактивне / проактивне стратегије</a:t>
            </a:r>
            <a:endParaRPr b="1" sz="2650">
              <a:solidFill>
                <a:srgbClr val="339966"/>
              </a:solidFill>
              <a:highlight>
                <a:srgbClr val="F8F9FA"/>
              </a:highlight>
            </a:endParaRPr>
          </a:p>
          <a:p>
            <a:pPr indent="0" lvl="0" marL="0" rtl="0" algn="l">
              <a:spcBef>
                <a:spcPts val="0"/>
              </a:spcBef>
              <a:spcAft>
                <a:spcPts val="0"/>
              </a:spcAft>
              <a:buClr>
                <a:schemeClr val="dk1"/>
              </a:buClr>
              <a:buSzPct val="45833"/>
              <a:buFont typeface="Arial"/>
              <a:buNone/>
            </a:pPr>
            <a:r>
              <a:t/>
            </a:r>
            <a:endParaRPr b="1" sz="2400">
              <a:solidFill>
                <a:srgbClr val="339966"/>
              </a:solidFill>
            </a:endParaRPr>
          </a:p>
        </p:txBody>
      </p:sp>
      <p:sp>
        <p:nvSpPr>
          <p:cNvPr id="367" name="Google Shape;367;p50"/>
          <p:cNvSpPr txBox="1"/>
          <p:nvPr>
            <p:ph idx="1" type="body"/>
          </p:nvPr>
        </p:nvSpPr>
        <p:spPr>
          <a:xfrm>
            <a:off x="457200" y="1561350"/>
            <a:ext cx="8229600" cy="2020800"/>
          </a:xfrm>
          <a:prstGeom prst="rect">
            <a:avLst/>
          </a:prstGeom>
          <a:noFill/>
          <a:ln>
            <a:noFill/>
          </a:ln>
        </p:spPr>
        <p:txBody>
          <a:bodyPr anchorCtr="0" anchor="t" bIns="45700" lIns="91425" spcFirstLastPara="1" rIns="91425" wrap="square" tIns="45700">
            <a:normAutofit fontScale="92500" lnSpcReduction="20000"/>
          </a:bodyPr>
          <a:lstStyle/>
          <a:p>
            <a:pPr indent="-357823" lvl="0" marL="457200" rtl="0" algn="l">
              <a:lnSpc>
                <a:spcPct val="120000"/>
              </a:lnSpc>
              <a:spcBef>
                <a:spcPts val="0"/>
              </a:spcBef>
              <a:spcAft>
                <a:spcPts val="0"/>
              </a:spcAft>
              <a:buSzPct val="104762"/>
              <a:buChar char="●"/>
            </a:pPr>
            <a:r>
              <a:rPr lang="en" sz="2100">
                <a:solidFill>
                  <a:srgbClr val="1F1F1F"/>
                </a:solidFill>
                <a:highlight>
                  <a:srgbClr val="F8F9FA"/>
                </a:highlight>
              </a:rPr>
              <a:t>Реактивне стратегије се баве проблемима </a:t>
            </a:r>
            <a:r>
              <a:rPr b="1" lang="en" sz="2100">
                <a:solidFill>
                  <a:srgbClr val="1F1F1F"/>
                </a:solidFill>
                <a:highlight>
                  <a:srgbClr val="F8F9FA"/>
                </a:highlight>
              </a:rPr>
              <a:t>након </a:t>
            </a:r>
            <a:r>
              <a:rPr lang="en" sz="2100">
                <a:solidFill>
                  <a:srgbClr val="1F1F1F"/>
                </a:solidFill>
                <a:highlight>
                  <a:srgbClr val="F8F9FA"/>
                </a:highlight>
              </a:rPr>
              <a:t>што се појаве, често у </a:t>
            </a:r>
            <a:r>
              <a:rPr b="1" lang="en" sz="2100">
                <a:solidFill>
                  <a:srgbClr val="1F1F1F"/>
                </a:solidFill>
                <a:highlight>
                  <a:srgbClr val="F8F9FA"/>
                </a:highlight>
              </a:rPr>
              <a:t>ситуацијама високог притиска</a:t>
            </a:r>
            <a:r>
              <a:rPr lang="en" sz="2100">
                <a:solidFill>
                  <a:srgbClr val="1F1F1F"/>
                </a:solidFill>
                <a:highlight>
                  <a:srgbClr val="F8F9FA"/>
                </a:highlight>
              </a:rPr>
              <a:t>. </a:t>
            </a:r>
            <a:endParaRPr sz="2100">
              <a:solidFill>
                <a:srgbClr val="1F1F1F"/>
              </a:solidFill>
              <a:highlight>
                <a:srgbClr val="F8F9FA"/>
              </a:highlight>
            </a:endParaRPr>
          </a:p>
          <a:p>
            <a:pPr indent="-357823" lvl="0" marL="457200" marR="38100" rtl="0" algn="l">
              <a:lnSpc>
                <a:spcPct val="128571"/>
              </a:lnSpc>
              <a:spcBef>
                <a:spcPts val="0"/>
              </a:spcBef>
              <a:spcAft>
                <a:spcPts val="0"/>
              </a:spcAft>
              <a:buSzPct val="104762"/>
              <a:buChar char="●"/>
            </a:pPr>
            <a:r>
              <a:rPr lang="en" sz="2100">
                <a:solidFill>
                  <a:srgbClr val="1F1F1F"/>
                </a:solidFill>
                <a:highlight>
                  <a:srgbClr val="F8F9FA"/>
                </a:highlight>
              </a:rPr>
              <a:t>Проактивне стратегије, с друге стране, укључују </a:t>
            </a:r>
            <a:r>
              <a:rPr b="1" lang="en" sz="2100">
                <a:solidFill>
                  <a:srgbClr val="1F1F1F"/>
                </a:solidFill>
                <a:highlight>
                  <a:srgbClr val="F8F9FA"/>
                </a:highlight>
              </a:rPr>
              <a:t>планирање</a:t>
            </a:r>
            <a:r>
              <a:rPr lang="en" sz="2100">
                <a:solidFill>
                  <a:srgbClr val="1F1F1F"/>
                </a:solidFill>
                <a:highlight>
                  <a:srgbClr val="F8F9FA"/>
                </a:highlight>
              </a:rPr>
              <a:t> за спречавање или минимизирање проблема </a:t>
            </a:r>
            <a:r>
              <a:rPr b="1" lang="en" sz="2100">
                <a:solidFill>
                  <a:srgbClr val="1F1F1F"/>
                </a:solidFill>
                <a:highlight>
                  <a:srgbClr val="F8F9FA"/>
                </a:highlight>
              </a:rPr>
              <a:t>пре</a:t>
            </a:r>
            <a:r>
              <a:rPr lang="en" sz="2100">
                <a:solidFill>
                  <a:srgbClr val="1F1F1F"/>
                </a:solidFill>
                <a:highlight>
                  <a:srgbClr val="F8F9FA"/>
                </a:highlight>
              </a:rPr>
              <a:t> него што се појаве.</a:t>
            </a:r>
            <a:endParaRPr sz="2100">
              <a:solidFill>
                <a:srgbClr val="1F1F1F"/>
              </a:solidFill>
              <a:highlight>
                <a:srgbClr val="F8F9FA"/>
              </a:highlight>
            </a:endParaRPr>
          </a:p>
          <a:p>
            <a:pPr indent="0" lvl="0" marL="457200" rtl="0" algn="l">
              <a:lnSpc>
                <a:spcPct val="120000"/>
              </a:lnSpc>
              <a:spcBef>
                <a:spcPts val="0"/>
              </a:spcBef>
              <a:spcAft>
                <a:spcPts val="0"/>
              </a:spcAft>
              <a:buNone/>
            </a:pPr>
            <a:r>
              <a:t/>
            </a:r>
            <a:endParaRPr sz="2200"/>
          </a:p>
        </p:txBody>
      </p:sp>
      <p:pic>
        <p:nvPicPr>
          <p:cNvPr descr="H:\My Drive\KA2\KA2 - TYM\_WP5-Sharing and Promotion\Graphic Identity\Logo TYM\TYM_Tavola disegno 1-02.png" id="368" name="Google Shape;368;p50"/>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51"/>
          <p:cNvSpPr txBox="1"/>
          <p:nvPr>
            <p:ph type="title"/>
          </p:nvPr>
        </p:nvSpPr>
        <p:spPr>
          <a:xfrm>
            <a:off x="457200" y="129359"/>
            <a:ext cx="8229600" cy="643200"/>
          </a:xfrm>
          <a:prstGeom prst="rect">
            <a:avLst/>
          </a:prstGeom>
          <a:noFill/>
          <a:ln>
            <a:noFill/>
          </a:ln>
        </p:spPr>
        <p:txBody>
          <a:bodyPr anchorCtr="0" anchor="ctr" bIns="45700" lIns="91425" spcFirstLastPara="1" rIns="91425" wrap="square" tIns="45700">
            <a:normAutofit fontScale="90000"/>
          </a:bodyPr>
          <a:lstStyle/>
          <a:p>
            <a:pPr indent="0" lvl="0" marL="0" marR="38100" rtl="0" algn="l">
              <a:lnSpc>
                <a:spcPct val="128571"/>
              </a:lnSpc>
              <a:spcBef>
                <a:spcPts val="0"/>
              </a:spcBef>
              <a:spcAft>
                <a:spcPts val="0"/>
              </a:spcAft>
              <a:buClr>
                <a:schemeClr val="dk1"/>
              </a:buClr>
              <a:buSzPct val="41509"/>
              <a:buFont typeface="Arial"/>
              <a:buNone/>
            </a:pPr>
            <a:r>
              <a:t/>
            </a:r>
            <a:endParaRPr sz="2650">
              <a:solidFill>
                <a:srgbClr val="1F1F1F"/>
              </a:solidFill>
              <a:highlight>
                <a:srgbClr val="F8F9FA"/>
              </a:highlight>
            </a:endParaRPr>
          </a:p>
          <a:p>
            <a:pPr indent="0" lvl="0" marL="0" marR="38100" rtl="0" algn="l">
              <a:lnSpc>
                <a:spcPct val="128571"/>
              </a:lnSpc>
              <a:spcBef>
                <a:spcPts val="0"/>
              </a:spcBef>
              <a:spcAft>
                <a:spcPts val="0"/>
              </a:spcAft>
              <a:buClr>
                <a:schemeClr val="dk1"/>
              </a:buClr>
              <a:buSzPct val="41509"/>
              <a:buFont typeface="Arial"/>
              <a:buNone/>
            </a:pPr>
            <a:r>
              <a:rPr b="1" lang="en" sz="2650">
                <a:solidFill>
                  <a:srgbClr val="339966"/>
                </a:solidFill>
                <a:highlight>
                  <a:srgbClr val="F8F9FA"/>
                </a:highlight>
              </a:rPr>
              <a:t>Активност  бр.2: Метода 5 Зашто</a:t>
            </a:r>
            <a:endParaRPr b="1" sz="2650">
              <a:solidFill>
                <a:srgbClr val="339966"/>
              </a:solidFill>
              <a:highlight>
                <a:srgbClr val="F8F9FA"/>
              </a:highlight>
            </a:endParaRPr>
          </a:p>
          <a:p>
            <a:pPr indent="0" lvl="0" marL="0" rtl="0" algn="l">
              <a:spcBef>
                <a:spcPts val="0"/>
              </a:spcBef>
              <a:spcAft>
                <a:spcPts val="0"/>
              </a:spcAft>
              <a:buClr>
                <a:schemeClr val="dk1"/>
              </a:buClr>
              <a:buSzPct val="45833"/>
              <a:buFont typeface="Arial"/>
              <a:buNone/>
            </a:pPr>
            <a:r>
              <a:t/>
            </a:r>
            <a:endParaRPr b="1" sz="2400">
              <a:solidFill>
                <a:srgbClr val="339966"/>
              </a:solidFill>
            </a:endParaRPr>
          </a:p>
        </p:txBody>
      </p:sp>
      <p:sp>
        <p:nvSpPr>
          <p:cNvPr id="375" name="Google Shape;375;p51"/>
          <p:cNvSpPr txBox="1"/>
          <p:nvPr>
            <p:ph idx="1" type="body"/>
          </p:nvPr>
        </p:nvSpPr>
        <p:spPr>
          <a:xfrm>
            <a:off x="457200" y="712575"/>
            <a:ext cx="8229600" cy="4000200"/>
          </a:xfrm>
          <a:prstGeom prst="rect">
            <a:avLst/>
          </a:prstGeom>
          <a:noFill/>
          <a:ln>
            <a:noFill/>
          </a:ln>
        </p:spPr>
        <p:txBody>
          <a:bodyPr anchorCtr="0" anchor="t" bIns="45700" lIns="91425" spcFirstLastPara="1" rIns="91425" wrap="square" tIns="45700">
            <a:noAutofit/>
          </a:bodyPr>
          <a:lstStyle/>
          <a:p>
            <a:pPr indent="0" lvl="0" marL="0" marR="38100" rtl="0" algn="l">
              <a:lnSpc>
                <a:spcPct val="128571"/>
              </a:lnSpc>
              <a:spcBef>
                <a:spcPts val="0"/>
              </a:spcBef>
              <a:spcAft>
                <a:spcPts val="0"/>
              </a:spcAft>
              <a:buNone/>
            </a:pPr>
            <a:r>
              <a:rPr b="1" lang="en" sz="1400">
                <a:solidFill>
                  <a:srgbClr val="1F1F1F"/>
                </a:solidFill>
                <a:highlight>
                  <a:srgbClr val="F8F9FA"/>
                </a:highlight>
              </a:rPr>
              <a:t>Ученици делују расејано и немотивисано током часова</a:t>
            </a:r>
            <a:endParaRPr b="1" sz="1450">
              <a:solidFill>
                <a:schemeClr val="dk1"/>
              </a:solidFill>
            </a:endParaRPr>
          </a:p>
          <a:p>
            <a:pPr indent="-292100" lvl="0" marL="457200" rtl="0" algn="just">
              <a:lnSpc>
                <a:spcPct val="100000"/>
              </a:lnSpc>
              <a:spcBef>
                <a:spcPts val="1200"/>
              </a:spcBef>
              <a:spcAft>
                <a:spcPts val="0"/>
              </a:spcAft>
              <a:buSzPts val="1000"/>
              <a:buAutoNum type="arabicPeriod"/>
            </a:pPr>
            <a:r>
              <a:rPr b="1" lang="en" sz="1000">
                <a:solidFill>
                  <a:srgbClr val="1F1F1F"/>
                </a:solidFill>
                <a:highlight>
                  <a:srgbClr val="F8F9FA"/>
                </a:highlight>
              </a:rPr>
              <a:t>Зашто</a:t>
            </a:r>
            <a:r>
              <a:rPr lang="en" sz="1000">
                <a:solidFill>
                  <a:srgbClr val="1F1F1F"/>
                </a:solidFill>
                <a:highlight>
                  <a:srgbClr val="F8F9FA"/>
                </a:highlight>
              </a:rPr>
              <a:t> су ученици расејани и немотивисани током наставе?</a:t>
            </a:r>
            <a:endParaRPr sz="1000">
              <a:solidFill>
                <a:srgbClr val="1F1F1F"/>
              </a:solidFill>
              <a:highlight>
                <a:srgbClr val="F8F9FA"/>
              </a:highlight>
            </a:endParaRPr>
          </a:p>
          <a:p>
            <a:pPr indent="0" lvl="0" marL="457200" rtl="0" algn="just">
              <a:lnSpc>
                <a:spcPct val="100000"/>
              </a:lnSpc>
              <a:spcBef>
                <a:spcPts val="1200"/>
              </a:spcBef>
              <a:spcAft>
                <a:spcPts val="0"/>
              </a:spcAft>
              <a:buNone/>
            </a:pPr>
            <a:r>
              <a:rPr lang="en" sz="1000">
                <a:solidFill>
                  <a:srgbClr val="1F1F1F"/>
                </a:solidFill>
                <a:highlight>
                  <a:srgbClr val="F8F9FA"/>
                </a:highlight>
              </a:rPr>
              <a:t> → Зато што се не баве материјалом.</a:t>
            </a:r>
            <a:endParaRPr sz="1000">
              <a:solidFill>
                <a:srgbClr val="1F1F1F"/>
              </a:solidFill>
              <a:highlight>
                <a:srgbClr val="F8F9FA"/>
              </a:highlight>
            </a:endParaRPr>
          </a:p>
          <a:p>
            <a:pPr indent="-292100" lvl="0" marL="457200" rtl="0" algn="just">
              <a:lnSpc>
                <a:spcPct val="100000"/>
              </a:lnSpc>
              <a:spcBef>
                <a:spcPts val="1200"/>
              </a:spcBef>
              <a:spcAft>
                <a:spcPts val="0"/>
              </a:spcAft>
              <a:buSzPts val="1000"/>
              <a:buAutoNum type="arabicPeriod"/>
            </a:pPr>
            <a:r>
              <a:rPr b="1" lang="en" sz="1000">
                <a:solidFill>
                  <a:srgbClr val="1F1F1F"/>
                </a:solidFill>
                <a:highlight>
                  <a:srgbClr val="F8F9FA"/>
                </a:highlight>
              </a:rPr>
              <a:t>Зашто</a:t>
            </a:r>
            <a:r>
              <a:rPr lang="en" sz="1000">
                <a:solidFill>
                  <a:srgbClr val="1F1F1F"/>
                </a:solidFill>
                <a:highlight>
                  <a:srgbClr val="F8F9FA"/>
                </a:highlight>
              </a:rPr>
              <a:t> се не баве материјалом?</a:t>
            </a:r>
            <a:endParaRPr sz="1000">
              <a:solidFill>
                <a:srgbClr val="1F1F1F"/>
              </a:solidFill>
              <a:highlight>
                <a:srgbClr val="F8F9FA"/>
              </a:highlight>
            </a:endParaRPr>
          </a:p>
          <a:p>
            <a:pPr indent="0" lvl="0" marL="457200" rtl="0" algn="just">
              <a:lnSpc>
                <a:spcPct val="100000"/>
              </a:lnSpc>
              <a:spcBef>
                <a:spcPts val="1200"/>
              </a:spcBef>
              <a:spcAft>
                <a:spcPts val="0"/>
              </a:spcAft>
              <a:buNone/>
            </a:pPr>
            <a:r>
              <a:rPr lang="en" sz="1000">
                <a:solidFill>
                  <a:srgbClr val="1F1F1F"/>
                </a:solidFill>
                <a:highlight>
                  <a:srgbClr val="F8F9FA"/>
                </a:highlight>
              </a:rPr>
              <a:t> → Зато што им лекције не изгледају интересантне или релевантне.</a:t>
            </a:r>
            <a:endParaRPr sz="1000">
              <a:solidFill>
                <a:srgbClr val="1F1F1F"/>
              </a:solidFill>
              <a:highlight>
                <a:srgbClr val="F8F9FA"/>
              </a:highlight>
            </a:endParaRPr>
          </a:p>
          <a:p>
            <a:pPr indent="-292100" lvl="0" marL="457200" rtl="0" algn="just">
              <a:lnSpc>
                <a:spcPct val="100000"/>
              </a:lnSpc>
              <a:spcBef>
                <a:spcPts val="1200"/>
              </a:spcBef>
              <a:spcAft>
                <a:spcPts val="0"/>
              </a:spcAft>
              <a:buSzPts val="1000"/>
              <a:buAutoNum type="arabicPeriod"/>
            </a:pPr>
            <a:r>
              <a:rPr b="1" lang="en" sz="1000">
                <a:solidFill>
                  <a:srgbClr val="1F1F1F"/>
                </a:solidFill>
                <a:highlight>
                  <a:srgbClr val="F8F9FA"/>
                </a:highlight>
              </a:rPr>
              <a:t>Зашто</a:t>
            </a:r>
            <a:r>
              <a:rPr lang="en" sz="1000">
                <a:solidFill>
                  <a:srgbClr val="1F1F1F"/>
                </a:solidFill>
                <a:highlight>
                  <a:srgbClr val="F8F9FA"/>
                </a:highlight>
              </a:rPr>
              <a:t> лекције не изгледају интересантно или релевантно?</a:t>
            </a:r>
            <a:endParaRPr sz="1000">
              <a:solidFill>
                <a:srgbClr val="1F1F1F"/>
              </a:solidFill>
              <a:highlight>
                <a:srgbClr val="F8F9FA"/>
              </a:highlight>
            </a:endParaRPr>
          </a:p>
          <a:p>
            <a:pPr indent="0" lvl="0" marL="457200" rtl="0" algn="just">
              <a:lnSpc>
                <a:spcPct val="100000"/>
              </a:lnSpc>
              <a:spcBef>
                <a:spcPts val="1200"/>
              </a:spcBef>
              <a:spcAft>
                <a:spcPts val="0"/>
              </a:spcAft>
              <a:buNone/>
            </a:pPr>
            <a:r>
              <a:rPr lang="en" sz="1000">
                <a:solidFill>
                  <a:srgbClr val="1F1F1F"/>
                </a:solidFill>
                <a:highlight>
                  <a:srgbClr val="F8F9FA"/>
                </a:highlight>
              </a:rPr>
              <a:t> → Зато што наставне методе нису повезане са њиховим искуствима или стиловима учења.</a:t>
            </a:r>
            <a:endParaRPr sz="1000">
              <a:solidFill>
                <a:srgbClr val="1F1F1F"/>
              </a:solidFill>
              <a:highlight>
                <a:srgbClr val="F8F9FA"/>
              </a:highlight>
            </a:endParaRPr>
          </a:p>
          <a:p>
            <a:pPr indent="-292100" lvl="0" marL="457200" rtl="0" algn="just">
              <a:lnSpc>
                <a:spcPct val="100000"/>
              </a:lnSpc>
              <a:spcBef>
                <a:spcPts val="1200"/>
              </a:spcBef>
              <a:spcAft>
                <a:spcPts val="0"/>
              </a:spcAft>
              <a:buSzPts val="1000"/>
              <a:buAutoNum type="arabicPeriod"/>
            </a:pPr>
            <a:r>
              <a:rPr b="1" lang="en" sz="1000">
                <a:solidFill>
                  <a:srgbClr val="1F1F1F"/>
                </a:solidFill>
                <a:highlight>
                  <a:srgbClr val="F8F9FA"/>
                </a:highlight>
              </a:rPr>
              <a:t>Зашто</a:t>
            </a:r>
            <a:r>
              <a:rPr lang="en" sz="1000">
                <a:solidFill>
                  <a:srgbClr val="1F1F1F"/>
                </a:solidFill>
                <a:highlight>
                  <a:srgbClr val="F8F9FA"/>
                </a:highlight>
              </a:rPr>
              <a:t> се наставне методе не повезују са њиховим искуствима или стиловима учења?</a:t>
            </a:r>
            <a:endParaRPr sz="1000">
              <a:solidFill>
                <a:srgbClr val="1F1F1F"/>
              </a:solidFill>
              <a:highlight>
                <a:srgbClr val="F8F9FA"/>
              </a:highlight>
            </a:endParaRPr>
          </a:p>
          <a:p>
            <a:pPr indent="0" lvl="0" marL="457200" rtl="0" algn="just">
              <a:lnSpc>
                <a:spcPct val="100000"/>
              </a:lnSpc>
              <a:spcBef>
                <a:spcPts val="1200"/>
              </a:spcBef>
              <a:spcAft>
                <a:spcPts val="0"/>
              </a:spcAft>
              <a:buNone/>
            </a:pPr>
            <a:r>
              <a:rPr lang="en" sz="1000">
                <a:solidFill>
                  <a:srgbClr val="1F1F1F"/>
                </a:solidFill>
                <a:highlight>
                  <a:srgbClr val="F8F9FA"/>
                </a:highlight>
              </a:rPr>
              <a:t> → Зато што постоји ограничена разноликост у наставним стратегијама и активностима.</a:t>
            </a:r>
            <a:endParaRPr sz="1000">
              <a:solidFill>
                <a:srgbClr val="1F1F1F"/>
              </a:solidFill>
              <a:highlight>
                <a:srgbClr val="F8F9FA"/>
              </a:highlight>
            </a:endParaRPr>
          </a:p>
          <a:p>
            <a:pPr indent="-292100" lvl="0" marL="457200" rtl="0" algn="just">
              <a:lnSpc>
                <a:spcPct val="100000"/>
              </a:lnSpc>
              <a:spcBef>
                <a:spcPts val="1200"/>
              </a:spcBef>
              <a:spcAft>
                <a:spcPts val="0"/>
              </a:spcAft>
              <a:buSzPts val="1000"/>
              <a:buAutoNum type="arabicPeriod"/>
            </a:pPr>
            <a:r>
              <a:rPr b="1" lang="en" sz="1000">
                <a:solidFill>
                  <a:srgbClr val="1F1F1F"/>
                </a:solidFill>
                <a:highlight>
                  <a:srgbClr val="F8F9FA"/>
                </a:highlight>
              </a:rPr>
              <a:t>Зашто</a:t>
            </a:r>
            <a:r>
              <a:rPr lang="en" sz="1000">
                <a:solidFill>
                  <a:srgbClr val="1F1F1F"/>
                </a:solidFill>
                <a:highlight>
                  <a:srgbClr val="F8F9FA"/>
                </a:highlight>
              </a:rPr>
              <a:t> постоји ограничена разноликост наставних стратегија и активности?</a:t>
            </a:r>
            <a:endParaRPr sz="1000">
              <a:solidFill>
                <a:srgbClr val="1F1F1F"/>
              </a:solidFill>
              <a:highlight>
                <a:srgbClr val="F8F9FA"/>
              </a:highlight>
            </a:endParaRPr>
          </a:p>
          <a:p>
            <a:pPr indent="0" lvl="0" marL="457200" marR="38100" rtl="0" algn="l">
              <a:lnSpc>
                <a:spcPct val="100000"/>
              </a:lnSpc>
              <a:spcBef>
                <a:spcPts val="1200"/>
              </a:spcBef>
              <a:spcAft>
                <a:spcPts val="0"/>
              </a:spcAft>
              <a:buNone/>
            </a:pPr>
            <a:r>
              <a:rPr lang="en" sz="1000">
                <a:solidFill>
                  <a:srgbClr val="1F1F1F"/>
                </a:solidFill>
                <a:highlight>
                  <a:srgbClr val="F8F9FA"/>
                </a:highlight>
              </a:rPr>
              <a:t> → Зато што су лекције углавном засноване на предавањима и не укључују интерактивне приступе или приступе усмерене на ученике.</a:t>
            </a:r>
            <a:endParaRPr sz="1000">
              <a:solidFill>
                <a:srgbClr val="1F1F1F"/>
              </a:solidFill>
              <a:highlight>
                <a:srgbClr val="F8F9FA"/>
              </a:highlight>
            </a:endParaRPr>
          </a:p>
          <a:p>
            <a:pPr indent="0" lvl="0" marL="0" marR="38100" rtl="0" algn="l">
              <a:lnSpc>
                <a:spcPct val="128571"/>
              </a:lnSpc>
              <a:spcBef>
                <a:spcPts val="1200"/>
              </a:spcBef>
              <a:spcAft>
                <a:spcPts val="0"/>
              </a:spcAft>
              <a:buClr>
                <a:schemeClr val="dk1"/>
              </a:buClr>
              <a:buSzPts val="1100"/>
              <a:buFont typeface="Arial"/>
              <a:buNone/>
            </a:pPr>
            <a:r>
              <a:rPr b="1" lang="en" sz="1200">
                <a:solidFill>
                  <a:srgbClr val="1F1F1F"/>
                </a:solidFill>
                <a:highlight>
                  <a:srgbClr val="F8F9FA"/>
                </a:highlight>
              </a:rPr>
              <a:t>Решење:</a:t>
            </a:r>
            <a:r>
              <a:rPr lang="en" sz="1200">
                <a:solidFill>
                  <a:srgbClr val="1F1F1F"/>
                </a:solidFill>
                <a:highlight>
                  <a:srgbClr val="F8F9FA"/>
                </a:highlight>
              </a:rPr>
              <a:t> Да би побољшао ангажовање, наставник може да интегрише више интерактивних активности, као што су дискусије, групни рад и примене у стварном свету, чинећи лекције релевантнијим и занимљивијим за ученике.</a:t>
            </a:r>
            <a:endParaRPr sz="1200">
              <a:solidFill>
                <a:srgbClr val="1F1F1F"/>
              </a:solidFill>
              <a:highlight>
                <a:srgbClr val="F8F9FA"/>
              </a:highlight>
            </a:endParaRPr>
          </a:p>
          <a:p>
            <a:pPr indent="0" lvl="0" marL="457200" rtl="0" algn="just">
              <a:spcBef>
                <a:spcPts val="1200"/>
              </a:spcBef>
              <a:spcAft>
                <a:spcPts val="1200"/>
              </a:spcAft>
              <a:buNone/>
            </a:pPr>
            <a:r>
              <a:t/>
            </a:r>
            <a:endParaRPr b="1" sz="1450">
              <a:solidFill>
                <a:schemeClr val="dk1"/>
              </a:solidFill>
            </a:endParaRPr>
          </a:p>
        </p:txBody>
      </p:sp>
      <p:pic>
        <p:nvPicPr>
          <p:cNvPr descr="H:\My Drive\KA2\KA2 - TYM\_WP5-Sharing and Promotion\Graphic Identity\Logo TYM\TYM_Tavola disegno 1-02.png" id="376" name="Google Shape;376;p51"/>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52"/>
          <p:cNvSpPr txBox="1"/>
          <p:nvPr>
            <p:ph type="title"/>
          </p:nvPr>
        </p:nvSpPr>
        <p:spPr>
          <a:xfrm>
            <a:off x="457200" y="281759"/>
            <a:ext cx="8229600" cy="643200"/>
          </a:xfrm>
          <a:prstGeom prst="rect">
            <a:avLst/>
          </a:prstGeom>
          <a:noFill/>
          <a:ln>
            <a:noFill/>
          </a:ln>
        </p:spPr>
        <p:txBody>
          <a:bodyPr anchorCtr="0" anchor="ctr" bIns="45700" lIns="91425" spcFirstLastPara="1" rIns="91425" wrap="square" tIns="45700">
            <a:normAutofit/>
          </a:bodyPr>
          <a:lstStyle/>
          <a:p>
            <a:pPr indent="0" lvl="0" marL="0" marR="38100" rtl="0" algn="l">
              <a:lnSpc>
                <a:spcPct val="128571"/>
              </a:lnSpc>
              <a:spcBef>
                <a:spcPts val="0"/>
              </a:spcBef>
              <a:spcAft>
                <a:spcPts val="0"/>
              </a:spcAft>
              <a:buClr>
                <a:schemeClr val="dk1"/>
              </a:buClr>
              <a:buSzPts val="1100"/>
              <a:buFont typeface="Arial"/>
              <a:buNone/>
            </a:pPr>
            <a:r>
              <a:rPr b="1" lang="en" sz="2650">
                <a:solidFill>
                  <a:srgbClr val="339966"/>
                </a:solidFill>
                <a:highlight>
                  <a:srgbClr val="F8F9FA"/>
                </a:highlight>
              </a:rPr>
              <a:t>Активност  бр.2: Метода 5 Зашто</a:t>
            </a:r>
            <a:endParaRPr b="1" sz="2400">
              <a:solidFill>
                <a:srgbClr val="339966"/>
              </a:solidFill>
            </a:endParaRPr>
          </a:p>
        </p:txBody>
      </p:sp>
      <p:sp>
        <p:nvSpPr>
          <p:cNvPr id="383" name="Google Shape;383;p52"/>
          <p:cNvSpPr txBox="1"/>
          <p:nvPr>
            <p:ph idx="1" type="body"/>
          </p:nvPr>
        </p:nvSpPr>
        <p:spPr>
          <a:xfrm>
            <a:off x="457200" y="1561350"/>
            <a:ext cx="8229600" cy="2020800"/>
          </a:xfrm>
          <a:prstGeom prst="rect">
            <a:avLst/>
          </a:prstGeom>
          <a:noFill/>
          <a:ln>
            <a:noFill/>
          </a:ln>
        </p:spPr>
        <p:txBody>
          <a:bodyPr anchorCtr="0" anchor="t" bIns="45700" lIns="91425" spcFirstLastPara="1" rIns="91425" wrap="square" tIns="45700">
            <a:normAutofit fontScale="77500"/>
          </a:bodyPr>
          <a:lstStyle/>
          <a:p>
            <a:pPr indent="-354092" lvl="0" marL="457200" rtl="0" algn="l">
              <a:lnSpc>
                <a:spcPct val="120000"/>
              </a:lnSpc>
              <a:spcBef>
                <a:spcPts val="0"/>
              </a:spcBef>
              <a:spcAft>
                <a:spcPts val="0"/>
              </a:spcAft>
              <a:buSzPct val="100000"/>
              <a:buChar char="●"/>
            </a:pPr>
            <a:r>
              <a:rPr lang="en" sz="2550">
                <a:solidFill>
                  <a:srgbClr val="1F1F1F"/>
                </a:solidFill>
                <a:highlight>
                  <a:srgbClr val="F8F9FA"/>
                </a:highlight>
              </a:rPr>
              <a:t>У малим групама, бираћете сценарио за решавање проблема</a:t>
            </a:r>
            <a:endParaRPr sz="2550">
              <a:solidFill>
                <a:srgbClr val="1F1F1F"/>
              </a:solidFill>
              <a:highlight>
                <a:srgbClr val="F8F9FA"/>
              </a:highlight>
            </a:endParaRPr>
          </a:p>
          <a:p>
            <a:pPr indent="-354092" lvl="0" marL="457200" rtl="0" algn="l">
              <a:lnSpc>
                <a:spcPct val="120000"/>
              </a:lnSpc>
              <a:spcBef>
                <a:spcPts val="0"/>
              </a:spcBef>
              <a:spcAft>
                <a:spcPts val="0"/>
              </a:spcAft>
              <a:buSzPct val="100000"/>
              <a:buChar char="●"/>
            </a:pPr>
            <a:r>
              <a:rPr lang="en" sz="2550">
                <a:solidFill>
                  <a:srgbClr val="1F1F1F"/>
                </a:solidFill>
                <a:highlight>
                  <a:srgbClr val="F8F9FA"/>
                </a:highlight>
              </a:rPr>
              <a:t>Примените метод 5 Зашто да сазнате корен проблема</a:t>
            </a:r>
            <a:endParaRPr sz="2550">
              <a:solidFill>
                <a:srgbClr val="1F1F1F"/>
              </a:solidFill>
              <a:highlight>
                <a:srgbClr val="F8F9FA"/>
              </a:highlight>
            </a:endParaRPr>
          </a:p>
          <a:p>
            <a:pPr indent="-354092" lvl="0" marL="457200" rtl="0" algn="l">
              <a:lnSpc>
                <a:spcPct val="120000"/>
              </a:lnSpc>
              <a:spcBef>
                <a:spcPts val="0"/>
              </a:spcBef>
              <a:spcAft>
                <a:spcPts val="0"/>
              </a:spcAft>
              <a:buSzPct val="100000"/>
              <a:buChar char="●"/>
            </a:pPr>
            <a:r>
              <a:rPr lang="en" sz="2550">
                <a:solidFill>
                  <a:srgbClr val="1F1F1F"/>
                </a:solidFill>
                <a:highlight>
                  <a:srgbClr val="F8F9FA"/>
                </a:highlight>
              </a:rPr>
              <a:t>Када га пронађете, размислите о могућем решењу</a:t>
            </a:r>
            <a:endParaRPr sz="2550">
              <a:solidFill>
                <a:srgbClr val="1F1F1F"/>
              </a:solidFill>
              <a:highlight>
                <a:srgbClr val="F8F9FA"/>
              </a:highlight>
            </a:endParaRPr>
          </a:p>
          <a:p>
            <a:pPr indent="-354092" lvl="0" marL="457200" rtl="0" algn="l">
              <a:lnSpc>
                <a:spcPct val="120000"/>
              </a:lnSpc>
              <a:spcBef>
                <a:spcPts val="0"/>
              </a:spcBef>
              <a:spcAft>
                <a:spcPts val="0"/>
              </a:spcAft>
              <a:buSzPct val="100000"/>
              <a:buChar char="●"/>
            </a:pPr>
            <a:r>
              <a:rPr lang="en" sz="2550">
                <a:solidFill>
                  <a:srgbClr val="1F1F1F"/>
                </a:solidFill>
                <a:highlight>
                  <a:srgbClr val="F8F9FA"/>
                </a:highlight>
              </a:rPr>
              <a:t>Поделите на пленарној седници и своје 5 зашто и своје решење</a:t>
            </a:r>
            <a:endParaRPr sz="2550">
              <a:solidFill>
                <a:srgbClr val="1F1F1F"/>
              </a:solidFill>
              <a:highlight>
                <a:srgbClr val="F8F9FA"/>
              </a:highlight>
            </a:endParaRPr>
          </a:p>
          <a:p>
            <a:pPr indent="0" lvl="0" marL="457200" rtl="0" algn="l">
              <a:lnSpc>
                <a:spcPct val="120000"/>
              </a:lnSpc>
              <a:spcBef>
                <a:spcPts val="0"/>
              </a:spcBef>
              <a:spcAft>
                <a:spcPts val="0"/>
              </a:spcAft>
              <a:buNone/>
            </a:pPr>
            <a:r>
              <a:t/>
            </a:r>
            <a:endParaRPr sz="2200"/>
          </a:p>
        </p:txBody>
      </p:sp>
      <p:pic>
        <p:nvPicPr>
          <p:cNvPr descr="H:\My Drive\KA2\KA2 - TYM\_WP5-Sharing and Promotion\Graphic Identity\Logo TYM\TYM_Tavola disegno 1-02.png" id="384" name="Google Shape;384;p52"/>
          <p:cNvPicPr preferRelativeResize="0"/>
          <p:nvPr/>
        </p:nvPicPr>
        <p:blipFill rotWithShape="1">
          <a:blip r:embed="rId3">
            <a:alphaModFix/>
          </a:blip>
          <a:srcRect b="0" l="0" r="0" t="0"/>
          <a:stretch/>
        </p:blipFill>
        <p:spPr>
          <a:xfrm>
            <a:off x="8241175" y="0"/>
            <a:ext cx="507840" cy="507840"/>
          </a:xfrm>
          <a:prstGeom prst="rect">
            <a:avLst/>
          </a:prstGeom>
          <a:noFill/>
          <a:ln>
            <a:noFill/>
          </a:ln>
        </p:spPr>
      </p:pic>
      <p:pic>
        <p:nvPicPr>
          <p:cNvPr id="385" name="Google Shape;385;p52"/>
          <p:cNvPicPr preferRelativeResize="0"/>
          <p:nvPr/>
        </p:nvPicPr>
        <p:blipFill>
          <a:blip r:embed="rId4">
            <a:alphaModFix/>
          </a:blip>
          <a:stretch>
            <a:fillRect/>
          </a:stretch>
        </p:blipFill>
        <p:spPr>
          <a:xfrm>
            <a:off x="8060900" y="4007800"/>
            <a:ext cx="643050" cy="6430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53"/>
          <p:cNvSpPr txBox="1"/>
          <p:nvPr>
            <p:ph type="title"/>
          </p:nvPr>
        </p:nvSpPr>
        <p:spPr>
          <a:xfrm>
            <a:off x="457200" y="281759"/>
            <a:ext cx="8229600" cy="6432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en" sz="2650">
                <a:solidFill>
                  <a:srgbClr val="339966"/>
                </a:solidFill>
                <a:highlight>
                  <a:srgbClr val="F8F9FA"/>
                </a:highlight>
              </a:rPr>
              <a:t>Активност  бр.2: Метода 5 Зашто </a:t>
            </a:r>
            <a:r>
              <a:rPr b="1" lang="en" sz="2400">
                <a:solidFill>
                  <a:srgbClr val="339966"/>
                </a:solidFill>
              </a:rPr>
              <a:t>- сценарији</a:t>
            </a:r>
            <a:endParaRPr b="1" sz="2400">
              <a:solidFill>
                <a:srgbClr val="339966"/>
              </a:solidFill>
            </a:endParaRPr>
          </a:p>
        </p:txBody>
      </p:sp>
      <p:sp>
        <p:nvSpPr>
          <p:cNvPr id="392" name="Google Shape;392;p53"/>
          <p:cNvSpPr txBox="1"/>
          <p:nvPr>
            <p:ph idx="1" type="body"/>
          </p:nvPr>
        </p:nvSpPr>
        <p:spPr>
          <a:xfrm>
            <a:off x="457200" y="1007450"/>
            <a:ext cx="8229600" cy="3853200"/>
          </a:xfrm>
          <a:prstGeom prst="rect">
            <a:avLst/>
          </a:prstGeom>
          <a:noFill/>
          <a:ln>
            <a:noFill/>
          </a:ln>
        </p:spPr>
        <p:txBody>
          <a:bodyPr anchorCtr="0" anchor="t" bIns="45700" lIns="91425" spcFirstLastPara="1" rIns="91425" wrap="square" tIns="45700">
            <a:noAutofit/>
          </a:bodyPr>
          <a:lstStyle/>
          <a:p>
            <a:pPr indent="-355600" lvl="0" marL="457200" rtl="0" algn="just">
              <a:lnSpc>
                <a:spcPct val="80000"/>
              </a:lnSpc>
              <a:spcBef>
                <a:spcPts val="0"/>
              </a:spcBef>
              <a:spcAft>
                <a:spcPts val="0"/>
              </a:spcAft>
              <a:buSzPts val="2000"/>
              <a:buAutoNum type="arabicPeriod"/>
            </a:pPr>
            <a:r>
              <a:rPr lang="en" sz="2100">
                <a:solidFill>
                  <a:srgbClr val="1F1F1F"/>
                </a:solidFill>
                <a:highlight>
                  <a:srgbClr val="F8F9FA"/>
                </a:highlight>
              </a:rPr>
              <a:t>Важна саопштења не примају сви наставници</a:t>
            </a:r>
            <a:endParaRPr sz="2100">
              <a:solidFill>
                <a:srgbClr val="1F1F1F"/>
              </a:solidFill>
              <a:highlight>
                <a:srgbClr val="F8F9FA"/>
              </a:highlight>
            </a:endParaRPr>
          </a:p>
          <a:p>
            <a:pPr indent="-355600" lvl="0" marL="457200" rtl="0" algn="just">
              <a:lnSpc>
                <a:spcPct val="80000"/>
              </a:lnSpc>
              <a:spcBef>
                <a:spcPts val="0"/>
              </a:spcBef>
              <a:spcAft>
                <a:spcPts val="0"/>
              </a:spcAft>
              <a:buSzPts val="2000"/>
              <a:buAutoNum type="arabicPeriod"/>
            </a:pPr>
            <a:r>
              <a:rPr lang="en" sz="2100">
                <a:solidFill>
                  <a:srgbClr val="1F1F1F"/>
                </a:solidFill>
                <a:highlight>
                  <a:srgbClr val="F8F9FA"/>
                </a:highlight>
              </a:rPr>
              <a:t>Стопа посећености је значајно опала у последњих месец дана</a:t>
            </a:r>
            <a:endParaRPr sz="2100">
              <a:solidFill>
                <a:srgbClr val="1F1F1F"/>
              </a:solidFill>
              <a:highlight>
                <a:srgbClr val="F8F9FA"/>
              </a:highlight>
            </a:endParaRPr>
          </a:p>
          <a:p>
            <a:pPr indent="-355600" lvl="0" marL="457200" rtl="0" algn="just">
              <a:lnSpc>
                <a:spcPct val="80000"/>
              </a:lnSpc>
              <a:spcBef>
                <a:spcPts val="0"/>
              </a:spcBef>
              <a:spcAft>
                <a:spcPts val="0"/>
              </a:spcAft>
              <a:buSzPts val="2000"/>
              <a:buAutoNum type="arabicPeriod"/>
            </a:pPr>
            <a:r>
              <a:rPr lang="en" sz="2100">
                <a:solidFill>
                  <a:srgbClr val="1F1F1F"/>
                </a:solidFill>
                <a:highlight>
                  <a:srgbClr val="F8F9FA"/>
                </a:highlight>
              </a:rPr>
              <a:t>Школски годишњи сајам науке био је 30% већи од буџета</a:t>
            </a:r>
            <a:endParaRPr sz="2100">
              <a:solidFill>
                <a:srgbClr val="1F1F1F"/>
              </a:solidFill>
              <a:highlight>
                <a:srgbClr val="F8F9FA"/>
              </a:highlight>
            </a:endParaRPr>
          </a:p>
          <a:p>
            <a:pPr indent="-355600" lvl="0" marL="457200" rtl="0" algn="just">
              <a:lnSpc>
                <a:spcPct val="80000"/>
              </a:lnSpc>
              <a:spcBef>
                <a:spcPts val="0"/>
              </a:spcBef>
              <a:spcAft>
                <a:spcPts val="0"/>
              </a:spcAft>
              <a:buSzPts val="2000"/>
              <a:buAutoNum type="arabicPeriod"/>
            </a:pPr>
            <a:r>
              <a:rPr lang="en" sz="2100">
                <a:solidFill>
                  <a:srgbClr val="1F1F1F"/>
                </a:solidFill>
                <a:highlight>
                  <a:srgbClr val="F8F9FA"/>
                </a:highlight>
              </a:rPr>
              <a:t>Наставници су поднели извештај о прегледу наставног плана и програма са две недеље закашњења</a:t>
            </a:r>
            <a:endParaRPr sz="2100">
              <a:solidFill>
                <a:srgbClr val="1F1F1F"/>
              </a:solidFill>
              <a:highlight>
                <a:srgbClr val="F8F9FA"/>
              </a:highlight>
            </a:endParaRPr>
          </a:p>
          <a:p>
            <a:pPr indent="-355600" lvl="0" marL="457200" rtl="0" algn="just">
              <a:lnSpc>
                <a:spcPct val="80000"/>
              </a:lnSpc>
              <a:spcBef>
                <a:spcPts val="0"/>
              </a:spcBef>
              <a:spcAft>
                <a:spcPts val="0"/>
              </a:spcAft>
              <a:buSzPts val="2000"/>
              <a:buAutoNum type="arabicPeriod"/>
            </a:pPr>
            <a:r>
              <a:rPr lang="en" sz="2100">
                <a:solidFill>
                  <a:srgbClr val="1F1F1F"/>
                </a:solidFill>
                <a:highlight>
                  <a:srgbClr val="F8F9FA"/>
                </a:highlight>
              </a:rPr>
              <a:t>Учионице често остају неуредне и неприпремљене за наредни период</a:t>
            </a:r>
            <a:endParaRPr sz="2100">
              <a:solidFill>
                <a:srgbClr val="1F1F1F"/>
              </a:solidFill>
              <a:highlight>
                <a:srgbClr val="F8F9FA"/>
              </a:highlight>
            </a:endParaRPr>
          </a:p>
          <a:p>
            <a:pPr indent="-355600" lvl="0" marL="457200" rtl="0" algn="just">
              <a:lnSpc>
                <a:spcPct val="80000"/>
              </a:lnSpc>
              <a:spcBef>
                <a:spcPts val="0"/>
              </a:spcBef>
              <a:spcAft>
                <a:spcPts val="0"/>
              </a:spcAft>
              <a:buSzPts val="2000"/>
              <a:buAutoNum type="arabicPeriod"/>
            </a:pPr>
            <a:r>
              <a:rPr lang="en" sz="2100">
                <a:solidFill>
                  <a:srgbClr val="1F1F1F"/>
                </a:solidFill>
                <a:highlight>
                  <a:srgbClr val="F8F9FA"/>
                </a:highlight>
              </a:rPr>
              <a:t>Родитељи се често жале на недостатак комуникације од стране наставника</a:t>
            </a:r>
            <a:endParaRPr sz="2100">
              <a:solidFill>
                <a:srgbClr val="1F1F1F"/>
              </a:solidFill>
              <a:highlight>
                <a:srgbClr val="F8F9FA"/>
              </a:highlight>
            </a:endParaRPr>
          </a:p>
          <a:p>
            <a:pPr indent="-355600" lvl="0" marL="457200" rtl="0" algn="just">
              <a:lnSpc>
                <a:spcPct val="80000"/>
              </a:lnSpc>
              <a:spcBef>
                <a:spcPts val="0"/>
              </a:spcBef>
              <a:spcAft>
                <a:spcPts val="0"/>
              </a:spcAft>
              <a:buSzPts val="2000"/>
              <a:buAutoNum type="arabicPeriod"/>
            </a:pPr>
            <a:r>
              <a:rPr lang="en" sz="2100">
                <a:solidFill>
                  <a:srgbClr val="1F1F1F"/>
                </a:solidFill>
                <a:highlight>
                  <a:srgbClr val="F8F9FA"/>
                </a:highlight>
              </a:rPr>
              <a:t>Групни пројекти пропадају јер студенти одбијају да раде заједно</a:t>
            </a:r>
            <a:endParaRPr sz="2100">
              <a:solidFill>
                <a:srgbClr val="1F1F1F"/>
              </a:solidFill>
              <a:highlight>
                <a:srgbClr val="F8F9FA"/>
              </a:highlight>
            </a:endParaRPr>
          </a:p>
          <a:p>
            <a:pPr indent="-355600" lvl="0" marL="457200" rtl="0" algn="just">
              <a:lnSpc>
                <a:spcPct val="80000"/>
              </a:lnSpc>
              <a:spcBef>
                <a:spcPts val="0"/>
              </a:spcBef>
              <a:spcAft>
                <a:spcPts val="0"/>
              </a:spcAft>
              <a:buSzPts val="2000"/>
              <a:buAutoNum type="arabicPeriod"/>
            </a:pPr>
            <a:r>
              <a:rPr lang="en" sz="2100">
                <a:solidFill>
                  <a:srgbClr val="1F1F1F"/>
                </a:solidFill>
                <a:highlight>
                  <a:srgbClr val="F8F9FA"/>
                </a:highlight>
              </a:rPr>
              <a:t>Пројектор у главној учионици се стално квари</a:t>
            </a:r>
            <a:endParaRPr sz="2100">
              <a:solidFill>
                <a:srgbClr val="1F1F1F"/>
              </a:solidFill>
              <a:highlight>
                <a:srgbClr val="F8F9FA"/>
              </a:highlight>
            </a:endParaRPr>
          </a:p>
          <a:p>
            <a:pPr indent="-355600" lvl="0" marL="457200" rtl="0" algn="just">
              <a:lnSpc>
                <a:spcPct val="80000"/>
              </a:lnSpc>
              <a:spcBef>
                <a:spcPts val="0"/>
              </a:spcBef>
              <a:spcAft>
                <a:spcPts val="0"/>
              </a:spcAft>
              <a:buSzPts val="2000"/>
              <a:buAutoNum type="arabicPeriod"/>
            </a:pPr>
            <a:r>
              <a:rPr lang="en" sz="2100">
                <a:solidFill>
                  <a:srgbClr val="1F1F1F"/>
                </a:solidFill>
                <a:highlight>
                  <a:srgbClr val="F8F9FA"/>
                </a:highlight>
              </a:rPr>
              <a:t>Чланови особља често касне на недељне састанке тима</a:t>
            </a:r>
            <a:endParaRPr sz="2100">
              <a:solidFill>
                <a:srgbClr val="1F1F1F"/>
              </a:solidFill>
              <a:highlight>
                <a:srgbClr val="F8F9FA"/>
              </a:highlight>
            </a:endParaRPr>
          </a:p>
          <a:p>
            <a:pPr indent="-355600" lvl="0" marL="457200" marR="38100" rtl="0" algn="l">
              <a:lnSpc>
                <a:spcPct val="128571"/>
              </a:lnSpc>
              <a:spcBef>
                <a:spcPts val="0"/>
              </a:spcBef>
              <a:spcAft>
                <a:spcPts val="0"/>
              </a:spcAft>
              <a:buSzPts val="2000"/>
              <a:buAutoNum type="arabicPeriod"/>
            </a:pPr>
            <a:r>
              <a:rPr lang="en" sz="2100">
                <a:solidFill>
                  <a:srgbClr val="1F1F1F"/>
                </a:solidFill>
                <a:highlight>
                  <a:srgbClr val="F8F9FA"/>
                </a:highlight>
              </a:rPr>
              <a:t>Мало ученика се уписује за ваннаставне програме</a:t>
            </a:r>
            <a:endParaRPr sz="2100">
              <a:solidFill>
                <a:srgbClr val="1F1F1F"/>
              </a:solidFill>
              <a:highlight>
                <a:srgbClr val="F8F9FA"/>
              </a:highlight>
            </a:endParaRPr>
          </a:p>
          <a:p>
            <a:pPr indent="0" lvl="0" marL="457200" rtl="0" algn="just">
              <a:lnSpc>
                <a:spcPct val="80000"/>
              </a:lnSpc>
              <a:spcBef>
                <a:spcPts val="0"/>
              </a:spcBef>
              <a:spcAft>
                <a:spcPts val="0"/>
              </a:spcAft>
              <a:buNone/>
            </a:pPr>
            <a:r>
              <a:t/>
            </a:r>
            <a:endParaRPr sz="2000">
              <a:solidFill>
                <a:schemeClr val="dk1"/>
              </a:solidFill>
            </a:endParaRPr>
          </a:p>
        </p:txBody>
      </p:sp>
      <p:pic>
        <p:nvPicPr>
          <p:cNvPr descr="H:\My Drive\KA2\KA2 - TYM\_WP5-Sharing and Promotion\Graphic Identity\Logo TYM\TYM_Tavola disegno 1-02.png" id="393" name="Google Shape;393;p53"/>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type="title"/>
          </p:nvPr>
        </p:nvSpPr>
        <p:spPr>
          <a:xfrm>
            <a:off x="457200" y="221478"/>
            <a:ext cx="8229600" cy="857400"/>
          </a:xfrm>
          <a:prstGeom prst="rect">
            <a:avLst/>
          </a:prstGeom>
          <a:noFill/>
          <a:ln>
            <a:noFill/>
          </a:ln>
        </p:spPr>
        <p:txBody>
          <a:bodyPr anchorCtr="0" anchor="ctr" bIns="45700" lIns="91425" spcFirstLastPara="1" rIns="91425" wrap="square" tIns="45700">
            <a:normAutofit/>
          </a:bodyPr>
          <a:lstStyle/>
          <a:p>
            <a:pPr indent="0" lvl="0" marL="0" marR="38100" rtl="0" algn="l">
              <a:lnSpc>
                <a:spcPct val="128571"/>
              </a:lnSpc>
              <a:spcBef>
                <a:spcPts val="0"/>
              </a:spcBef>
              <a:spcAft>
                <a:spcPts val="0"/>
              </a:spcAft>
              <a:buClr>
                <a:schemeClr val="dk1"/>
              </a:buClr>
              <a:buSzPts val="1100"/>
              <a:buFont typeface="Arial"/>
              <a:buNone/>
            </a:pPr>
            <a:r>
              <a:rPr b="1" lang="en" sz="2100">
                <a:solidFill>
                  <a:srgbClr val="339966"/>
                </a:solidFill>
                <a:highlight>
                  <a:srgbClr val="F8F9FA"/>
                </a:highlight>
              </a:rPr>
              <a:t>Дефиниција стреса</a:t>
            </a:r>
            <a:endParaRPr b="1" sz="2100">
              <a:solidFill>
                <a:srgbClr val="339966"/>
              </a:solidFill>
              <a:highlight>
                <a:srgbClr val="F8F9FA"/>
              </a:highlight>
            </a:endParaRPr>
          </a:p>
          <a:p>
            <a:pPr indent="0" lvl="0" marL="0" rtl="0" algn="l">
              <a:spcBef>
                <a:spcPts val="0"/>
              </a:spcBef>
              <a:spcAft>
                <a:spcPts val="0"/>
              </a:spcAft>
              <a:buClr>
                <a:srgbClr val="2C2C2C"/>
              </a:buClr>
              <a:buSzPts val="2556"/>
              <a:buFont typeface="Lato"/>
              <a:buNone/>
            </a:pPr>
            <a:r>
              <a:rPr b="1" lang="en" sz="2300">
                <a:solidFill>
                  <a:srgbClr val="339966"/>
                </a:solidFill>
                <a:latin typeface="Lato"/>
                <a:ea typeface="Lato"/>
                <a:cs typeface="Lato"/>
                <a:sym typeface="Lato"/>
              </a:rPr>
              <a:t> </a:t>
            </a:r>
            <a:endParaRPr b="1" sz="2300">
              <a:solidFill>
                <a:srgbClr val="339966"/>
              </a:solidFill>
              <a:latin typeface="Lato"/>
              <a:ea typeface="Lato"/>
              <a:cs typeface="Lato"/>
              <a:sym typeface="Lato"/>
            </a:endParaRPr>
          </a:p>
        </p:txBody>
      </p:sp>
      <p:sp>
        <p:nvSpPr>
          <p:cNvPr id="98" name="Google Shape;98;p18"/>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fontScale="47500" lnSpcReduction="20000"/>
          </a:bodyPr>
          <a:lstStyle/>
          <a:p>
            <a:pPr indent="-359807" lvl="0" marL="457200" rtl="0" algn="just">
              <a:lnSpc>
                <a:spcPct val="130000"/>
              </a:lnSpc>
              <a:spcBef>
                <a:spcPts val="0"/>
              </a:spcBef>
              <a:spcAft>
                <a:spcPts val="0"/>
              </a:spcAft>
              <a:buClr>
                <a:srgbClr val="1F1F1F"/>
              </a:buClr>
              <a:buSzPct val="100000"/>
              <a:buChar char="●"/>
            </a:pPr>
            <a:r>
              <a:rPr lang="en" sz="4350">
                <a:solidFill>
                  <a:srgbClr val="1F1F1F"/>
                </a:solidFill>
                <a:highlight>
                  <a:srgbClr val="F8F9FA"/>
                </a:highlight>
              </a:rPr>
              <a:t>Стрес је стање или осећање које доживљава када особа примети да „захтеви превазилазе личне и друштвене ресурсе које је појединац у стању да мобилише“. (Рихард С. Лазарус)</a:t>
            </a:r>
            <a:endParaRPr sz="4350">
              <a:solidFill>
                <a:srgbClr val="1F1F1F"/>
              </a:solidFill>
              <a:highlight>
                <a:srgbClr val="F8F9FA"/>
              </a:highlight>
            </a:endParaRPr>
          </a:p>
          <a:p>
            <a:pPr indent="-359807" lvl="0" marL="457200" marR="38100" rtl="0" algn="l">
              <a:lnSpc>
                <a:spcPct val="128571"/>
              </a:lnSpc>
              <a:spcBef>
                <a:spcPts val="0"/>
              </a:spcBef>
              <a:spcAft>
                <a:spcPts val="0"/>
              </a:spcAft>
              <a:buClr>
                <a:srgbClr val="1F1F1F"/>
              </a:buClr>
              <a:buSzPct val="100000"/>
              <a:buChar char="●"/>
            </a:pPr>
            <a:r>
              <a:rPr lang="en" sz="4350">
                <a:solidFill>
                  <a:srgbClr val="1F1F1F"/>
                </a:solidFill>
                <a:highlight>
                  <a:srgbClr val="F8F9FA"/>
                </a:highlight>
              </a:rPr>
              <a:t>Другим речима, стрес је нешто што доживљавамо када се суочимо са ситуацијом и наша способност да се носимо је изазовна. Осећамо да смо изгубили контролу над догађајима.</a:t>
            </a:r>
            <a:endParaRPr sz="4350">
              <a:solidFill>
                <a:srgbClr val="1F1F1F"/>
              </a:solidFill>
              <a:highlight>
                <a:srgbClr val="F8F9FA"/>
              </a:highlight>
            </a:endParaRPr>
          </a:p>
          <a:p>
            <a:pPr indent="-311149" lvl="0" marL="457200" rtl="0" algn="just">
              <a:lnSpc>
                <a:spcPct val="130000"/>
              </a:lnSpc>
              <a:spcBef>
                <a:spcPts val="0"/>
              </a:spcBef>
              <a:spcAft>
                <a:spcPts val="0"/>
              </a:spcAft>
              <a:buClr>
                <a:srgbClr val="2C2C2C"/>
              </a:buClr>
              <a:buSzPct val="58558"/>
              <a:buNone/>
            </a:pPr>
            <a:r>
              <a:t/>
            </a:r>
            <a:endParaRPr sz="2400">
              <a:latin typeface="Lato"/>
              <a:ea typeface="Lato"/>
              <a:cs typeface="Lato"/>
              <a:sym typeface="Lato"/>
            </a:endParaRPr>
          </a:p>
          <a:p>
            <a:pPr indent="-342900" lvl="0" marL="342900" rtl="0" algn="l">
              <a:spcBef>
                <a:spcPts val="480"/>
              </a:spcBef>
              <a:spcAft>
                <a:spcPts val="0"/>
              </a:spcAft>
              <a:buClr>
                <a:schemeClr val="dk1"/>
              </a:buClr>
              <a:buSzPct val="100000"/>
              <a:buNone/>
            </a:pPr>
            <a:r>
              <a:t/>
            </a:r>
            <a:endParaRPr sz="2400">
              <a:latin typeface="Lato"/>
              <a:ea typeface="Lato"/>
              <a:cs typeface="Lato"/>
              <a:sym typeface="Lato"/>
            </a:endParaRPr>
          </a:p>
          <a:p>
            <a:pPr indent="-342900" lvl="0" marL="342900" rtl="0" algn="l">
              <a:spcBef>
                <a:spcPts val="480"/>
              </a:spcBef>
              <a:spcAft>
                <a:spcPts val="1200"/>
              </a:spcAft>
              <a:buClr>
                <a:schemeClr val="dk1"/>
              </a:buClr>
              <a:buSzPct val="100000"/>
              <a:buNone/>
            </a:pPr>
            <a:r>
              <a:t/>
            </a:r>
            <a:endParaRPr sz="2400">
              <a:latin typeface="Lato"/>
              <a:ea typeface="Lato"/>
              <a:cs typeface="Lato"/>
              <a:sym typeface="Lato"/>
            </a:endParaRPr>
          </a:p>
        </p:txBody>
      </p:sp>
      <p:pic>
        <p:nvPicPr>
          <p:cNvPr descr="H:\My Drive\KA2\KA2 - TYM\_WP5-Sharing and Promotion\Graphic Identity\Logo TYM\TYM_Tavola disegno 1-02.png" id="99" name="Google Shape;99;p18"/>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54"/>
          <p:cNvSpPr txBox="1"/>
          <p:nvPr>
            <p:ph type="title"/>
          </p:nvPr>
        </p:nvSpPr>
        <p:spPr>
          <a:xfrm>
            <a:off x="457200" y="281759"/>
            <a:ext cx="8229600" cy="643200"/>
          </a:xfrm>
          <a:prstGeom prst="rect">
            <a:avLst/>
          </a:prstGeom>
          <a:noFill/>
          <a:ln>
            <a:noFill/>
          </a:ln>
        </p:spPr>
        <p:txBody>
          <a:bodyPr anchorCtr="0" anchor="ctr" bIns="45700" lIns="91425" spcFirstLastPara="1" rIns="91425" wrap="square" tIns="45700">
            <a:normAutofit fontScale="90000"/>
          </a:bodyPr>
          <a:lstStyle/>
          <a:p>
            <a:pPr indent="0" lvl="0" marL="0" marR="38100" rtl="0" algn="l">
              <a:lnSpc>
                <a:spcPct val="128571"/>
              </a:lnSpc>
              <a:spcBef>
                <a:spcPts val="0"/>
              </a:spcBef>
              <a:spcAft>
                <a:spcPts val="0"/>
              </a:spcAft>
              <a:buClr>
                <a:schemeClr val="dk1"/>
              </a:buClr>
              <a:buSzPct val="45833"/>
              <a:buFont typeface="Arial"/>
              <a:buNone/>
            </a:pPr>
            <a:r>
              <a:t/>
            </a:r>
            <a:endParaRPr sz="2400">
              <a:solidFill>
                <a:srgbClr val="339966"/>
              </a:solidFill>
              <a:highlight>
                <a:srgbClr val="F8F9FA"/>
              </a:highlight>
            </a:endParaRPr>
          </a:p>
          <a:p>
            <a:pPr indent="0" lvl="0" marL="0" marR="38100" rtl="0" algn="l">
              <a:lnSpc>
                <a:spcPct val="128571"/>
              </a:lnSpc>
              <a:spcBef>
                <a:spcPts val="0"/>
              </a:spcBef>
              <a:spcAft>
                <a:spcPts val="0"/>
              </a:spcAft>
              <a:buClr>
                <a:schemeClr val="dk1"/>
              </a:buClr>
              <a:buSzPct val="45833"/>
              <a:buFont typeface="Arial"/>
              <a:buNone/>
            </a:pPr>
            <a:r>
              <a:rPr lang="en" sz="2400">
                <a:solidFill>
                  <a:srgbClr val="339966"/>
                </a:solidFill>
                <a:highlight>
                  <a:srgbClr val="F8F9FA"/>
                </a:highlight>
              </a:rPr>
              <a:t>А</a:t>
            </a:r>
            <a:r>
              <a:rPr b="1" lang="en" sz="2400">
                <a:solidFill>
                  <a:srgbClr val="339966"/>
                </a:solidFill>
                <a:highlight>
                  <a:srgbClr val="F8F9FA"/>
                </a:highlight>
              </a:rPr>
              <a:t>ктивност бр.3: 6 шешира за размишљање</a:t>
            </a:r>
            <a:endParaRPr b="1" sz="2400">
              <a:solidFill>
                <a:srgbClr val="339966"/>
              </a:solidFill>
              <a:highlight>
                <a:srgbClr val="F8F9FA"/>
              </a:highlight>
            </a:endParaRPr>
          </a:p>
          <a:p>
            <a:pPr indent="0" lvl="0" marL="0" rtl="0" algn="l">
              <a:spcBef>
                <a:spcPts val="0"/>
              </a:spcBef>
              <a:spcAft>
                <a:spcPts val="0"/>
              </a:spcAft>
              <a:buClr>
                <a:schemeClr val="dk1"/>
              </a:buClr>
              <a:buSzPct val="45833"/>
              <a:buFont typeface="Arial"/>
              <a:buNone/>
            </a:pPr>
            <a:r>
              <a:t/>
            </a:r>
            <a:endParaRPr b="1" sz="2400">
              <a:solidFill>
                <a:srgbClr val="339966"/>
              </a:solidFill>
            </a:endParaRPr>
          </a:p>
        </p:txBody>
      </p:sp>
      <p:sp>
        <p:nvSpPr>
          <p:cNvPr id="400" name="Google Shape;400;p54"/>
          <p:cNvSpPr txBox="1"/>
          <p:nvPr>
            <p:ph idx="1" type="body"/>
          </p:nvPr>
        </p:nvSpPr>
        <p:spPr>
          <a:xfrm>
            <a:off x="457200" y="1033525"/>
            <a:ext cx="8229600" cy="3451800"/>
          </a:xfrm>
          <a:prstGeom prst="rect">
            <a:avLst/>
          </a:prstGeom>
          <a:noFill/>
          <a:ln>
            <a:noFill/>
          </a:ln>
        </p:spPr>
        <p:txBody>
          <a:bodyPr anchorCtr="0" anchor="t" bIns="45700" lIns="91425" spcFirstLastPara="1" rIns="91425" wrap="square" tIns="45700">
            <a:noAutofit/>
          </a:bodyPr>
          <a:lstStyle/>
          <a:p>
            <a:pPr indent="-362268" lvl="0" marL="457200" rtl="0" algn="l">
              <a:lnSpc>
                <a:spcPct val="100000"/>
              </a:lnSpc>
              <a:spcBef>
                <a:spcPts val="0"/>
              </a:spcBef>
              <a:spcAft>
                <a:spcPts val="0"/>
              </a:spcAft>
              <a:buSzPts val="2105"/>
              <a:buChar char="●"/>
            </a:pPr>
            <a:r>
              <a:rPr lang="en" sz="2100">
                <a:solidFill>
                  <a:srgbClr val="1F1F1F"/>
                </a:solidFill>
                <a:highlight>
                  <a:srgbClr val="F8F9FA"/>
                </a:highlight>
              </a:rPr>
              <a:t>Група има 20 минута да разговара о ситуацији и пронађе решење. </a:t>
            </a:r>
            <a:endParaRPr sz="2100">
              <a:solidFill>
                <a:srgbClr val="1F1F1F"/>
              </a:solidFill>
              <a:highlight>
                <a:srgbClr val="F8F9FA"/>
              </a:highlight>
            </a:endParaRPr>
          </a:p>
          <a:p>
            <a:pPr indent="-362268" lvl="0" marL="457200" rtl="0" algn="l">
              <a:lnSpc>
                <a:spcPct val="100000"/>
              </a:lnSpc>
              <a:spcBef>
                <a:spcPts val="0"/>
              </a:spcBef>
              <a:spcAft>
                <a:spcPts val="0"/>
              </a:spcAft>
              <a:buSzPts val="2105"/>
              <a:buChar char="●"/>
            </a:pPr>
            <a:r>
              <a:rPr lang="en" sz="2100">
                <a:solidFill>
                  <a:srgbClr val="1F1F1F"/>
                </a:solidFill>
                <a:highlight>
                  <a:srgbClr val="F8F9FA"/>
                </a:highlight>
              </a:rPr>
              <a:t>Свима ће бити додељена улога: током дискусије треба да усвојите став и карактеристике улоге која вам је додељена. </a:t>
            </a:r>
            <a:endParaRPr sz="2100">
              <a:solidFill>
                <a:srgbClr val="1F1F1F"/>
              </a:solidFill>
              <a:highlight>
                <a:srgbClr val="F8F9FA"/>
              </a:highlight>
            </a:endParaRPr>
          </a:p>
          <a:p>
            <a:pPr indent="-362268" lvl="0" marL="457200" rtl="0" algn="l">
              <a:lnSpc>
                <a:spcPct val="100000"/>
              </a:lnSpc>
              <a:spcBef>
                <a:spcPts val="0"/>
              </a:spcBef>
              <a:spcAft>
                <a:spcPts val="0"/>
              </a:spcAft>
              <a:buSzPts val="2105"/>
              <a:buChar char="●"/>
            </a:pPr>
            <a:r>
              <a:rPr lang="en" sz="2100">
                <a:solidFill>
                  <a:srgbClr val="1F1F1F"/>
                </a:solidFill>
                <a:highlight>
                  <a:srgbClr val="F8F9FA"/>
                </a:highlight>
              </a:rPr>
              <a:t>Током дискусије водите белешке о томе како се особа са ваше десне стране суочава са овим проблемом. Касније ћете морати да погодите који је њихов шешир ;)</a:t>
            </a:r>
            <a:endParaRPr sz="2100">
              <a:solidFill>
                <a:srgbClr val="1F1F1F"/>
              </a:solidFill>
              <a:highlight>
                <a:srgbClr val="F8F9FA"/>
              </a:highlight>
            </a:endParaRPr>
          </a:p>
          <a:p>
            <a:pPr indent="-362268" lvl="0" marL="457200" marR="38100" rtl="0" algn="l">
              <a:lnSpc>
                <a:spcPct val="128571"/>
              </a:lnSpc>
              <a:spcBef>
                <a:spcPts val="0"/>
              </a:spcBef>
              <a:spcAft>
                <a:spcPts val="0"/>
              </a:spcAft>
              <a:buSzPts val="2105"/>
              <a:buChar char="●"/>
            </a:pPr>
            <a:r>
              <a:rPr lang="en" sz="2100">
                <a:solidFill>
                  <a:srgbClr val="1F1F1F"/>
                </a:solidFill>
                <a:highlight>
                  <a:srgbClr val="F8F9FA"/>
                </a:highlight>
              </a:rPr>
              <a:t>Имате 10 минута да се упознате са улогом. Пре и током дискусије, немојте откривати која је ваша улога.</a:t>
            </a:r>
            <a:endParaRPr sz="2100">
              <a:solidFill>
                <a:srgbClr val="1F1F1F"/>
              </a:solidFill>
              <a:highlight>
                <a:srgbClr val="F8F9FA"/>
              </a:highlight>
            </a:endParaRPr>
          </a:p>
          <a:p>
            <a:pPr indent="0" lvl="0" marL="457200" rtl="0" algn="l">
              <a:lnSpc>
                <a:spcPct val="100000"/>
              </a:lnSpc>
              <a:spcBef>
                <a:spcPts val="0"/>
              </a:spcBef>
              <a:spcAft>
                <a:spcPts val="0"/>
              </a:spcAft>
              <a:buNone/>
            </a:pPr>
            <a:r>
              <a:t/>
            </a:r>
            <a:endParaRPr sz="2105"/>
          </a:p>
        </p:txBody>
      </p:sp>
      <p:pic>
        <p:nvPicPr>
          <p:cNvPr descr="H:\My Drive\KA2\KA2 - TYM\_WP5-Sharing and Promotion\Graphic Identity\Logo TYM\TYM_Tavola disegno 1-02.png" id="401" name="Google Shape;401;p54"/>
          <p:cNvPicPr preferRelativeResize="0"/>
          <p:nvPr/>
        </p:nvPicPr>
        <p:blipFill rotWithShape="1">
          <a:blip r:embed="rId3">
            <a:alphaModFix/>
          </a:blip>
          <a:srcRect b="0" l="0" r="0" t="0"/>
          <a:stretch/>
        </p:blipFill>
        <p:spPr>
          <a:xfrm>
            <a:off x="8241175" y="0"/>
            <a:ext cx="507840" cy="507840"/>
          </a:xfrm>
          <a:prstGeom prst="rect">
            <a:avLst/>
          </a:prstGeom>
          <a:noFill/>
          <a:ln>
            <a:noFill/>
          </a:ln>
        </p:spPr>
      </p:pic>
      <p:pic>
        <p:nvPicPr>
          <p:cNvPr id="402" name="Google Shape;402;p54"/>
          <p:cNvPicPr preferRelativeResize="0"/>
          <p:nvPr/>
        </p:nvPicPr>
        <p:blipFill>
          <a:blip r:embed="rId4">
            <a:alphaModFix/>
          </a:blip>
          <a:stretch>
            <a:fillRect/>
          </a:stretch>
        </p:blipFill>
        <p:spPr>
          <a:xfrm>
            <a:off x="8060900" y="4007800"/>
            <a:ext cx="643050" cy="6430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55"/>
          <p:cNvSpPr txBox="1"/>
          <p:nvPr>
            <p:ph type="title"/>
          </p:nvPr>
        </p:nvSpPr>
        <p:spPr>
          <a:xfrm>
            <a:off x="457200" y="281759"/>
            <a:ext cx="8229600" cy="643200"/>
          </a:xfrm>
          <a:prstGeom prst="rect">
            <a:avLst/>
          </a:prstGeom>
          <a:noFill/>
          <a:ln>
            <a:noFill/>
          </a:ln>
        </p:spPr>
        <p:txBody>
          <a:bodyPr anchorCtr="0" anchor="ctr" bIns="45700" lIns="91425" spcFirstLastPara="1" rIns="91425" wrap="square" tIns="45700">
            <a:normAutofit fontScale="90000"/>
          </a:bodyPr>
          <a:lstStyle/>
          <a:p>
            <a:pPr indent="0" lvl="0" marL="0" marR="38100" rtl="0" algn="l">
              <a:lnSpc>
                <a:spcPct val="128571"/>
              </a:lnSpc>
              <a:spcBef>
                <a:spcPts val="0"/>
              </a:spcBef>
              <a:spcAft>
                <a:spcPts val="0"/>
              </a:spcAft>
              <a:buClr>
                <a:schemeClr val="dk1"/>
              </a:buClr>
              <a:buSzPct val="41509"/>
              <a:buFont typeface="Arial"/>
              <a:buNone/>
            </a:pPr>
            <a:r>
              <a:t/>
            </a:r>
            <a:endParaRPr b="1" sz="2650">
              <a:solidFill>
                <a:srgbClr val="339966"/>
              </a:solidFill>
              <a:highlight>
                <a:srgbClr val="F8F9FA"/>
              </a:highlight>
            </a:endParaRPr>
          </a:p>
          <a:p>
            <a:pPr indent="0" lvl="0" marL="0" marR="38100" rtl="0" algn="l">
              <a:lnSpc>
                <a:spcPct val="128571"/>
              </a:lnSpc>
              <a:spcBef>
                <a:spcPts val="0"/>
              </a:spcBef>
              <a:spcAft>
                <a:spcPts val="0"/>
              </a:spcAft>
              <a:buClr>
                <a:schemeClr val="dk1"/>
              </a:buClr>
              <a:buSzPct val="41509"/>
              <a:buFont typeface="Arial"/>
              <a:buNone/>
            </a:pPr>
            <a:r>
              <a:rPr b="1" lang="en" sz="2650">
                <a:solidFill>
                  <a:srgbClr val="339966"/>
                </a:solidFill>
                <a:highlight>
                  <a:srgbClr val="F8F9FA"/>
                </a:highlight>
              </a:rPr>
              <a:t>Активност бр.3: сценарио</a:t>
            </a:r>
            <a:endParaRPr b="1" sz="2650">
              <a:solidFill>
                <a:srgbClr val="339966"/>
              </a:solidFill>
              <a:highlight>
                <a:srgbClr val="F8F9FA"/>
              </a:highlight>
            </a:endParaRPr>
          </a:p>
          <a:p>
            <a:pPr indent="0" lvl="0" marL="0" rtl="0" algn="l">
              <a:spcBef>
                <a:spcPts val="0"/>
              </a:spcBef>
              <a:spcAft>
                <a:spcPts val="0"/>
              </a:spcAft>
              <a:buClr>
                <a:schemeClr val="dk1"/>
              </a:buClr>
              <a:buSzPct val="45833"/>
              <a:buFont typeface="Arial"/>
              <a:buNone/>
            </a:pPr>
            <a:r>
              <a:t/>
            </a:r>
            <a:endParaRPr b="1" sz="2400">
              <a:solidFill>
                <a:srgbClr val="339966"/>
              </a:solidFill>
            </a:endParaRPr>
          </a:p>
        </p:txBody>
      </p:sp>
      <p:sp>
        <p:nvSpPr>
          <p:cNvPr id="409" name="Google Shape;409;p55"/>
          <p:cNvSpPr txBox="1"/>
          <p:nvPr>
            <p:ph idx="1" type="body"/>
          </p:nvPr>
        </p:nvSpPr>
        <p:spPr>
          <a:xfrm>
            <a:off x="457200" y="924950"/>
            <a:ext cx="8229600" cy="40068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just">
              <a:spcBef>
                <a:spcPts val="0"/>
              </a:spcBef>
              <a:spcAft>
                <a:spcPts val="0"/>
              </a:spcAft>
              <a:buNone/>
            </a:pPr>
            <a:r>
              <a:rPr lang="en" sz="2150">
                <a:solidFill>
                  <a:srgbClr val="1F1F1F"/>
                </a:solidFill>
                <a:highlight>
                  <a:srgbClr val="F8F9FA"/>
                </a:highlight>
                <a:latin typeface="Lato"/>
                <a:ea typeface="Lato"/>
                <a:cs typeface="Lato"/>
                <a:sym typeface="Lato"/>
              </a:rPr>
              <a:t>Ваш тим наставника се бори са сложеним процесом акредитације који укључује обимну папирологију, ревизије плана часова и обавезне састанке. Рок је следећи понедељак, а притисак расте. Неки наставници показују знаке озбиљног стреса — један је имао мањи квар у просторији за особље, а други је почео често да узима боловање.</a:t>
            </a:r>
            <a:endParaRPr sz="2150">
              <a:solidFill>
                <a:srgbClr val="1F1F1F"/>
              </a:solidFill>
              <a:highlight>
                <a:srgbClr val="F8F9FA"/>
              </a:highlight>
              <a:latin typeface="Lato"/>
              <a:ea typeface="Lato"/>
              <a:cs typeface="Lato"/>
              <a:sym typeface="Lato"/>
            </a:endParaRPr>
          </a:p>
          <a:p>
            <a:pPr indent="0" lvl="0" marL="0" rtl="0" algn="just">
              <a:spcBef>
                <a:spcPts val="0"/>
              </a:spcBef>
              <a:spcAft>
                <a:spcPts val="0"/>
              </a:spcAft>
              <a:buNone/>
            </a:pPr>
            <a:r>
              <a:t/>
            </a:r>
            <a:endParaRPr sz="2150">
              <a:solidFill>
                <a:srgbClr val="1F1F1F"/>
              </a:solidFill>
              <a:highlight>
                <a:srgbClr val="F8F9FA"/>
              </a:highlight>
              <a:latin typeface="Lato"/>
              <a:ea typeface="Lato"/>
              <a:cs typeface="Lato"/>
              <a:sym typeface="Lato"/>
            </a:endParaRPr>
          </a:p>
          <a:p>
            <a:pPr indent="0" lvl="0" marL="0" marR="38100" rtl="0" algn="l">
              <a:lnSpc>
                <a:spcPct val="128571"/>
              </a:lnSpc>
              <a:spcBef>
                <a:spcPts val="0"/>
              </a:spcBef>
              <a:spcAft>
                <a:spcPts val="0"/>
              </a:spcAft>
              <a:buClr>
                <a:schemeClr val="dk1"/>
              </a:buClr>
              <a:buSzPct val="51163"/>
              <a:buFont typeface="Arial"/>
              <a:buNone/>
            </a:pPr>
            <a:r>
              <a:rPr lang="en" sz="2150">
                <a:solidFill>
                  <a:srgbClr val="1F1F1F"/>
                </a:solidFill>
                <a:highlight>
                  <a:srgbClr val="F8F9FA"/>
                </a:highlight>
                <a:latin typeface="Lato"/>
                <a:ea typeface="Lato"/>
                <a:cs typeface="Lato"/>
                <a:sym typeface="Lato"/>
              </a:rPr>
              <a:t>Док се бавите овим, прилази вам Ема, обично уздржана ученица са анксиозном историјом. Она тражи да се нађу приватно пре понедељка, рекавши да се бори са нечим озбиљним. Ема никада није тражила помоћ, што је ово чинило необичним и значајним захтевом. Међутим, одвајање времена за њу чини се готово немогућим с обзиром на крајњи рок.</a:t>
            </a:r>
            <a:endParaRPr sz="2150">
              <a:solidFill>
                <a:srgbClr val="1F1F1F"/>
              </a:solidFill>
              <a:highlight>
                <a:srgbClr val="F8F9FA"/>
              </a:highlight>
              <a:latin typeface="Lato"/>
              <a:ea typeface="Lato"/>
              <a:cs typeface="Lato"/>
              <a:sym typeface="Lato"/>
            </a:endParaRPr>
          </a:p>
          <a:p>
            <a:pPr indent="0" lvl="0" marL="0" rtl="0" algn="just">
              <a:spcBef>
                <a:spcPts val="0"/>
              </a:spcBef>
              <a:spcAft>
                <a:spcPts val="0"/>
              </a:spcAft>
              <a:buNone/>
            </a:pPr>
            <a:r>
              <a:t/>
            </a:r>
            <a:endParaRPr sz="2200">
              <a:latin typeface="Lato"/>
              <a:ea typeface="Lato"/>
              <a:cs typeface="Lato"/>
              <a:sym typeface="Lato"/>
            </a:endParaRPr>
          </a:p>
        </p:txBody>
      </p:sp>
      <p:pic>
        <p:nvPicPr>
          <p:cNvPr descr="H:\My Drive\KA2\KA2 - TYM\_WP5-Sharing and Promotion\Graphic Identity\Logo TYM\TYM_Tavola disegno 1-02.png" id="410" name="Google Shape;410;p55"/>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56"/>
          <p:cNvSpPr txBox="1"/>
          <p:nvPr>
            <p:ph type="title"/>
          </p:nvPr>
        </p:nvSpPr>
        <p:spPr>
          <a:xfrm>
            <a:off x="457200" y="281759"/>
            <a:ext cx="8229600" cy="643200"/>
          </a:xfrm>
          <a:prstGeom prst="rect">
            <a:avLst/>
          </a:prstGeom>
          <a:noFill/>
          <a:ln>
            <a:noFill/>
          </a:ln>
        </p:spPr>
        <p:txBody>
          <a:bodyPr anchorCtr="0" anchor="ctr" bIns="45700" lIns="91425" spcFirstLastPara="1" rIns="91425" wrap="square" tIns="45700">
            <a:normAutofit fontScale="90000"/>
          </a:bodyPr>
          <a:lstStyle/>
          <a:p>
            <a:pPr indent="0" lvl="0" marL="0" marR="38100" rtl="0" algn="l">
              <a:lnSpc>
                <a:spcPct val="128571"/>
              </a:lnSpc>
              <a:spcBef>
                <a:spcPts val="0"/>
              </a:spcBef>
              <a:spcAft>
                <a:spcPts val="0"/>
              </a:spcAft>
              <a:buClr>
                <a:schemeClr val="dk1"/>
              </a:buClr>
              <a:buSzPct val="52381"/>
              <a:buFont typeface="Arial"/>
              <a:buNone/>
            </a:pPr>
            <a:r>
              <a:t/>
            </a:r>
            <a:endParaRPr sz="2100">
              <a:solidFill>
                <a:srgbClr val="1F1F1F"/>
              </a:solidFill>
              <a:highlight>
                <a:srgbClr val="F8F9FA"/>
              </a:highlight>
            </a:endParaRPr>
          </a:p>
          <a:p>
            <a:pPr indent="0" lvl="0" marL="0" rtl="0" algn="l">
              <a:spcBef>
                <a:spcPts val="0"/>
              </a:spcBef>
              <a:spcAft>
                <a:spcPts val="0"/>
              </a:spcAft>
              <a:buClr>
                <a:schemeClr val="dk1"/>
              </a:buClr>
              <a:buSzPct val="41509"/>
              <a:buFont typeface="Arial"/>
              <a:buNone/>
            </a:pPr>
            <a:r>
              <a:rPr b="1" lang="en" sz="2650">
                <a:solidFill>
                  <a:srgbClr val="339966"/>
                </a:solidFill>
                <a:highlight>
                  <a:srgbClr val="F8F9FA"/>
                </a:highlight>
              </a:rPr>
              <a:t>Активност бр.3</a:t>
            </a:r>
            <a:r>
              <a:rPr b="1" lang="en" sz="2650">
                <a:solidFill>
                  <a:srgbClr val="339966"/>
                </a:solidFill>
              </a:rPr>
              <a:t>: дискусија</a:t>
            </a:r>
            <a:endParaRPr b="1" sz="2650">
              <a:solidFill>
                <a:srgbClr val="339966"/>
              </a:solidFill>
            </a:endParaRPr>
          </a:p>
        </p:txBody>
      </p:sp>
      <p:sp>
        <p:nvSpPr>
          <p:cNvPr id="417" name="Google Shape;417;p56"/>
          <p:cNvSpPr txBox="1"/>
          <p:nvPr>
            <p:ph idx="1" type="body"/>
          </p:nvPr>
        </p:nvSpPr>
        <p:spPr>
          <a:xfrm>
            <a:off x="457200" y="1560000"/>
            <a:ext cx="8229600" cy="2023500"/>
          </a:xfrm>
          <a:prstGeom prst="rect">
            <a:avLst/>
          </a:prstGeom>
          <a:noFill/>
          <a:ln>
            <a:noFill/>
          </a:ln>
        </p:spPr>
        <p:txBody>
          <a:bodyPr anchorCtr="0" anchor="t" bIns="45700" lIns="91425" spcFirstLastPara="1" rIns="91425" wrap="square" tIns="45700">
            <a:noAutofit/>
          </a:bodyPr>
          <a:lstStyle/>
          <a:p>
            <a:pPr indent="-368618" lvl="0" marL="457200" rtl="0" algn="l">
              <a:lnSpc>
                <a:spcPct val="100000"/>
              </a:lnSpc>
              <a:spcBef>
                <a:spcPts val="0"/>
              </a:spcBef>
              <a:spcAft>
                <a:spcPts val="0"/>
              </a:spcAft>
              <a:buSzPts val="2205"/>
              <a:buChar char="●"/>
            </a:pPr>
            <a:r>
              <a:rPr lang="en" sz="2100">
                <a:solidFill>
                  <a:srgbClr val="1F1F1F"/>
                </a:solidFill>
                <a:highlight>
                  <a:srgbClr val="F8F9FA"/>
                </a:highlight>
              </a:rPr>
              <a:t>Како су текле расправе? </a:t>
            </a:r>
            <a:endParaRPr sz="2100">
              <a:solidFill>
                <a:srgbClr val="1F1F1F"/>
              </a:solidFill>
              <a:highlight>
                <a:srgbClr val="F8F9FA"/>
              </a:highlight>
            </a:endParaRPr>
          </a:p>
          <a:p>
            <a:pPr indent="-368618" lvl="0" marL="457200" rtl="0" algn="l">
              <a:lnSpc>
                <a:spcPct val="100000"/>
              </a:lnSpc>
              <a:spcBef>
                <a:spcPts val="0"/>
              </a:spcBef>
              <a:spcAft>
                <a:spcPts val="0"/>
              </a:spcAft>
              <a:buSzPts val="2205"/>
              <a:buChar char="●"/>
            </a:pPr>
            <a:r>
              <a:rPr lang="en" sz="2100">
                <a:solidFill>
                  <a:srgbClr val="1F1F1F"/>
                </a:solidFill>
                <a:highlight>
                  <a:srgbClr val="F8F9FA"/>
                </a:highlight>
              </a:rPr>
              <a:t>Може ли свако од вас да објасни како сте реаговали у својим групама – да ли вам је било лако бити у овој улози? </a:t>
            </a:r>
            <a:endParaRPr sz="2100">
              <a:solidFill>
                <a:srgbClr val="1F1F1F"/>
              </a:solidFill>
              <a:highlight>
                <a:srgbClr val="F8F9FA"/>
              </a:highlight>
            </a:endParaRPr>
          </a:p>
          <a:p>
            <a:pPr indent="-368618" lvl="0" marL="457200" rtl="0" algn="l">
              <a:lnSpc>
                <a:spcPct val="100000"/>
              </a:lnSpc>
              <a:spcBef>
                <a:spcPts val="0"/>
              </a:spcBef>
              <a:spcAft>
                <a:spcPts val="0"/>
              </a:spcAft>
              <a:buSzPts val="2205"/>
              <a:buChar char="●"/>
            </a:pPr>
            <a:r>
              <a:rPr lang="en" sz="2100">
                <a:solidFill>
                  <a:srgbClr val="1F1F1F"/>
                </a:solidFill>
                <a:highlight>
                  <a:srgbClr val="F8F9FA"/>
                </a:highlight>
              </a:rPr>
              <a:t>Како сте се осећали?</a:t>
            </a:r>
            <a:endParaRPr sz="2100">
              <a:solidFill>
                <a:srgbClr val="1F1F1F"/>
              </a:solidFill>
              <a:highlight>
                <a:srgbClr val="F8F9FA"/>
              </a:highlight>
            </a:endParaRPr>
          </a:p>
          <a:p>
            <a:pPr indent="-368618" lvl="0" marL="457200" marR="38100" rtl="0" algn="l">
              <a:lnSpc>
                <a:spcPct val="128571"/>
              </a:lnSpc>
              <a:spcBef>
                <a:spcPts val="0"/>
              </a:spcBef>
              <a:spcAft>
                <a:spcPts val="0"/>
              </a:spcAft>
              <a:buSzPts val="2205"/>
              <a:buChar char="●"/>
            </a:pPr>
            <a:r>
              <a:rPr lang="en" sz="2100">
                <a:solidFill>
                  <a:srgbClr val="1F1F1F"/>
                </a:solidFill>
                <a:highlight>
                  <a:srgbClr val="F8F9FA"/>
                </a:highlight>
              </a:rPr>
              <a:t>Шта можете научити из ове активности?</a:t>
            </a:r>
            <a:endParaRPr sz="2100">
              <a:solidFill>
                <a:srgbClr val="1F1F1F"/>
              </a:solidFill>
              <a:highlight>
                <a:srgbClr val="F8F9FA"/>
              </a:highlight>
            </a:endParaRPr>
          </a:p>
          <a:p>
            <a:pPr indent="0" lvl="0" marL="457200" rtl="0" algn="l">
              <a:lnSpc>
                <a:spcPct val="100000"/>
              </a:lnSpc>
              <a:spcBef>
                <a:spcPts val="0"/>
              </a:spcBef>
              <a:spcAft>
                <a:spcPts val="0"/>
              </a:spcAft>
              <a:buNone/>
            </a:pPr>
            <a:r>
              <a:t/>
            </a:r>
            <a:endParaRPr sz="2205"/>
          </a:p>
        </p:txBody>
      </p:sp>
      <p:pic>
        <p:nvPicPr>
          <p:cNvPr descr="H:\My Drive\KA2\KA2 - TYM\_WP5-Sharing and Promotion\Graphic Identity\Logo TYM\TYM_Tavola disegno 1-02.png" id="418" name="Google Shape;418;p56"/>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57"/>
          <p:cNvSpPr txBox="1"/>
          <p:nvPr>
            <p:ph type="title"/>
          </p:nvPr>
        </p:nvSpPr>
        <p:spPr>
          <a:xfrm>
            <a:off x="457200" y="281759"/>
            <a:ext cx="8229600" cy="6432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en" sz="2650">
                <a:solidFill>
                  <a:srgbClr val="339966"/>
                </a:solidFill>
                <a:highlight>
                  <a:srgbClr val="F8F9FA"/>
                </a:highlight>
              </a:rPr>
              <a:t>Активност бр.3</a:t>
            </a:r>
            <a:r>
              <a:rPr b="1" lang="en" sz="2650">
                <a:solidFill>
                  <a:srgbClr val="339966"/>
                </a:solidFill>
              </a:rPr>
              <a:t>: дискусија</a:t>
            </a:r>
            <a:endParaRPr b="1" sz="2400">
              <a:solidFill>
                <a:srgbClr val="339966"/>
              </a:solidFill>
            </a:endParaRPr>
          </a:p>
        </p:txBody>
      </p:sp>
      <p:sp>
        <p:nvSpPr>
          <p:cNvPr id="425" name="Google Shape;425;p57"/>
          <p:cNvSpPr txBox="1"/>
          <p:nvPr>
            <p:ph idx="1" type="body"/>
          </p:nvPr>
        </p:nvSpPr>
        <p:spPr>
          <a:xfrm>
            <a:off x="457200" y="1006375"/>
            <a:ext cx="8229600" cy="4072200"/>
          </a:xfrm>
          <a:prstGeom prst="rect">
            <a:avLst/>
          </a:prstGeom>
          <a:solidFill>
            <a:schemeClr val="lt1"/>
          </a:solidFill>
          <a:ln>
            <a:noFill/>
          </a:ln>
        </p:spPr>
        <p:txBody>
          <a:bodyPr anchorCtr="0" anchor="t" bIns="45700" lIns="91425" spcFirstLastPara="1" rIns="91425" wrap="square" tIns="45700">
            <a:noAutofit/>
          </a:bodyPr>
          <a:lstStyle/>
          <a:p>
            <a:pPr indent="-362268" lvl="0" marL="457200" rtl="0" algn="l">
              <a:lnSpc>
                <a:spcPct val="100000"/>
              </a:lnSpc>
              <a:spcBef>
                <a:spcPts val="0"/>
              </a:spcBef>
              <a:spcAft>
                <a:spcPts val="0"/>
              </a:spcAft>
              <a:buSzPts val="2105"/>
              <a:buChar char="●"/>
            </a:pPr>
            <a:r>
              <a:rPr lang="en" sz="2100">
                <a:solidFill>
                  <a:srgbClr val="4A86E8"/>
                </a:solidFill>
                <a:highlight>
                  <a:srgbClr val="F8F9FA"/>
                </a:highlight>
              </a:rPr>
              <a:t>ПЛАВИ ШЕШИР - ПРОЦЕС.</a:t>
            </a:r>
            <a:r>
              <a:rPr lang="en" sz="2100">
                <a:solidFill>
                  <a:srgbClr val="1F1F1F"/>
                </a:solidFill>
                <a:highlight>
                  <a:srgbClr val="F8F9FA"/>
                </a:highlight>
              </a:rPr>
              <a:t> Размишљање о организовању и планирању акције</a:t>
            </a:r>
            <a:endParaRPr sz="2100">
              <a:solidFill>
                <a:srgbClr val="1F1F1F"/>
              </a:solidFill>
              <a:highlight>
                <a:srgbClr val="F8F9FA"/>
              </a:highlight>
            </a:endParaRPr>
          </a:p>
          <a:p>
            <a:pPr indent="-362268" lvl="0" marL="457200" rtl="0" algn="l">
              <a:lnSpc>
                <a:spcPct val="100000"/>
              </a:lnSpc>
              <a:spcBef>
                <a:spcPts val="0"/>
              </a:spcBef>
              <a:spcAft>
                <a:spcPts val="0"/>
              </a:spcAft>
              <a:buSzPts val="2105"/>
              <a:buChar char="●"/>
            </a:pPr>
            <a:r>
              <a:rPr lang="en" sz="2100">
                <a:solidFill>
                  <a:schemeClr val="lt1"/>
                </a:solidFill>
                <a:highlight>
                  <a:srgbClr val="F8F9FA"/>
                </a:highlight>
              </a:rPr>
              <a:t> БЕЛИ ШЕШИР - ЧИЊЕНИЦЕ .</a:t>
            </a:r>
            <a:r>
              <a:rPr lang="en" sz="2100">
                <a:solidFill>
                  <a:srgbClr val="1F1F1F"/>
                </a:solidFill>
                <a:highlight>
                  <a:srgbClr val="F8F9FA"/>
                </a:highlight>
              </a:rPr>
              <a:t> Прикупљање информација и датума, неутрално и објективно</a:t>
            </a:r>
            <a:endParaRPr sz="2100">
              <a:solidFill>
                <a:srgbClr val="1F1F1F"/>
              </a:solidFill>
              <a:highlight>
                <a:srgbClr val="F8F9FA"/>
              </a:highlight>
            </a:endParaRPr>
          </a:p>
          <a:p>
            <a:pPr indent="-362268" lvl="0" marL="457200" rtl="0" algn="l">
              <a:lnSpc>
                <a:spcPct val="100000"/>
              </a:lnSpc>
              <a:spcBef>
                <a:spcPts val="0"/>
              </a:spcBef>
              <a:spcAft>
                <a:spcPts val="0"/>
              </a:spcAft>
              <a:buSzPts val="2105"/>
              <a:buChar char="●"/>
            </a:pPr>
            <a:r>
              <a:rPr lang="en" sz="2100">
                <a:solidFill>
                  <a:srgbClr val="1F1F1F"/>
                </a:solidFill>
                <a:highlight>
                  <a:srgbClr val="F8F9FA"/>
                </a:highlight>
              </a:rPr>
              <a:t> </a:t>
            </a:r>
            <a:r>
              <a:rPr lang="en" sz="2100">
                <a:solidFill>
                  <a:srgbClr val="D03100"/>
                </a:solidFill>
                <a:highlight>
                  <a:srgbClr val="F8F9FA"/>
                </a:highlight>
              </a:rPr>
              <a:t>ЦРВЕНИ ШЕШИР – ОСЕЋАЊА.</a:t>
            </a:r>
            <a:r>
              <a:rPr lang="en" sz="2100">
                <a:solidFill>
                  <a:srgbClr val="1F1F1F"/>
                </a:solidFill>
                <a:highlight>
                  <a:srgbClr val="F8F9FA"/>
                </a:highlight>
              </a:rPr>
              <a:t> Интуиција, предосећаји, инстинкти. Тренутни осећај, без разлога</a:t>
            </a:r>
            <a:endParaRPr sz="2100">
              <a:solidFill>
                <a:srgbClr val="1F1F1F"/>
              </a:solidFill>
              <a:highlight>
                <a:srgbClr val="F8F9FA"/>
              </a:highlight>
            </a:endParaRPr>
          </a:p>
          <a:p>
            <a:pPr indent="-362268" lvl="0" marL="457200" rtl="0" algn="l">
              <a:lnSpc>
                <a:spcPct val="100000"/>
              </a:lnSpc>
              <a:spcBef>
                <a:spcPts val="0"/>
              </a:spcBef>
              <a:spcAft>
                <a:spcPts val="0"/>
              </a:spcAft>
              <a:buSzPts val="2105"/>
              <a:buChar char="●"/>
            </a:pPr>
            <a:r>
              <a:rPr lang="en" sz="2100">
                <a:solidFill>
                  <a:srgbClr val="1F1F1F"/>
                </a:solidFill>
                <a:highlight>
                  <a:srgbClr val="F8F9FA"/>
                </a:highlight>
              </a:rPr>
              <a:t> </a:t>
            </a:r>
            <a:r>
              <a:rPr b="1" lang="en" sz="2100">
                <a:solidFill>
                  <a:srgbClr val="1F1F1F"/>
                </a:solidFill>
                <a:highlight>
                  <a:srgbClr val="F8F9FA"/>
                </a:highlight>
              </a:rPr>
              <a:t>ЦРНИ ШЕШИР - ОПРЕЗ.</a:t>
            </a:r>
            <a:r>
              <a:rPr lang="en" sz="2100">
                <a:solidFill>
                  <a:srgbClr val="1F1F1F"/>
                </a:solidFill>
                <a:highlight>
                  <a:srgbClr val="F8F9FA"/>
                </a:highlight>
              </a:rPr>
              <a:t> Потешкоће, слабости, опасности, уочавање ризика, логичан разлог</a:t>
            </a:r>
            <a:endParaRPr sz="2100">
              <a:solidFill>
                <a:srgbClr val="1F1F1F"/>
              </a:solidFill>
              <a:highlight>
                <a:srgbClr val="F8F9FA"/>
              </a:highlight>
            </a:endParaRPr>
          </a:p>
          <a:p>
            <a:pPr indent="-362268" lvl="0" marL="457200" rtl="0" algn="l">
              <a:lnSpc>
                <a:spcPct val="100000"/>
              </a:lnSpc>
              <a:spcBef>
                <a:spcPts val="0"/>
              </a:spcBef>
              <a:spcAft>
                <a:spcPts val="0"/>
              </a:spcAft>
              <a:buSzPts val="2105"/>
              <a:buChar char="●"/>
            </a:pPr>
            <a:r>
              <a:rPr lang="en" sz="2100">
                <a:solidFill>
                  <a:srgbClr val="1F1F1F"/>
                </a:solidFill>
                <a:highlight>
                  <a:srgbClr val="F8F9FA"/>
                </a:highlight>
              </a:rPr>
              <a:t> </a:t>
            </a:r>
            <a:r>
              <a:rPr lang="en" sz="2100">
                <a:solidFill>
                  <a:schemeClr val="accent6"/>
                </a:solidFill>
                <a:highlight>
                  <a:srgbClr val="F8F9FA"/>
                </a:highlight>
              </a:rPr>
              <a:t>ЖУТИ ШЕШИР - ПРЕДНОСТИ.</a:t>
            </a:r>
            <a:r>
              <a:rPr lang="en" sz="2100">
                <a:solidFill>
                  <a:srgbClr val="1F1F1F"/>
                </a:solidFill>
                <a:highlight>
                  <a:srgbClr val="F8F9FA"/>
                </a:highlight>
              </a:rPr>
              <a:t> Позитивно размишљање, увек гледа зашто је идеја корисна</a:t>
            </a:r>
            <a:endParaRPr sz="2100">
              <a:solidFill>
                <a:srgbClr val="1F1F1F"/>
              </a:solidFill>
              <a:highlight>
                <a:srgbClr val="F8F9FA"/>
              </a:highlight>
            </a:endParaRPr>
          </a:p>
          <a:p>
            <a:pPr indent="-362268" lvl="0" marL="457200" marR="38100" rtl="0" algn="l">
              <a:lnSpc>
                <a:spcPct val="128571"/>
              </a:lnSpc>
              <a:spcBef>
                <a:spcPts val="0"/>
              </a:spcBef>
              <a:spcAft>
                <a:spcPts val="0"/>
              </a:spcAft>
              <a:buSzPts val="2105"/>
              <a:buChar char="●"/>
            </a:pPr>
            <a:r>
              <a:rPr lang="en" sz="2100">
                <a:solidFill>
                  <a:srgbClr val="00B050"/>
                </a:solidFill>
                <a:highlight>
                  <a:srgbClr val="F8F9FA"/>
                </a:highlight>
              </a:rPr>
              <a:t> ЗЕЛЕНИ ШЕШИР – КРЕАТИВНОСТ.</a:t>
            </a:r>
            <a:r>
              <a:rPr lang="en" sz="2100">
                <a:solidFill>
                  <a:srgbClr val="1F1F1F"/>
                </a:solidFill>
                <a:highlight>
                  <a:srgbClr val="F8F9FA"/>
                </a:highlight>
              </a:rPr>
              <a:t> Идеје, алтернативе, могућности, решења проблема црних шешира.</a:t>
            </a:r>
            <a:endParaRPr sz="2100">
              <a:solidFill>
                <a:schemeClr val="lt1"/>
              </a:solidFill>
              <a:highlight>
                <a:srgbClr val="F8F9FA"/>
              </a:highlight>
            </a:endParaRPr>
          </a:p>
          <a:p>
            <a:pPr indent="0" lvl="0" marL="457200" rtl="0" algn="l">
              <a:lnSpc>
                <a:spcPct val="100000"/>
              </a:lnSpc>
              <a:spcBef>
                <a:spcPts val="0"/>
              </a:spcBef>
              <a:spcAft>
                <a:spcPts val="0"/>
              </a:spcAft>
              <a:buNone/>
            </a:pPr>
            <a:r>
              <a:t/>
            </a:r>
            <a:endParaRPr sz="2105">
              <a:highlight>
                <a:srgbClr val="4A86E8"/>
              </a:highlight>
            </a:endParaRPr>
          </a:p>
        </p:txBody>
      </p:sp>
      <p:pic>
        <p:nvPicPr>
          <p:cNvPr descr="H:\My Drive\KA2\KA2 - TYM\_WP5-Sharing and Promotion\Graphic Identity\Logo TYM\TYM_Tavola disegno 1-02.png" id="426" name="Google Shape;426;p57"/>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58"/>
          <p:cNvSpPr txBox="1"/>
          <p:nvPr>
            <p:ph type="ctrTitle"/>
          </p:nvPr>
        </p:nvSpPr>
        <p:spPr>
          <a:xfrm>
            <a:off x="311708" y="558431"/>
            <a:ext cx="8520600" cy="1539600"/>
          </a:xfrm>
          <a:prstGeom prst="rect">
            <a:avLst/>
          </a:prstGeom>
          <a:noFill/>
          <a:ln>
            <a:noFill/>
          </a:ln>
        </p:spPr>
        <p:txBody>
          <a:bodyPr anchorCtr="0" anchor="ctr" bIns="45700" lIns="91425" spcFirstLastPara="1" rIns="91425" wrap="square" tIns="45700">
            <a:noAutofit/>
          </a:bodyPr>
          <a:lstStyle/>
          <a:p>
            <a:pPr indent="0" lvl="0" marL="457200" rtl="0" algn="ctr">
              <a:spcBef>
                <a:spcPts val="0"/>
              </a:spcBef>
              <a:spcAft>
                <a:spcPts val="0"/>
              </a:spcAft>
              <a:buNone/>
            </a:pPr>
            <a:r>
              <a:t/>
            </a:r>
            <a:endParaRPr sz="3300">
              <a:solidFill>
                <a:srgbClr val="1F1F1F"/>
              </a:solidFill>
              <a:highlight>
                <a:srgbClr val="F8F9FA"/>
              </a:highlight>
              <a:latin typeface="Raleway"/>
              <a:ea typeface="Raleway"/>
              <a:cs typeface="Raleway"/>
              <a:sym typeface="Raleway"/>
            </a:endParaRPr>
          </a:p>
          <a:p>
            <a:pPr indent="0" lvl="0" marL="457200" rtl="0" algn="ctr">
              <a:spcBef>
                <a:spcPts val="0"/>
              </a:spcBef>
              <a:spcAft>
                <a:spcPts val="0"/>
              </a:spcAft>
              <a:buNone/>
            </a:pPr>
            <a:r>
              <a:rPr b="1" lang="en" sz="3300">
                <a:solidFill>
                  <a:srgbClr val="339966"/>
                </a:solidFill>
                <a:highlight>
                  <a:srgbClr val="F8F9FA"/>
                </a:highlight>
                <a:latin typeface="Raleway"/>
                <a:ea typeface="Raleway"/>
                <a:cs typeface="Raleway"/>
                <a:sym typeface="Raleway"/>
              </a:rPr>
              <a:t>4. Когнитивно-бихејвиоралне стратегије </a:t>
            </a:r>
            <a:endParaRPr b="1" sz="3300">
              <a:solidFill>
                <a:srgbClr val="339966"/>
              </a:solidFill>
              <a:highlight>
                <a:srgbClr val="F8F9FA"/>
              </a:highlight>
              <a:latin typeface="Raleway"/>
              <a:ea typeface="Raleway"/>
              <a:cs typeface="Raleway"/>
              <a:sym typeface="Raleway"/>
            </a:endParaRPr>
          </a:p>
          <a:p>
            <a:pPr indent="0" lvl="0" marL="0" marR="38100" rtl="0" algn="ctr">
              <a:lnSpc>
                <a:spcPct val="128571"/>
              </a:lnSpc>
              <a:spcBef>
                <a:spcPts val="0"/>
              </a:spcBef>
              <a:spcAft>
                <a:spcPts val="0"/>
              </a:spcAft>
              <a:buClr>
                <a:schemeClr val="dk1"/>
              </a:buClr>
              <a:buSzPts val="1100"/>
              <a:buFont typeface="Arial"/>
              <a:buNone/>
            </a:pPr>
            <a:r>
              <a:rPr b="1" lang="en" sz="3300">
                <a:solidFill>
                  <a:srgbClr val="339966"/>
                </a:solidFill>
                <a:highlight>
                  <a:srgbClr val="F8F9FA"/>
                </a:highlight>
                <a:latin typeface="Raleway"/>
                <a:ea typeface="Raleway"/>
                <a:cs typeface="Raleway"/>
                <a:sym typeface="Raleway"/>
              </a:rPr>
              <a:t>за управљање стресом</a:t>
            </a:r>
            <a:endParaRPr b="1" sz="3300">
              <a:solidFill>
                <a:srgbClr val="339966"/>
              </a:solidFill>
              <a:highlight>
                <a:srgbClr val="F8F9FA"/>
              </a:highlight>
              <a:latin typeface="Raleway"/>
              <a:ea typeface="Raleway"/>
              <a:cs typeface="Raleway"/>
              <a:sym typeface="Raleway"/>
            </a:endParaRPr>
          </a:p>
          <a:p>
            <a:pPr indent="0" lvl="0" marL="457200" rtl="0" algn="ctr">
              <a:spcBef>
                <a:spcPts val="0"/>
              </a:spcBef>
              <a:spcAft>
                <a:spcPts val="0"/>
              </a:spcAft>
              <a:buNone/>
            </a:pPr>
            <a:r>
              <a:t/>
            </a:r>
            <a:endParaRPr b="1" sz="3300">
              <a:solidFill>
                <a:srgbClr val="339966"/>
              </a:solidFill>
              <a:latin typeface="Raleway"/>
              <a:ea typeface="Raleway"/>
              <a:cs typeface="Raleway"/>
              <a:sym typeface="Raleway"/>
            </a:endParaRPr>
          </a:p>
        </p:txBody>
      </p:sp>
      <p:pic>
        <p:nvPicPr>
          <p:cNvPr descr="H:\My Drive\KA2\KA2 - TYM\_WP5-Sharing and Promotion\Graphic Identity\Logo TYM\TYM_Tavola disegno 1-02.png" id="432" name="Google Shape;432;p58"/>
          <p:cNvPicPr preferRelativeResize="0"/>
          <p:nvPr/>
        </p:nvPicPr>
        <p:blipFill rotWithShape="1">
          <a:blip r:embed="rId3">
            <a:alphaModFix/>
          </a:blip>
          <a:srcRect b="0" l="0" r="0" t="0"/>
          <a:stretch/>
        </p:blipFill>
        <p:spPr>
          <a:xfrm>
            <a:off x="8241175" y="0"/>
            <a:ext cx="507840" cy="507840"/>
          </a:xfrm>
          <a:prstGeom prst="rect">
            <a:avLst/>
          </a:prstGeom>
          <a:noFill/>
          <a:ln>
            <a:noFill/>
          </a:ln>
        </p:spPr>
      </p:pic>
      <p:pic>
        <p:nvPicPr>
          <p:cNvPr id="433" name="Google Shape;433;p58"/>
          <p:cNvPicPr preferRelativeResize="0"/>
          <p:nvPr/>
        </p:nvPicPr>
        <p:blipFill>
          <a:blip r:embed="rId4">
            <a:alphaModFix/>
          </a:blip>
          <a:stretch>
            <a:fillRect/>
          </a:stretch>
        </p:blipFill>
        <p:spPr>
          <a:xfrm>
            <a:off x="3201663" y="2250431"/>
            <a:ext cx="2055501" cy="2055501"/>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59"/>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fontScale="90000"/>
          </a:bodyPr>
          <a:lstStyle/>
          <a:p>
            <a:pPr indent="0" lvl="0" marL="0" marR="38100" rtl="0" algn="l">
              <a:lnSpc>
                <a:spcPct val="128571"/>
              </a:lnSpc>
              <a:spcBef>
                <a:spcPts val="0"/>
              </a:spcBef>
              <a:spcAft>
                <a:spcPts val="0"/>
              </a:spcAft>
              <a:buClr>
                <a:schemeClr val="dk1"/>
              </a:buClr>
              <a:buSzPct val="41509"/>
              <a:buFont typeface="Arial"/>
              <a:buNone/>
            </a:pPr>
            <a:r>
              <a:rPr b="1" lang="en" sz="2650">
                <a:solidFill>
                  <a:srgbClr val="339966"/>
                </a:solidFill>
                <a:highlight>
                  <a:srgbClr val="F8F9FA"/>
                </a:highlight>
                <a:latin typeface="Lato"/>
                <a:ea typeface="Lato"/>
                <a:cs typeface="Lato"/>
                <a:sym typeface="Lato"/>
              </a:rPr>
              <a:t>Корпа за стрес</a:t>
            </a:r>
            <a:endParaRPr b="1" sz="2650">
              <a:solidFill>
                <a:srgbClr val="339966"/>
              </a:solidFill>
              <a:highlight>
                <a:srgbClr val="F8F9FA"/>
              </a:highlight>
              <a:latin typeface="Lato"/>
              <a:ea typeface="Lato"/>
              <a:cs typeface="Lato"/>
              <a:sym typeface="Lato"/>
            </a:endParaRPr>
          </a:p>
          <a:p>
            <a:pPr indent="0" lvl="0" marL="0" rtl="0" algn="l">
              <a:spcBef>
                <a:spcPts val="0"/>
              </a:spcBef>
              <a:spcAft>
                <a:spcPts val="0"/>
              </a:spcAft>
              <a:buClr>
                <a:schemeClr val="dk1"/>
              </a:buClr>
              <a:buSzPct val="45833"/>
              <a:buFont typeface="Arial"/>
              <a:buNone/>
            </a:pPr>
            <a:r>
              <a:t/>
            </a:r>
            <a:endParaRPr b="1" sz="2400">
              <a:solidFill>
                <a:srgbClr val="339966"/>
              </a:solidFill>
              <a:latin typeface="Lato"/>
              <a:ea typeface="Lato"/>
              <a:cs typeface="Lato"/>
              <a:sym typeface="Lato"/>
            </a:endParaRPr>
          </a:p>
        </p:txBody>
      </p:sp>
      <p:pic>
        <p:nvPicPr>
          <p:cNvPr descr="H:\My Drive\KA2\KA2 - TYM\_WP5-Sharing and Promotion\Graphic Identity\Logo TYM\TYM_Tavola disegno 1-02.png" id="440" name="Google Shape;440;p59"/>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
        <p:nvSpPr>
          <p:cNvPr id="441" name="Google Shape;441;p59"/>
          <p:cNvSpPr txBox="1"/>
          <p:nvPr/>
        </p:nvSpPr>
        <p:spPr>
          <a:xfrm>
            <a:off x="1105968" y="1498786"/>
            <a:ext cx="7688700" cy="2911200"/>
          </a:xfrm>
          <a:prstGeom prst="rect">
            <a:avLst/>
          </a:prstGeom>
          <a:noFill/>
          <a:ln>
            <a:noFill/>
          </a:ln>
        </p:spPr>
        <p:txBody>
          <a:bodyPr anchorCtr="0" anchor="t" bIns="91425" lIns="91425" spcFirstLastPara="1" rIns="91425" wrap="square" tIns="91425">
            <a:normAutofit/>
          </a:bodyPr>
          <a:lstStyle/>
          <a:p>
            <a:pPr indent="-203200" lvl="0" marL="285750" rtl="0" algn="just">
              <a:lnSpc>
                <a:spcPct val="150000"/>
              </a:lnSpc>
              <a:spcBef>
                <a:spcPts val="0"/>
              </a:spcBef>
              <a:spcAft>
                <a:spcPts val="0"/>
              </a:spcAft>
              <a:buNone/>
            </a:pPr>
            <a:r>
              <a:t/>
            </a:r>
            <a:endParaRPr sz="1600">
              <a:solidFill>
                <a:srgbClr val="2C2C2C"/>
              </a:solidFill>
              <a:latin typeface="Lato"/>
              <a:ea typeface="Lato"/>
              <a:cs typeface="Lato"/>
              <a:sym typeface="Lato"/>
            </a:endParaRPr>
          </a:p>
          <a:p>
            <a:pPr indent="0" lvl="0" marL="0" rtl="0" algn="l">
              <a:lnSpc>
                <a:spcPct val="115000"/>
              </a:lnSpc>
              <a:spcBef>
                <a:spcPts val="0"/>
              </a:spcBef>
              <a:spcAft>
                <a:spcPts val="0"/>
              </a:spcAft>
              <a:buNone/>
            </a:pPr>
            <a:r>
              <a:t/>
            </a:r>
            <a:endParaRPr sz="1800">
              <a:solidFill>
                <a:srgbClr val="2C2C2C"/>
              </a:solidFill>
              <a:latin typeface="Lato"/>
              <a:ea typeface="Lato"/>
              <a:cs typeface="Lato"/>
              <a:sym typeface="Lato"/>
            </a:endParaRPr>
          </a:p>
        </p:txBody>
      </p:sp>
      <p:pic>
        <p:nvPicPr>
          <p:cNvPr descr="Acqua con riempimento a tinta unita" id="442" name="Google Shape;442;p59"/>
          <p:cNvPicPr preferRelativeResize="0"/>
          <p:nvPr/>
        </p:nvPicPr>
        <p:blipFill rotWithShape="1">
          <a:blip r:embed="rId4">
            <a:alphaModFix/>
          </a:blip>
          <a:srcRect b="0" l="0" r="0" t="0"/>
          <a:stretch/>
        </p:blipFill>
        <p:spPr>
          <a:xfrm>
            <a:off x="4783229" y="3872527"/>
            <a:ext cx="479013" cy="479013"/>
          </a:xfrm>
          <a:prstGeom prst="rect">
            <a:avLst/>
          </a:prstGeom>
          <a:noFill/>
          <a:ln>
            <a:noFill/>
          </a:ln>
        </p:spPr>
      </p:pic>
      <p:sp>
        <p:nvSpPr>
          <p:cNvPr id="443" name="Google Shape;443;p59"/>
          <p:cNvSpPr txBox="1"/>
          <p:nvPr/>
        </p:nvSpPr>
        <p:spPr>
          <a:xfrm>
            <a:off x="5665501" y="1661372"/>
            <a:ext cx="2129100" cy="3199500"/>
          </a:xfrm>
          <a:prstGeom prst="rect">
            <a:avLst/>
          </a:prstGeom>
          <a:noFill/>
          <a:ln>
            <a:noFill/>
          </a:ln>
        </p:spPr>
        <p:txBody>
          <a:bodyPr anchorCtr="0" anchor="t" bIns="45700" lIns="91425" spcFirstLastPara="1" rIns="91425" wrap="square" tIns="45700">
            <a:spAutoFit/>
          </a:bodyPr>
          <a:lstStyle/>
          <a:p>
            <a:pPr indent="0" lvl="0" marL="0" marR="38100" rtl="0" algn="l">
              <a:lnSpc>
                <a:spcPct val="128571"/>
              </a:lnSpc>
              <a:spcBef>
                <a:spcPts val="0"/>
              </a:spcBef>
              <a:spcAft>
                <a:spcPts val="0"/>
              </a:spcAft>
              <a:buClr>
                <a:schemeClr val="dk1"/>
              </a:buClr>
              <a:buSzPts val="1100"/>
              <a:buFont typeface="Arial"/>
              <a:buNone/>
            </a:pPr>
            <a:r>
              <a:rPr lang="en" sz="1700">
                <a:solidFill>
                  <a:srgbClr val="1F1F1F"/>
                </a:solidFill>
                <a:highlight>
                  <a:srgbClr val="F8F9FA"/>
                </a:highlight>
              </a:rPr>
              <a:t>ДОБРО ПРЕВЛАДАВАЊЕ:</a:t>
            </a:r>
            <a:r>
              <a:rPr lang="en" sz="1800">
                <a:solidFill>
                  <a:srgbClr val="1F1F1F"/>
                </a:solidFill>
                <a:highlight>
                  <a:srgbClr val="F8F9FA"/>
                </a:highlight>
              </a:rPr>
              <a:t> славина ради и стрес нестаје</a:t>
            </a:r>
            <a:endParaRPr b="0" i="0" sz="1800" u="none" cap="none" strike="noStrike">
              <a:solidFill>
                <a:srgbClr val="000000"/>
              </a:solidFill>
              <a:latin typeface="Lato"/>
              <a:ea typeface="Lato"/>
              <a:cs typeface="Lato"/>
              <a:sym typeface="Lato"/>
            </a:endParaRPr>
          </a:p>
          <a:p>
            <a:pPr indent="0" lvl="0" marL="0" marR="38100" rtl="0" algn="l">
              <a:lnSpc>
                <a:spcPct val="128571"/>
              </a:lnSpc>
              <a:spcBef>
                <a:spcPts val="0"/>
              </a:spcBef>
              <a:spcAft>
                <a:spcPts val="0"/>
              </a:spcAft>
              <a:buClr>
                <a:schemeClr val="dk1"/>
              </a:buClr>
              <a:buSzPts val="1100"/>
              <a:buFont typeface="Arial"/>
              <a:buNone/>
            </a:pPr>
            <a:r>
              <a:rPr lang="en" sz="1800">
                <a:solidFill>
                  <a:srgbClr val="1F1F1F"/>
                </a:solidFill>
                <a:highlight>
                  <a:srgbClr val="F8F9FA"/>
                </a:highlight>
              </a:rPr>
              <a:t>ЛОШЕ САВЛАДАВАЊЕ: славина не ради и стрес расте</a:t>
            </a:r>
            <a:endParaRPr sz="1800">
              <a:solidFill>
                <a:srgbClr val="1F1F1F"/>
              </a:solidFill>
              <a:highlight>
                <a:srgbClr val="F8F9FA"/>
              </a:highlight>
            </a:endParaRPr>
          </a:p>
          <a:p>
            <a:pPr indent="0" lvl="0" marL="0" marR="0" rtl="0" algn="l">
              <a:lnSpc>
                <a:spcPct val="100000"/>
              </a:lnSpc>
              <a:spcBef>
                <a:spcPts val="0"/>
              </a:spcBef>
              <a:spcAft>
                <a:spcPts val="0"/>
              </a:spcAft>
              <a:buClr>
                <a:srgbClr val="000000"/>
              </a:buClr>
              <a:buSzPts val="1400"/>
              <a:buFont typeface="Arial"/>
              <a:buNone/>
            </a:pPr>
            <a:r>
              <a:t/>
            </a:r>
            <a:endParaRPr b="1" sz="1800">
              <a:latin typeface="Lato"/>
              <a:ea typeface="Lato"/>
              <a:cs typeface="Lato"/>
              <a:sym typeface="Lato"/>
            </a:endParaRPr>
          </a:p>
        </p:txBody>
      </p:sp>
      <p:grpSp>
        <p:nvGrpSpPr>
          <p:cNvPr id="444" name="Google Shape;444;p59"/>
          <p:cNvGrpSpPr/>
          <p:nvPr/>
        </p:nvGrpSpPr>
        <p:grpSpPr>
          <a:xfrm>
            <a:off x="2441642" y="1466981"/>
            <a:ext cx="2746745" cy="2905017"/>
            <a:chOff x="2753615" y="1778954"/>
            <a:chExt cx="2746745" cy="2905017"/>
          </a:xfrm>
        </p:grpSpPr>
        <p:sp>
          <p:nvSpPr>
            <p:cNvPr id="445" name="Google Shape;445;p59"/>
            <p:cNvSpPr/>
            <p:nvPr/>
          </p:nvSpPr>
          <p:spPr>
            <a:xfrm>
              <a:off x="3242568" y="2571749"/>
              <a:ext cx="2003303" cy="1920625"/>
            </a:xfrm>
            <a:prstGeom prst="flowChartManualOperation">
              <a:avLst/>
            </a:prstGeom>
            <a:solidFill>
              <a:srgbClr val="CED7D9"/>
            </a:solidFill>
            <a:ln cap="flat" cmpd="sng" w="25400">
              <a:solidFill>
                <a:srgbClr val="40404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46" name="Google Shape;446;p59"/>
            <p:cNvSpPr/>
            <p:nvPr/>
          </p:nvSpPr>
          <p:spPr>
            <a:xfrm rot="10800000">
              <a:off x="4934860" y="3720428"/>
              <a:ext cx="565500" cy="314100"/>
            </a:xfrm>
            <a:prstGeom prst="corner">
              <a:avLst>
                <a:gd fmla="val 50000" name="adj1"/>
                <a:gd fmla="val 50000" name="adj2"/>
              </a:avLst>
            </a:prstGeom>
            <a:solidFill>
              <a:srgbClr val="595959"/>
            </a:solidFill>
            <a:ln cap="flat" cmpd="sng" w="25400">
              <a:solidFill>
                <a:srgbClr val="40404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47" name="Google Shape;447;p59"/>
            <p:cNvSpPr/>
            <p:nvPr/>
          </p:nvSpPr>
          <p:spPr>
            <a:xfrm rot="5400000">
              <a:off x="3156143" y="3572618"/>
              <a:ext cx="314100" cy="565500"/>
            </a:xfrm>
            <a:prstGeom prst="corner">
              <a:avLst>
                <a:gd fmla="val 50000" name="adj1"/>
                <a:gd fmla="val 50000" name="adj2"/>
              </a:avLst>
            </a:prstGeom>
            <a:solidFill>
              <a:srgbClr val="595959"/>
            </a:solidFill>
            <a:ln cap="flat" cmpd="sng" w="25400">
              <a:solidFill>
                <a:srgbClr val="40404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Acqua con riempimento a tinta unita" id="448" name="Google Shape;448;p59"/>
            <p:cNvPicPr preferRelativeResize="0"/>
            <p:nvPr/>
          </p:nvPicPr>
          <p:blipFill rotWithShape="1">
            <a:blip r:embed="rId4">
              <a:alphaModFix/>
            </a:blip>
            <a:srcRect b="0" l="0" r="0" t="0"/>
            <a:stretch/>
          </p:blipFill>
          <p:spPr>
            <a:xfrm>
              <a:off x="2760069" y="4045287"/>
              <a:ext cx="638684" cy="638684"/>
            </a:xfrm>
            <a:prstGeom prst="rect">
              <a:avLst/>
            </a:prstGeom>
            <a:noFill/>
            <a:ln>
              <a:noFill/>
            </a:ln>
          </p:spPr>
        </p:pic>
        <p:pic>
          <p:nvPicPr>
            <p:cNvPr descr="Chiudi con riempimento a tinta unita" id="449" name="Google Shape;449;p59"/>
            <p:cNvPicPr preferRelativeResize="0"/>
            <p:nvPr/>
          </p:nvPicPr>
          <p:blipFill rotWithShape="1">
            <a:blip r:embed="rId5">
              <a:alphaModFix/>
            </a:blip>
            <a:srcRect b="0" l="0" r="0" t="0"/>
            <a:stretch/>
          </p:blipFill>
          <p:spPr>
            <a:xfrm>
              <a:off x="2753615" y="3752176"/>
              <a:ext cx="637676" cy="637676"/>
            </a:xfrm>
            <a:prstGeom prst="rect">
              <a:avLst/>
            </a:prstGeom>
            <a:noFill/>
            <a:ln>
              <a:noFill/>
            </a:ln>
          </p:spPr>
        </p:pic>
        <p:cxnSp>
          <p:nvCxnSpPr>
            <p:cNvPr id="450" name="Google Shape;450;p59"/>
            <p:cNvCxnSpPr/>
            <p:nvPr/>
          </p:nvCxnSpPr>
          <p:spPr>
            <a:xfrm>
              <a:off x="3351044" y="3209425"/>
              <a:ext cx="1796700" cy="0"/>
            </a:xfrm>
            <a:prstGeom prst="straightConnector1">
              <a:avLst/>
            </a:prstGeom>
            <a:noFill/>
            <a:ln cap="flat" cmpd="sng" w="9525">
              <a:solidFill>
                <a:srgbClr val="565656"/>
              </a:solidFill>
              <a:prstDash val="solid"/>
              <a:round/>
              <a:headEnd len="sm" w="sm" type="none"/>
              <a:tailEnd len="sm" w="sm" type="none"/>
            </a:ln>
          </p:spPr>
        </p:cxnSp>
        <p:sp>
          <p:nvSpPr>
            <p:cNvPr id="451" name="Google Shape;451;p59"/>
            <p:cNvSpPr txBox="1"/>
            <p:nvPr/>
          </p:nvSpPr>
          <p:spPr>
            <a:xfrm>
              <a:off x="3507480" y="3209703"/>
              <a:ext cx="1513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n"/>
                <a:t>НИВО СТРЕСА</a:t>
              </a: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descr="Acqua con riempimento a tinta unita" id="452" name="Google Shape;452;p59"/>
            <p:cNvPicPr preferRelativeResize="0"/>
            <p:nvPr/>
          </p:nvPicPr>
          <p:blipFill rotWithShape="1">
            <a:blip r:embed="rId4">
              <a:alphaModFix/>
            </a:blip>
            <a:srcRect b="0" l="0" r="0" t="0"/>
            <a:stretch/>
          </p:blipFill>
          <p:spPr>
            <a:xfrm>
              <a:off x="4461438" y="2208980"/>
              <a:ext cx="638684" cy="638684"/>
            </a:xfrm>
            <a:prstGeom prst="rect">
              <a:avLst/>
            </a:prstGeom>
            <a:noFill/>
            <a:ln>
              <a:noFill/>
            </a:ln>
          </p:spPr>
        </p:pic>
        <p:pic>
          <p:nvPicPr>
            <p:cNvPr descr="Acqua con riempimento a tinta unita" id="453" name="Google Shape;453;p59"/>
            <p:cNvPicPr preferRelativeResize="0"/>
            <p:nvPr/>
          </p:nvPicPr>
          <p:blipFill rotWithShape="1">
            <a:blip r:embed="rId4">
              <a:alphaModFix/>
            </a:blip>
            <a:srcRect b="0" l="0" r="0" t="0"/>
            <a:stretch/>
          </p:blipFill>
          <p:spPr>
            <a:xfrm>
              <a:off x="3902462" y="2314154"/>
              <a:ext cx="638684" cy="638684"/>
            </a:xfrm>
            <a:prstGeom prst="rect">
              <a:avLst/>
            </a:prstGeom>
            <a:noFill/>
            <a:ln>
              <a:noFill/>
            </a:ln>
          </p:spPr>
        </p:pic>
        <p:pic>
          <p:nvPicPr>
            <p:cNvPr descr="Acqua con riempimento a tinta unita" id="454" name="Google Shape;454;p59"/>
            <p:cNvPicPr preferRelativeResize="0"/>
            <p:nvPr/>
          </p:nvPicPr>
          <p:blipFill rotWithShape="1">
            <a:blip r:embed="rId4">
              <a:alphaModFix/>
            </a:blip>
            <a:srcRect b="0" l="0" r="0" t="0"/>
            <a:stretch/>
          </p:blipFill>
          <p:spPr>
            <a:xfrm>
              <a:off x="3430720" y="1778954"/>
              <a:ext cx="638684" cy="638684"/>
            </a:xfrm>
            <a:prstGeom prst="rect">
              <a:avLst/>
            </a:prstGeom>
            <a:noFill/>
            <a:ln>
              <a:noFill/>
            </a:ln>
          </p:spPr>
        </p:pic>
        <p:sp>
          <p:nvSpPr>
            <p:cNvPr id="455" name="Google Shape;455;p59"/>
            <p:cNvSpPr txBox="1"/>
            <p:nvPr/>
          </p:nvSpPr>
          <p:spPr>
            <a:xfrm>
              <a:off x="3274535" y="1866217"/>
              <a:ext cx="9696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lang="en" sz="1000"/>
                <a:t>СТРЕС</a:t>
              </a:r>
              <a:endParaRPr b="0" i="0" sz="1400" u="none" cap="none" strike="noStrike">
                <a:solidFill>
                  <a:srgbClr val="000000"/>
                </a:solidFill>
                <a:latin typeface="Arial"/>
                <a:ea typeface="Arial"/>
                <a:cs typeface="Arial"/>
                <a:sym typeface="Arial"/>
              </a:endParaRPr>
            </a:p>
          </p:txBody>
        </p:sp>
        <p:sp>
          <p:nvSpPr>
            <p:cNvPr id="456" name="Google Shape;456;p59"/>
            <p:cNvSpPr txBox="1"/>
            <p:nvPr/>
          </p:nvSpPr>
          <p:spPr>
            <a:xfrm>
              <a:off x="3771515" y="2530920"/>
              <a:ext cx="9696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lang="en" sz="1000"/>
                <a:t>СТРЕС</a:t>
              </a:r>
              <a:endParaRPr b="0" i="0" sz="1400" u="none" cap="none" strike="noStrike">
                <a:solidFill>
                  <a:srgbClr val="000000"/>
                </a:solidFill>
                <a:latin typeface="Arial"/>
                <a:ea typeface="Arial"/>
                <a:cs typeface="Arial"/>
                <a:sym typeface="Arial"/>
              </a:endParaRPr>
            </a:p>
          </p:txBody>
        </p:sp>
        <p:sp>
          <p:nvSpPr>
            <p:cNvPr id="457" name="Google Shape;457;p59"/>
            <p:cNvSpPr txBox="1"/>
            <p:nvPr/>
          </p:nvSpPr>
          <p:spPr>
            <a:xfrm>
              <a:off x="4365456" y="2368415"/>
              <a:ext cx="9696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lang="en" sz="1000"/>
                <a:t>СТРЕС</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60"/>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fontScale="90000"/>
          </a:bodyPr>
          <a:lstStyle/>
          <a:p>
            <a:pPr indent="0" lvl="0" marL="0" marR="38100" rtl="0" algn="l">
              <a:lnSpc>
                <a:spcPct val="128571"/>
              </a:lnSpc>
              <a:spcBef>
                <a:spcPts val="0"/>
              </a:spcBef>
              <a:spcAft>
                <a:spcPts val="0"/>
              </a:spcAft>
              <a:buClr>
                <a:schemeClr val="dk1"/>
              </a:buClr>
              <a:buSzPct val="52381"/>
              <a:buFont typeface="Arial"/>
              <a:buNone/>
            </a:pPr>
            <a:r>
              <a:rPr lang="en" sz="2100">
                <a:solidFill>
                  <a:srgbClr val="1F1F1F"/>
                </a:solidFill>
                <a:highlight>
                  <a:srgbClr val="F8F9FA"/>
                </a:highlight>
              </a:rPr>
              <a:t>С</a:t>
            </a:r>
            <a:r>
              <a:rPr b="1" lang="en" sz="2650">
                <a:solidFill>
                  <a:srgbClr val="339966"/>
                </a:solidFill>
                <a:highlight>
                  <a:srgbClr val="F8F9FA"/>
                </a:highlight>
                <a:latin typeface="Lato"/>
                <a:ea typeface="Lato"/>
                <a:cs typeface="Lato"/>
                <a:sym typeface="Lato"/>
              </a:rPr>
              <a:t>тресор, стрес и суочавање</a:t>
            </a:r>
            <a:endParaRPr b="1" sz="2650">
              <a:solidFill>
                <a:srgbClr val="339966"/>
              </a:solidFill>
              <a:highlight>
                <a:srgbClr val="F8F9FA"/>
              </a:highlight>
              <a:latin typeface="Lato"/>
              <a:ea typeface="Lato"/>
              <a:cs typeface="Lato"/>
              <a:sym typeface="Lato"/>
            </a:endParaRPr>
          </a:p>
          <a:p>
            <a:pPr indent="0" lvl="0" marL="0" rtl="0" algn="l">
              <a:spcBef>
                <a:spcPts val="0"/>
              </a:spcBef>
              <a:spcAft>
                <a:spcPts val="0"/>
              </a:spcAft>
              <a:buClr>
                <a:schemeClr val="dk1"/>
              </a:buClr>
              <a:buSzPct val="45833"/>
              <a:buFont typeface="Arial"/>
              <a:buNone/>
            </a:pPr>
            <a:r>
              <a:t/>
            </a:r>
            <a:endParaRPr b="1" sz="2400">
              <a:solidFill>
                <a:srgbClr val="339966"/>
              </a:solidFill>
              <a:latin typeface="Lato"/>
              <a:ea typeface="Lato"/>
              <a:cs typeface="Lato"/>
              <a:sym typeface="Lato"/>
            </a:endParaRPr>
          </a:p>
        </p:txBody>
      </p:sp>
      <p:pic>
        <p:nvPicPr>
          <p:cNvPr descr="H:\My Drive\KA2\KA2 - TYM\_WP5-Sharing and Promotion\Graphic Identity\Logo TYM\TYM_Tavola disegno 1-02.png" id="464" name="Google Shape;464;p60"/>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
        <p:nvSpPr>
          <p:cNvPr id="465" name="Google Shape;465;p60"/>
          <p:cNvSpPr txBox="1"/>
          <p:nvPr/>
        </p:nvSpPr>
        <p:spPr>
          <a:xfrm>
            <a:off x="675661" y="1337422"/>
            <a:ext cx="7688700" cy="2911200"/>
          </a:xfrm>
          <a:prstGeom prst="rect">
            <a:avLst/>
          </a:prstGeom>
          <a:noFill/>
          <a:ln>
            <a:noFill/>
          </a:ln>
        </p:spPr>
        <p:txBody>
          <a:bodyPr anchorCtr="0" anchor="t" bIns="91425" lIns="91425" spcFirstLastPara="1" rIns="91425" wrap="square" tIns="91425">
            <a:noAutofit/>
          </a:bodyPr>
          <a:lstStyle/>
          <a:p>
            <a:pPr indent="-342900" lvl="0" marL="457200" marR="38100" rtl="0" algn="l">
              <a:lnSpc>
                <a:spcPct val="128571"/>
              </a:lnSpc>
              <a:spcBef>
                <a:spcPts val="0"/>
              </a:spcBef>
              <a:spcAft>
                <a:spcPts val="0"/>
              </a:spcAft>
              <a:buClr>
                <a:srgbClr val="595959"/>
              </a:buClr>
              <a:buSzPts val="1800"/>
              <a:buFont typeface="Lato"/>
              <a:buChar char="-"/>
            </a:pPr>
            <a:r>
              <a:rPr lang="en" sz="1800">
                <a:solidFill>
                  <a:srgbClr val="1F1F1F"/>
                </a:solidFill>
                <a:highlight>
                  <a:srgbClr val="F8F9FA"/>
                </a:highlight>
              </a:rPr>
              <a:t>СТРАТЕГИЈА СУОЧАВАЊА: Стратегија суочавања је употреба когнитивних стратегија и стратегија понашања за управљање захтевима ситуације када се они процењују као прекорачење нечијих ресурса или за смањење негативних емоција и сукоба изазваних стресом (АПА, Речник психологије).</a:t>
            </a:r>
            <a:endParaRPr sz="1150">
              <a:solidFill>
                <a:srgbClr val="2C2C2C"/>
              </a:solidFill>
              <a:latin typeface="Lato"/>
              <a:ea typeface="Lato"/>
              <a:cs typeface="Lato"/>
              <a:sym typeface="Lato"/>
            </a:endParaRPr>
          </a:p>
          <a:p>
            <a:pPr indent="-342900" lvl="0" marL="457200" marR="38100" rtl="0" algn="l">
              <a:lnSpc>
                <a:spcPct val="128571"/>
              </a:lnSpc>
              <a:spcBef>
                <a:spcPts val="0"/>
              </a:spcBef>
              <a:spcAft>
                <a:spcPts val="0"/>
              </a:spcAft>
              <a:buClr>
                <a:srgbClr val="595959"/>
              </a:buClr>
              <a:buSzPts val="1800"/>
              <a:buFont typeface="Lato"/>
              <a:buChar char="-"/>
            </a:pPr>
            <a:r>
              <a:rPr lang="en" sz="1800">
                <a:solidFill>
                  <a:srgbClr val="1F1F1F"/>
                </a:solidFill>
                <a:highlight>
                  <a:srgbClr val="F8F9FA"/>
                </a:highlight>
              </a:rPr>
              <a:t>СТРЕСОР: Сваки догађај, сила или стање које резултира физичким или емоционалним стресом. Стресори могу бити унутрашње или спољашње силе које захтевају прилагођавање или стратегије суочавања од стране погођене особе (АПА, Речник психологије)</a:t>
            </a:r>
            <a:endParaRPr sz="1800">
              <a:solidFill>
                <a:srgbClr val="1F1F1F"/>
              </a:solidFill>
              <a:highlight>
                <a:srgbClr val="F8F9FA"/>
              </a:highlight>
            </a:endParaRPr>
          </a:p>
          <a:p>
            <a:pPr indent="0" lvl="0" marL="457200" rtl="0" algn="just">
              <a:lnSpc>
                <a:spcPct val="150000"/>
              </a:lnSpc>
              <a:spcBef>
                <a:spcPts val="0"/>
              </a:spcBef>
              <a:spcAft>
                <a:spcPts val="0"/>
              </a:spcAft>
              <a:buNone/>
            </a:pPr>
            <a:r>
              <a:t/>
            </a:r>
            <a:endParaRPr b="1" sz="1700">
              <a:solidFill>
                <a:srgbClr val="2C2C2C"/>
              </a:solidFill>
              <a:latin typeface="Lato"/>
              <a:ea typeface="Lato"/>
              <a:cs typeface="Lato"/>
              <a:sym typeface="Lato"/>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61"/>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fontScale="90000"/>
          </a:bodyPr>
          <a:lstStyle/>
          <a:p>
            <a:pPr indent="0" lvl="0" marL="0" marR="38100" rtl="0" algn="l">
              <a:lnSpc>
                <a:spcPct val="128571"/>
              </a:lnSpc>
              <a:spcBef>
                <a:spcPts val="0"/>
              </a:spcBef>
              <a:spcAft>
                <a:spcPts val="0"/>
              </a:spcAft>
              <a:buClr>
                <a:schemeClr val="dk1"/>
              </a:buClr>
              <a:buSzPct val="41509"/>
              <a:buFont typeface="Arial"/>
              <a:buNone/>
            </a:pPr>
            <a:r>
              <a:rPr b="1" lang="en" sz="2650">
                <a:solidFill>
                  <a:srgbClr val="339966"/>
                </a:solidFill>
                <a:highlight>
                  <a:srgbClr val="F8F9FA"/>
                </a:highlight>
                <a:latin typeface="Lato"/>
                <a:ea typeface="Lato"/>
                <a:cs typeface="Lato"/>
                <a:sym typeface="Lato"/>
              </a:rPr>
              <a:t>Когнитивне стратегије суочавања</a:t>
            </a:r>
            <a:endParaRPr b="1" sz="2650">
              <a:solidFill>
                <a:srgbClr val="339966"/>
              </a:solidFill>
              <a:highlight>
                <a:srgbClr val="F8F9FA"/>
              </a:highlight>
              <a:latin typeface="Lato"/>
              <a:ea typeface="Lato"/>
              <a:cs typeface="Lato"/>
              <a:sym typeface="Lato"/>
            </a:endParaRPr>
          </a:p>
          <a:p>
            <a:pPr indent="0" lvl="0" marL="0" rtl="0" algn="l">
              <a:spcBef>
                <a:spcPts val="0"/>
              </a:spcBef>
              <a:spcAft>
                <a:spcPts val="0"/>
              </a:spcAft>
              <a:buClr>
                <a:schemeClr val="dk1"/>
              </a:buClr>
              <a:buSzPct val="45833"/>
              <a:buFont typeface="Arial"/>
              <a:buNone/>
            </a:pPr>
            <a:r>
              <a:t/>
            </a:r>
            <a:endParaRPr b="1" sz="2400">
              <a:solidFill>
                <a:srgbClr val="339966"/>
              </a:solidFill>
              <a:latin typeface="Lato"/>
              <a:ea typeface="Lato"/>
              <a:cs typeface="Lato"/>
              <a:sym typeface="Lato"/>
            </a:endParaRPr>
          </a:p>
        </p:txBody>
      </p:sp>
      <p:pic>
        <p:nvPicPr>
          <p:cNvPr descr="H:\My Drive\KA2\KA2 - TYM\_WP5-Sharing and Promotion\Graphic Identity\Logo TYM\TYM_Tavola disegno 1-02.png" id="472" name="Google Shape;472;p61"/>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
        <p:nvSpPr>
          <p:cNvPr id="473" name="Google Shape;473;p61"/>
          <p:cNvSpPr txBox="1"/>
          <p:nvPr/>
        </p:nvSpPr>
        <p:spPr>
          <a:xfrm>
            <a:off x="729450" y="1552575"/>
            <a:ext cx="7688700" cy="29112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Clr>
                <a:schemeClr val="dk1"/>
              </a:buClr>
              <a:buSzPts val="1100"/>
              <a:buFont typeface="Arial"/>
              <a:buNone/>
            </a:pPr>
            <a:r>
              <a:rPr lang="en" sz="2100">
                <a:solidFill>
                  <a:srgbClr val="1F1F1F"/>
                </a:solidFill>
                <a:highlight>
                  <a:srgbClr val="F8F9FA"/>
                </a:highlight>
              </a:rPr>
              <a:t>Свака стратегија у којој особа користи менталну активност за управљање стресним догађајем или ситуацијом (АПА, Речник психологије).</a:t>
            </a:r>
            <a:endParaRPr sz="2100">
              <a:solidFill>
                <a:srgbClr val="1F1F1F"/>
              </a:solidFill>
              <a:highlight>
                <a:srgbClr val="F8F9FA"/>
              </a:highlight>
            </a:endParaRPr>
          </a:p>
          <a:p>
            <a:pPr indent="0" lvl="0" marL="0" rtl="0" algn="just">
              <a:lnSpc>
                <a:spcPct val="150000"/>
              </a:lnSpc>
              <a:spcBef>
                <a:spcPts val="0"/>
              </a:spcBef>
              <a:spcAft>
                <a:spcPts val="0"/>
              </a:spcAft>
              <a:buClr>
                <a:schemeClr val="dk1"/>
              </a:buClr>
              <a:buSzPts val="1100"/>
              <a:buFont typeface="Arial"/>
              <a:buNone/>
            </a:pPr>
            <a:r>
              <a:t/>
            </a:r>
            <a:endParaRPr sz="2100">
              <a:solidFill>
                <a:srgbClr val="1F1F1F"/>
              </a:solidFill>
              <a:highlight>
                <a:srgbClr val="F8F9FA"/>
              </a:highlight>
            </a:endParaRPr>
          </a:p>
          <a:p>
            <a:pPr indent="0" lvl="0" marL="0" rtl="0" algn="just">
              <a:lnSpc>
                <a:spcPct val="150000"/>
              </a:lnSpc>
              <a:spcBef>
                <a:spcPts val="0"/>
              </a:spcBef>
              <a:spcAft>
                <a:spcPts val="0"/>
              </a:spcAft>
              <a:buClr>
                <a:schemeClr val="dk1"/>
              </a:buClr>
              <a:buSzPts val="1100"/>
              <a:buFont typeface="Arial"/>
              <a:buNone/>
            </a:pPr>
            <a:r>
              <a:rPr lang="en" sz="2100">
                <a:solidFill>
                  <a:srgbClr val="1F1F1F"/>
                </a:solidFill>
                <a:highlight>
                  <a:srgbClr val="F8F9FA"/>
                </a:highlight>
              </a:rPr>
              <a:t>Који су узроци ове стресне ситуације?</a:t>
            </a:r>
            <a:endParaRPr sz="2100">
              <a:solidFill>
                <a:srgbClr val="1F1F1F"/>
              </a:solidFill>
              <a:highlight>
                <a:srgbClr val="F8F9FA"/>
              </a:highlight>
            </a:endParaRPr>
          </a:p>
          <a:p>
            <a:pPr indent="0" lvl="0" marL="0" marR="38100" rtl="0" algn="l">
              <a:lnSpc>
                <a:spcPct val="128571"/>
              </a:lnSpc>
              <a:spcBef>
                <a:spcPts val="0"/>
              </a:spcBef>
              <a:spcAft>
                <a:spcPts val="0"/>
              </a:spcAft>
              <a:buClr>
                <a:schemeClr val="dk1"/>
              </a:buClr>
              <a:buSzPts val="1100"/>
              <a:buFont typeface="Arial"/>
              <a:buNone/>
            </a:pPr>
            <a:r>
              <a:rPr lang="en" sz="2100">
                <a:solidFill>
                  <a:srgbClr val="1F1F1F"/>
                </a:solidFill>
                <a:highlight>
                  <a:srgbClr val="F8F9FA"/>
                </a:highlight>
              </a:rPr>
              <a:t>Како да ментално организујем своје поступке?</a:t>
            </a:r>
            <a:endParaRPr sz="2100">
              <a:solidFill>
                <a:srgbClr val="1F1F1F"/>
              </a:solidFill>
              <a:highlight>
                <a:srgbClr val="F8F9FA"/>
              </a:highlight>
            </a:endParaRPr>
          </a:p>
          <a:p>
            <a:pPr indent="0" lvl="0" marL="0" rtl="0" algn="just">
              <a:lnSpc>
                <a:spcPct val="150000"/>
              </a:lnSpc>
              <a:spcBef>
                <a:spcPts val="0"/>
              </a:spcBef>
              <a:spcAft>
                <a:spcPts val="0"/>
              </a:spcAft>
              <a:buClr>
                <a:schemeClr val="dk1"/>
              </a:buClr>
              <a:buSzPts val="1100"/>
              <a:buFont typeface="Arial"/>
              <a:buNone/>
            </a:pPr>
            <a:r>
              <a:t/>
            </a:r>
            <a:endParaRPr sz="2000">
              <a:solidFill>
                <a:srgbClr val="2C2C2C"/>
              </a:solidFill>
              <a:latin typeface="Lato"/>
              <a:ea typeface="Lato"/>
              <a:cs typeface="Lato"/>
              <a:sym typeface="Lato"/>
            </a:endParaRPr>
          </a:p>
          <a:p>
            <a:pPr indent="-203200" lvl="0" marL="285750" rtl="0" algn="l">
              <a:lnSpc>
                <a:spcPct val="95000"/>
              </a:lnSpc>
              <a:spcBef>
                <a:spcPts val="0"/>
              </a:spcBef>
              <a:spcAft>
                <a:spcPts val="0"/>
              </a:spcAft>
              <a:buSzPts val="1018"/>
              <a:buNone/>
            </a:pPr>
            <a:r>
              <a:t/>
            </a:r>
            <a:endParaRPr sz="2050">
              <a:solidFill>
                <a:srgbClr val="2C2C2C"/>
              </a:solidFill>
              <a:latin typeface="Lato"/>
              <a:ea typeface="Lato"/>
              <a:cs typeface="Lato"/>
              <a:sym typeface="Lato"/>
            </a:endParaRPr>
          </a:p>
        </p:txBody>
      </p:sp>
      <p:pic>
        <p:nvPicPr>
          <p:cNvPr id="474" name="Google Shape;474;p61"/>
          <p:cNvPicPr preferRelativeResize="0"/>
          <p:nvPr/>
        </p:nvPicPr>
        <p:blipFill>
          <a:blip r:embed="rId4">
            <a:alphaModFix/>
          </a:blip>
          <a:stretch>
            <a:fillRect/>
          </a:stretch>
        </p:blipFill>
        <p:spPr>
          <a:xfrm>
            <a:off x="7417650" y="3488875"/>
            <a:ext cx="951863" cy="920663"/>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62"/>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en" sz="2400">
                <a:solidFill>
                  <a:srgbClr val="339966"/>
                </a:solidFill>
                <a:latin typeface="Lato"/>
                <a:ea typeface="Lato"/>
                <a:cs typeface="Lato"/>
                <a:sym typeface="Lato"/>
              </a:rPr>
              <a:t>Бихејвиоралне стратегије суочавања</a:t>
            </a:r>
            <a:endParaRPr b="1" sz="2400">
              <a:solidFill>
                <a:srgbClr val="339966"/>
              </a:solidFill>
              <a:latin typeface="Lato"/>
              <a:ea typeface="Lato"/>
              <a:cs typeface="Lato"/>
              <a:sym typeface="Lato"/>
            </a:endParaRPr>
          </a:p>
        </p:txBody>
      </p:sp>
      <p:pic>
        <p:nvPicPr>
          <p:cNvPr descr="H:\My Drive\KA2\KA2 - TYM\_WP5-Sharing and Promotion\Graphic Identity\Logo TYM\TYM_Tavola disegno 1-02.png" id="481" name="Google Shape;481;p62"/>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
        <p:nvSpPr>
          <p:cNvPr id="482" name="Google Shape;482;p62"/>
          <p:cNvSpPr txBox="1"/>
          <p:nvPr/>
        </p:nvSpPr>
        <p:spPr>
          <a:xfrm>
            <a:off x="729450" y="1552575"/>
            <a:ext cx="7688700" cy="2911200"/>
          </a:xfrm>
          <a:prstGeom prst="rect">
            <a:avLst/>
          </a:prstGeom>
          <a:noFill/>
          <a:ln>
            <a:noFill/>
          </a:ln>
        </p:spPr>
        <p:txBody>
          <a:bodyPr anchorCtr="0" anchor="t" bIns="91425" lIns="91425" spcFirstLastPara="1" rIns="91425" wrap="square" tIns="91425">
            <a:noAutofit/>
          </a:bodyPr>
          <a:lstStyle/>
          <a:p>
            <a:pPr indent="0" lvl="0" marL="0" rtl="0" algn="just">
              <a:lnSpc>
                <a:spcPct val="130000"/>
              </a:lnSpc>
              <a:spcBef>
                <a:spcPts val="0"/>
              </a:spcBef>
              <a:spcAft>
                <a:spcPts val="0"/>
              </a:spcAft>
              <a:buSzPts val="1018"/>
              <a:buNone/>
            </a:pPr>
            <a:r>
              <a:rPr lang="en" sz="2100">
                <a:solidFill>
                  <a:srgbClr val="1F1F1F"/>
                </a:solidFill>
                <a:highlight>
                  <a:srgbClr val="F8F9FA"/>
                </a:highlight>
              </a:rPr>
              <a:t>Свака стратегија у којој особа управља стресним догађајем или ситуацијом модификујући своје поступке (АПА, Речник психологије).</a:t>
            </a:r>
            <a:endParaRPr sz="2100">
              <a:solidFill>
                <a:srgbClr val="1F1F1F"/>
              </a:solidFill>
              <a:highlight>
                <a:srgbClr val="F8F9FA"/>
              </a:highlight>
            </a:endParaRPr>
          </a:p>
          <a:p>
            <a:pPr indent="0" lvl="0" marL="0" rtl="0" algn="just">
              <a:lnSpc>
                <a:spcPct val="130000"/>
              </a:lnSpc>
              <a:spcBef>
                <a:spcPts val="0"/>
              </a:spcBef>
              <a:spcAft>
                <a:spcPts val="0"/>
              </a:spcAft>
              <a:buSzPts val="1018"/>
              <a:buNone/>
            </a:pPr>
            <a:r>
              <a:t/>
            </a:r>
            <a:endParaRPr sz="2100">
              <a:solidFill>
                <a:srgbClr val="1F1F1F"/>
              </a:solidFill>
              <a:highlight>
                <a:srgbClr val="F8F9FA"/>
              </a:highlight>
            </a:endParaRPr>
          </a:p>
          <a:p>
            <a:pPr indent="0" lvl="0" marL="0" rtl="0" algn="just">
              <a:lnSpc>
                <a:spcPct val="130000"/>
              </a:lnSpc>
              <a:spcBef>
                <a:spcPts val="0"/>
              </a:spcBef>
              <a:spcAft>
                <a:spcPts val="0"/>
              </a:spcAft>
              <a:buSzPts val="1018"/>
              <a:buNone/>
            </a:pPr>
            <a:r>
              <a:rPr lang="en" sz="2100">
                <a:solidFill>
                  <a:srgbClr val="1F1F1F"/>
                </a:solidFill>
                <a:highlight>
                  <a:srgbClr val="F8F9FA"/>
                </a:highlight>
              </a:rPr>
              <a:t>Како могу да поступим да решим проблем?</a:t>
            </a:r>
            <a:endParaRPr sz="2100">
              <a:solidFill>
                <a:srgbClr val="1F1F1F"/>
              </a:solidFill>
              <a:highlight>
                <a:srgbClr val="F8F9FA"/>
              </a:highlight>
            </a:endParaRPr>
          </a:p>
          <a:p>
            <a:pPr indent="0" lvl="0" marL="0" marR="38100" rtl="0" algn="l">
              <a:lnSpc>
                <a:spcPct val="128571"/>
              </a:lnSpc>
              <a:spcBef>
                <a:spcPts val="0"/>
              </a:spcBef>
              <a:spcAft>
                <a:spcPts val="0"/>
              </a:spcAft>
              <a:buClr>
                <a:schemeClr val="dk1"/>
              </a:buClr>
              <a:buSzPts val="1100"/>
              <a:buFont typeface="Arial"/>
              <a:buNone/>
            </a:pPr>
            <a:r>
              <a:rPr lang="en" sz="2100">
                <a:solidFill>
                  <a:srgbClr val="1F1F1F"/>
                </a:solidFill>
                <a:highlight>
                  <a:srgbClr val="F8F9FA"/>
                </a:highlight>
              </a:rPr>
              <a:t>Шта могу учинити да се осећам боље?</a:t>
            </a:r>
            <a:endParaRPr sz="2100">
              <a:solidFill>
                <a:srgbClr val="1F1F1F"/>
              </a:solidFill>
              <a:highlight>
                <a:srgbClr val="F8F9FA"/>
              </a:highlight>
            </a:endParaRPr>
          </a:p>
          <a:p>
            <a:pPr indent="0" lvl="0" marL="0" rtl="0" algn="just">
              <a:lnSpc>
                <a:spcPct val="130000"/>
              </a:lnSpc>
              <a:spcBef>
                <a:spcPts val="0"/>
              </a:spcBef>
              <a:spcAft>
                <a:spcPts val="0"/>
              </a:spcAft>
              <a:buSzPts val="1018"/>
              <a:buNone/>
            </a:pPr>
            <a:r>
              <a:t/>
            </a:r>
            <a:endParaRPr sz="2050">
              <a:solidFill>
                <a:srgbClr val="2C2C2C"/>
              </a:solidFill>
              <a:latin typeface="Lato"/>
              <a:ea typeface="Lato"/>
              <a:cs typeface="Lato"/>
              <a:sym typeface="Lato"/>
            </a:endParaRPr>
          </a:p>
          <a:p>
            <a:pPr indent="0" lvl="0" marL="0" rtl="0" algn="just">
              <a:lnSpc>
                <a:spcPct val="130000"/>
              </a:lnSpc>
              <a:spcBef>
                <a:spcPts val="0"/>
              </a:spcBef>
              <a:spcAft>
                <a:spcPts val="0"/>
              </a:spcAft>
              <a:buSzPts val="1018"/>
              <a:buNone/>
            </a:pPr>
            <a:r>
              <a:t/>
            </a:r>
            <a:endParaRPr sz="2235">
              <a:solidFill>
                <a:srgbClr val="2C2C2C"/>
              </a:solidFill>
              <a:latin typeface="Lato"/>
              <a:ea typeface="Lato"/>
              <a:cs typeface="Lato"/>
              <a:sym typeface="Lato"/>
            </a:endParaRPr>
          </a:p>
          <a:p>
            <a:pPr indent="-203200" lvl="0" marL="285750" rtl="0" algn="l">
              <a:lnSpc>
                <a:spcPct val="95000"/>
              </a:lnSpc>
              <a:spcBef>
                <a:spcPts val="0"/>
              </a:spcBef>
              <a:spcAft>
                <a:spcPts val="0"/>
              </a:spcAft>
              <a:buSzPts val="1018"/>
              <a:buNone/>
            </a:pPr>
            <a:r>
              <a:t/>
            </a:r>
            <a:endParaRPr sz="3160">
              <a:solidFill>
                <a:srgbClr val="2C2C2C"/>
              </a:solidFill>
              <a:latin typeface="Lato"/>
              <a:ea typeface="Lato"/>
              <a:cs typeface="Lato"/>
              <a:sym typeface="Lato"/>
            </a:endParaRPr>
          </a:p>
        </p:txBody>
      </p:sp>
      <p:pic>
        <p:nvPicPr>
          <p:cNvPr descr="Immagine che contiene terra, esterni, oggetto da esterni, sporcizia&#10;&#10;Descrizione generata automaticamente" id="483" name="Google Shape;483;p62"/>
          <p:cNvPicPr preferRelativeResize="0"/>
          <p:nvPr/>
        </p:nvPicPr>
        <p:blipFill rotWithShape="1">
          <a:blip r:embed="rId4">
            <a:alphaModFix/>
          </a:blip>
          <a:srcRect b="0" l="0" r="0" t="0"/>
          <a:stretch/>
        </p:blipFill>
        <p:spPr>
          <a:xfrm>
            <a:off x="6690557" y="2882800"/>
            <a:ext cx="1697222" cy="1131482"/>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6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en" sz="2400">
                <a:solidFill>
                  <a:srgbClr val="339966"/>
                </a:solidFill>
                <a:latin typeface="Lato"/>
                <a:ea typeface="Lato"/>
                <a:cs typeface="Lato"/>
                <a:sym typeface="Lato"/>
              </a:rPr>
              <a:t>Активност бр.1</a:t>
            </a:r>
            <a:endParaRPr b="1" sz="2400">
              <a:solidFill>
                <a:srgbClr val="339966"/>
              </a:solidFill>
              <a:latin typeface="Lato"/>
              <a:ea typeface="Lato"/>
              <a:cs typeface="Lato"/>
              <a:sym typeface="Lato"/>
            </a:endParaRPr>
          </a:p>
        </p:txBody>
      </p:sp>
      <p:pic>
        <p:nvPicPr>
          <p:cNvPr descr="H:\My Drive\KA2\KA2 - TYM\_WP5-Sharing and Promotion\Graphic Identity\Logo TYM\TYM_Tavola disegno 1-02.png" id="490" name="Google Shape;490;p63"/>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
        <p:nvSpPr>
          <p:cNvPr id="491" name="Google Shape;491;p63"/>
          <p:cNvSpPr txBox="1"/>
          <p:nvPr/>
        </p:nvSpPr>
        <p:spPr>
          <a:xfrm>
            <a:off x="729450" y="1552575"/>
            <a:ext cx="4948800" cy="2911200"/>
          </a:xfrm>
          <a:prstGeom prst="rect">
            <a:avLst/>
          </a:prstGeom>
          <a:noFill/>
          <a:ln>
            <a:noFill/>
          </a:ln>
        </p:spPr>
        <p:txBody>
          <a:bodyPr anchorCtr="0" anchor="t" bIns="91425" lIns="91425" spcFirstLastPara="1" rIns="91425" wrap="square" tIns="91425">
            <a:noAutofit/>
          </a:bodyPr>
          <a:lstStyle/>
          <a:p>
            <a:pPr indent="-304959" lvl="0" marL="285750" rtl="0" algn="l">
              <a:lnSpc>
                <a:spcPct val="95000"/>
              </a:lnSpc>
              <a:spcBef>
                <a:spcPts val="0"/>
              </a:spcBef>
              <a:spcAft>
                <a:spcPts val="0"/>
              </a:spcAft>
              <a:buClr>
                <a:srgbClr val="595959"/>
              </a:buClr>
              <a:buSzPts val="1603"/>
              <a:buFont typeface="Lato"/>
              <a:buChar char="-"/>
            </a:pPr>
            <a:r>
              <a:rPr lang="en" sz="2100">
                <a:solidFill>
                  <a:srgbClr val="1F1F1F"/>
                </a:solidFill>
                <a:highlight>
                  <a:srgbClr val="F8F9FA"/>
                </a:highlight>
              </a:rPr>
              <a:t>Покушајте да погодите који је један од примера:</a:t>
            </a:r>
            <a:endParaRPr sz="2100">
              <a:solidFill>
                <a:srgbClr val="1F1F1F"/>
              </a:solidFill>
              <a:highlight>
                <a:srgbClr val="F8F9FA"/>
              </a:highlight>
            </a:endParaRPr>
          </a:p>
          <a:p>
            <a:pPr indent="0" lvl="0" marL="457200" rtl="0" algn="l">
              <a:lnSpc>
                <a:spcPct val="95000"/>
              </a:lnSpc>
              <a:spcBef>
                <a:spcPts val="0"/>
              </a:spcBef>
              <a:spcAft>
                <a:spcPts val="0"/>
              </a:spcAft>
              <a:buNone/>
            </a:pPr>
            <a:r>
              <a:t/>
            </a:r>
            <a:endParaRPr sz="2100">
              <a:solidFill>
                <a:srgbClr val="1F1F1F"/>
              </a:solidFill>
              <a:highlight>
                <a:srgbClr val="F8F9FA"/>
              </a:highlight>
            </a:endParaRPr>
          </a:p>
          <a:p>
            <a:pPr indent="-304959" lvl="0" marL="285750" rtl="0" algn="l">
              <a:lnSpc>
                <a:spcPct val="95000"/>
              </a:lnSpc>
              <a:spcBef>
                <a:spcPts val="0"/>
              </a:spcBef>
              <a:spcAft>
                <a:spcPts val="0"/>
              </a:spcAft>
              <a:buClr>
                <a:srgbClr val="595959"/>
              </a:buClr>
              <a:buSzPts val="1603"/>
              <a:buFont typeface="Lato"/>
              <a:buChar char="-"/>
            </a:pPr>
            <a:r>
              <a:rPr lang="en" sz="2100">
                <a:solidFill>
                  <a:srgbClr val="1F1F1F"/>
                </a:solidFill>
                <a:highlight>
                  <a:srgbClr val="F8F9FA"/>
                </a:highlight>
              </a:rPr>
              <a:t>Когнитивна стратегија (Ц)</a:t>
            </a:r>
            <a:endParaRPr sz="2100">
              <a:solidFill>
                <a:srgbClr val="1F1F1F"/>
              </a:solidFill>
              <a:highlight>
                <a:srgbClr val="F8F9FA"/>
              </a:highlight>
            </a:endParaRPr>
          </a:p>
          <a:p>
            <a:pPr indent="0" lvl="0" marL="457200" rtl="0" algn="l">
              <a:lnSpc>
                <a:spcPct val="95000"/>
              </a:lnSpc>
              <a:spcBef>
                <a:spcPts val="0"/>
              </a:spcBef>
              <a:spcAft>
                <a:spcPts val="0"/>
              </a:spcAft>
              <a:buNone/>
            </a:pPr>
            <a:r>
              <a:t/>
            </a:r>
            <a:endParaRPr sz="2100">
              <a:solidFill>
                <a:srgbClr val="1F1F1F"/>
              </a:solidFill>
              <a:highlight>
                <a:srgbClr val="F8F9FA"/>
              </a:highlight>
            </a:endParaRPr>
          </a:p>
          <a:p>
            <a:pPr indent="-330359" lvl="0" marL="457200" marR="38100" rtl="0" algn="l">
              <a:lnSpc>
                <a:spcPct val="128571"/>
              </a:lnSpc>
              <a:spcBef>
                <a:spcPts val="0"/>
              </a:spcBef>
              <a:spcAft>
                <a:spcPts val="0"/>
              </a:spcAft>
              <a:buClr>
                <a:srgbClr val="595959"/>
              </a:buClr>
              <a:buSzPts val="1603"/>
              <a:buFont typeface="Lato"/>
              <a:buChar char="-"/>
            </a:pPr>
            <a:r>
              <a:rPr lang="en" sz="2100">
                <a:solidFill>
                  <a:srgbClr val="1F1F1F"/>
                </a:solidFill>
                <a:highlight>
                  <a:srgbClr val="F8F9FA"/>
                </a:highlight>
              </a:rPr>
              <a:t>Стратегија понашања (Б)</a:t>
            </a:r>
            <a:endParaRPr sz="2100">
              <a:solidFill>
                <a:srgbClr val="1F1F1F"/>
              </a:solidFill>
              <a:highlight>
                <a:srgbClr val="F8F9FA"/>
              </a:highlight>
            </a:endParaRPr>
          </a:p>
          <a:p>
            <a:pPr indent="0" lvl="0" marL="457200" rtl="0" algn="l">
              <a:lnSpc>
                <a:spcPct val="95000"/>
              </a:lnSpc>
              <a:spcBef>
                <a:spcPts val="0"/>
              </a:spcBef>
              <a:spcAft>
                <a:spcPts val="0"/>
              </a:spcAft>
              <a:buNone/>
            </a:pPr>
            <a:r>
              <a:t/>
            </a:r>
            <a:endParaRPr sz="2250">
              <a:solidFill>
                <a:srgbClr val="2C2C2C"/>
              </a:solidFill>
              <a:latin typeface="Lato"/>
              <a:ea typeface="Lato"/>
              <a:cs typeface="Lato"/>
              <a:sym typeface="Lato"/>
            </a:endParaRPr>
          </a:p>
          <a:p>
            <a:pPr indent="-203200" lvl="0" marL="285750" rtl="0" algn="l">
              <a:lnSpc>
                <a:spcPct val="95000"/>
              </a:lnSpc>
              <a:spcBef>
                <a:spcPts val="0"/>
              </a:spcBef>
              <a:spcAft>
                <a:spcPts val="0"/>
              </a:spcAft>
              <a:buSzPts val="1018"/>
              <a:buNone/>
            </a:pPr>
            <a:r>
              <a:t/>
            </a:r>
            <a:endParaRPr sz="3360">
              <a:solidFill>
                <a:srgbClr val="2C2C2C"/>
              </a:solidFill>
              <a:latin typeface="Lato"/>
              <a:ea typeface="Lato"/>
              <a:cs typeface="Lato"/>
              <a:sym typeface="Lato"/>
            </a:endParaRPr>
          </a:p>
          <a:p>
            <a:pPr indent="-203200" lvl="0" marL="285750" rtl="0" algn="l">
              <a:lnSpc>
                <a:spcPct val="95000"/>
              </a:lnSpc>
              <a:spcBef>
                <a:spcPts val="0"/>
              </a:spcBef>
              <a:spcAft>
                <a:spcPts val="0"/>
              </a:spcAft>
              <a:buSzPts val="1018"/>
              <a:buNone/>
            </a:pPr>
            <a:r>
              <a:t/>
            </a:r>
            <a:endParaRPr sz="3360">
              <a:solidFill>
                <a:srgbClr val="2C2C2C"/>
              </a:solidFill>
              <a:latin typeface="Lato"/>
              <a:ea typeface="Lato"/>
              <a:cs typeface="Lato"/>
              <a:sym typeface="Lato"/>
            </a:endParaRPr>
          </a:p>
          <a:p>
            <a:pPr indent="-203200" lvl="0" marL="285750" rtl="0" algn="l">
              <a:lnSpc>
                <a:spcPct val="95000"/>
              </a:lnSpc>
              <a:spcBef>
                <a:spcPts val="0"/>
              </a:spcBef>
              <a:spcAft>
                <a:spcPts val="0"/>
              </a:spcAft>
              <a:buSzPts val="1018"/>
              <a:buNone/>
            </a:pPr>
            <a:r>
              <a:t/>
            </a:r>
            <a:endParaRPr sz="3360">
              <a:solidFill>
                <a:srgbClr val="2C2C2C"/>
              </a:solidFill>
              <a:latin typeface="Lato"/>
              <a:ea typeface="Lato"/>
              <a:cs typeface="Lato"/>
              <a:sym typeface="Lato"/>
            </a:endParaRPr>
          </a:p>
        </p:txBody>
      </p:sp>
      <p:pic>
        <p:nvPicPr>
          <p:cNvPr descr="C:\Users\erasm\Downloads\choose (1).png" id="492" name="Google Shape;492;p63"/>
          <p:cNvPicPr preferRelativeResize="0"/>
          <p:nvPr/>
        </p:nvPicPr>
        <p:blipFill rotWithShape="1">
          <a:blip r:embed="rId4">
            <a:alphaModFix/>
          </a:blip>
          <a:srcRect b="0" l="0" r="0" t="0"/>
          <a:stretch/>
        </p:blipFill>
        <p:spPr>
          <a:xfrm>
            <a:off x="6123951" y="1667420"/>
            <a:ext cx="1420088" cy="1420088"/>
          </a:xfrm>
          <a:prstGeom prst="rect">
            <a:avLst/>
          </a:prstGeom>
          <a:noFill/>
          <a:ln>
            <a:noFill/>
          </a:ln>
        </p:spPr>
      </p:pic>
      <p:pic>
        <p:nvPicPr>
          <p:cNvPr id="493" name="Google Shape;493;p63"/>
          <p:cNvPicPr preferRelativeResize="0"/>
          <p:nvPr/>
        </p:nvPicPr>
        <p:blipFill>
          <a:blip r:embed="rId5">
            <a:alphaModFix/>
          </a:blip>
          <a:stretch>
            <a:fillRect/>
          </a:stretch>
        </p:blipFill>
        <p:spPr>
          <a:xfrm>
            <a:off x="8060900" y="4007800"/>
            <a:ext cx="643050" cy="643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fontScale="90000"/>
          </a:bodyPr>
          <a:lstStyle/>
          <a:p>
            <a:pPr indent="0" lvl="0" marL="0" marR="38100" rtl="0" algn="l">
              <a:lnSpc>
                <a:spcPct val="128571"/>
              </a:lnSpc>
              <a:spcBef>
                <a:spcPts val="0"/>
              </a:spcBef>
              <a:spcAft>
                <a:spcPts val="0"/>
              </a:spcAft>
              <a:buClr>
                <a:schemeClr val="dk1"/>
              </a:buClr>
              <a:buSzPct val="45833"/>
              <a:buFont typeface="Arial"/>
              <a:buNone/>
            </a:pPr>
            <a:r>
              <a:rPr b="1" lang="en" sz="2400">
                <a:solidFill>
                  <a:srgbClr val="339966"/>
                </a:solidFill>
                <a:highlight>
                  <a:srgbClr val="F8F9FA"/>
                </a:highlight>
              </a:rPr>
              <a:t>Дефиниција стреса</a:t>
            </a:r>
            <a:endParaRPr b="1" sz="2400">
              <a:solidFill>
                <a:srgbClr val="339966"/>
              </a:solidFill>
              <a:highlight>
                <a:srgbClr val="F8F9FA"/>
              </a:highlight>
            </a:endParaRPr>
          </a:p>
          <a:p>
            <a:pPr indent="0" lvl="0" marL="0" rtl="0" algn="l">
              <a:spcBef>
                <a:spcPts val="0"/>
              </a:spcBef>
              <a:spcAft>
                <a:spcPts val="0"/>
              </a:spcAft>
              <a:buClr>
                <a:srgbClr val="2C2C2C"/>
              </a:buClr>
              <a:buSzPct val="111111"/>
              <a:buFont typeface="Lato"/>
              <a:buNone/>
            </a:pPr>
            <a:r>
              <a:rPr b="1" lang="en" sz="2300">
                <a:solidFill>
                  <a:srgbClr val="339966"/>
                </a:solidFill>
                <a:latin typeface="Lato"/>
                <a:ea typeface="Lato"/>
                <a:cs typeface="Lato"/>
                <a:sym typeface="Lato"/>
              </a:rPr>
              <a:t> </a:t>
            </a:r>
            <a:endParaRPr b="1" sz="2300">
              <a:solidFill>
                <a:srgbClr val="339966"/>
              </a:solidFill>
              <a:latin typeface="Lato"/>
              <a:ea typeface="Lato"/>
              <a:cs typeface="Lato"/>
              <a:sym typeface="Lato"/>
            </a:endParaRPr>
          </a:p>
        </p:txBody>
      </p:sp>
      <p:sp>
        <p:nvSpPr>
          <p:cNvPr id="106" name="Google Shape;106;p19"/>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a:bodyPr>
          <a:lstStyle/>
          <a:p>
            <a:pPr indent="0" lvl="0" marL="0" rtl="0" algn="just">
              <a:lnSpc>
                <a:spcPct val="130000"/>
              </a:lnSpc>
              <a:spcBef>
                <a:spcPts val="0"/>
              </a:spcBef>
              <a:spcAft>
                <a:spcPts val="0"/>
              </a:spcAft>
              <a:buNone/>
            </a:pPr>
            <a:r>
              <a:t/>
            </a:r>
            <a:endParaRPr sz="2400">
              <a:latin typeface="Lato"/>
              <a:ea typeface="Lato"/>
              <a:cs typeface="Lato"/>
              <a:sym typeface="Lato"/>
            </a:endParaRPr>
          </a:p>
          <a:p>
            <a:pPr indent="-317818" lvl="0" marL="342900" rtl="0" algn="just">
              <a:lnSpc>
                <a:spcPct val="130000"/>
              </a:lnSpc>
              <a:spcBef>
                <a:spcPts val="1200"/>
              </a:spcBef>
              <a:spcAft>
                <a:spcPts val="0"/>
              </a:spcAft>
              <a:buClr>
                <a:srgbClr val="2C2C2C"/>
              </a:buClr>
              <a:buSzPts val="1405"/>
              <a:buChar char="●"/>
            </a:pPr>
            <a:r>
              <a:rPr lang="en" sz="2100">
                <a:solidFill>
                  <a:srgbClr val="1F1F1F"/>
                </a:solidFill>
                <a:highlight>
                  <a:srgbClr val="F8F9FA"/>
                </a:highlight>
              </a:rPr>
              <a:t>Стрес је осећај преоптерећености или немогућности да се носите са менталним или емоционалним притиском (Фондација за ментално здравље).</a:t>
            </a:r>
            <a:endParaRPr sz="2100">
              <a:solidFill>
                <a:srgbClr val="1F1F1F"/>
              </a:solidFill>
              <a:highlight>
                <a:srgbClr val="F8F9FA"/>
              </a:highlight>
            </a:endParaRPr>
          </a:p>
          <a:p>
            <a:pPr indent="0" lvl="0" marL="342900" rtl="0" algn="just">
              <a:lnSpc>
                <a:spcPct val="130000"/>
              </a:lnSpc>
              <a:spcBef>
                <a:spcPts val="1200"/>
              </a:spcBef>
              <a:spcAft>
                <a:spcPts val="1200"/>
              </a:spcAft>
              <a:buNone/>
            </a:pPr>
            <a:r>
              <a:t/>
            </a:r>
            <a:endParaRPr sz="2400">
              <a:latin typeface="Lato"/>
              <a:ea typeface="Lato"/>
              <a:cs typeface="Lato"/>
              <a:sym typeface="Lato"/>
            </a:endParaRPr>
          </a:p>
        </p:txBody>
      </p:sp>
      <p:pic>
        <p:nvPicPr>
          <p:cNvPr descr="H:\My Drive\KA2\KA2 - TYM\_WP5-Sharing and Promotion\Graphic Identity\Logo TYM\TYM_Tavola disegno 1-02.png" id="107" name="Google Shape;107;p19"/>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64"/>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en" sz="2400">
                <a:solidFill>
                  <a:srgbClr val="339966"/>
                </a:solidFill>
                <a:latin typeface="Lato"/>
                <a:ea typeface="Lato"/>
                <a:cs typeface="Lato"/>
                <a:sym typeface="Lato"/>
              </a:rPr>
              <a:t>Активност бр.1</a:t>
            </a:r>
            <a:endParaRPr b="1" sz="2400">
              <a:solidFill>
                <a:srgbClr val="339966"/>
              </a:solidFill>
              <a:latin typeface="Lato"/>
              <a:ea typeface="Lato"/>
              <a:cs typeface="Lato"/>
              <a:sym typeface="Lato"/>
            </a:endParaRPr>
          </a:p>
        </p:txBody>
      </p:sp>
      <p:pic>
        <p:nvPicPr>
          <p:cNvPr descr="H:\My Drive\KA2\KA2 - TYM\_WP5-Sharing and Promotion\Graphic Identity\Logo TYM\TYM_Tavola disegno 1-02.png" id="500" name="Google Shape;500;p64"/>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
        <p:nvSpPr>
          <p:cNvPr id="501" name="Google Shape;501;p64"/>
          <p:cNvSpPr txBox="1"/>
          <p:nvPr/>
        </p:nvSpPr>
        <p:spPr>
          <a:xfrm>
            <a:off x="395975" y="1778700"/>
            <a:ext cx="7941300" cy="3008700"/>
          </a:xfrm>
          <a:prstGeom prst="rect">
            <a:avLst/>
          </a:prstGeom>
          <a:noFill/>
          <a:ln>
            <a:noFill/>
          </a:ln>
        </p:spPr>
        <p:txBody>
          <a:bodyPr anchorCtr="0" anchor="t" bIns="91425" lIns="91425" spcFirstLastPara="1" rIns="91425" wrap="square" tIns="91425">
            <a:noAutofit/>
          </a:bodyPr>
          <a:lstStyle/>
          <a:p>
            <a:pPr indent="0" lvl="0" marL="0" rtl="0" algn="just">
              <a:lnSpc>
                <a:spcPct val="95000"/>
              </a:lnSpc>
              <a:spcBef>
                <a:spcPts val="0"/>
              </a:spcBef>
              <a:spcAft>
                <a:spcPts val="0"/>
              </a:spcAft>
              <a:buClr>
                <a:schemeClr val="dk1"/>
              </a:buClr>
              <a:buSzPts val="1100"/>
              <a:buFont typeface="Arial"/>
              <a:buNone/>
            </a:pPr>
            <a:r>
              <a:t/>
            </a:r>
            <a:endParaRPr b="1" sz="2090" u="sng">
              <a:solidFill>
                <a:srgbClr val="2C2C2C"/>
              </a:solidFill>
            </a:endParaRPr>
          </a:p>
          <a:p>
            <a:pPr indent="0" lvl="0" marL="0" rtl="0" algn="just">
              <a:lnSpc>
                <a:spcPct val="95000"/>
              </a:lnSpc>
              <a:spcBef>
                <a:spcPts val="0"/>
              </a:spcBef>
              <a:spcAft>
                <a:spcPts val="0"/>
              </a:spcAft>
              <a:buClr>
                <a:schemeClr val="dk1"/>
              </a:buClr>
              <a:buSzPts val="1100"/>
              <a:buFont typeface="Arial"/>
              <a:buNone/>
            </a:pPr>
            <a:r>
              <a:rPr b="1" lang="en" sz="2100" u="sng">
                <a:solidFill>
                  <a:srgbClr val="1F1F1F"/>
                </a:solidFill>
                <a:highlight>
                  <a:srgbClr val="F8F9FA"/>
                </a:highlight>
              </a:rPr>
              <a:t>Смањење неизвесности</a:t>
            </a:r>
            <a:r>
              <a:rPr lang="en" sz="2100">
                <a:solidFill>
                  <a:srgbClr val="1F1F1F"/>
                </a:solidFill>
                <a:highlight>
                  <a:srgbClr val="F8F9FA"/>
                </a:highlight>
              </a:rPr>
              <a:t> – потражите све информације или појашњења која су вам потребна да бисте смањили несигурност.  Помаже да питате на позитиван начин.  Ситуације које је тешко класификовати, које су нејасне или имају више значења могу створити стрес.</a:t>
            </a:r>
            <a:endParaRPr sz="2100">
              <a:solidFill>
                <a:srgbClr val="1F1F1F"/>
              </a:solidFill>
              <a:highlight>
                <a:srgbClr val="F8F9FA"/>
              </a:highlight>
            </a:endParaRPr>
          </a:p>
          <a:p>
            <a:pPr indent="0" lvl="0" marL="0" rtl="0" algn="just">
              <a:lnSpc>
                <a:spcPct val="95000"/>
              </a:lnSpc>
              <a:spcBef>
                <a:spcPts val="0"/>
              </a:spcBef>
              <a:spcAft>
                <a:spcPts val="0"/>
              </a:spcAft>
              <a:buSzPts val="605"/>
              <a:buNone/>
            </a:pPr>
            <a:r>
              <a:t/>
            </a:r>
            <a:endParaRPr b="1" sz="2090" u="sng">
              <a:solidFill>
                <a:srgbClr val="2C2C2C"/>
              </a:solidFill>
            </a:endParaRPr>
          </a:p>
          <a:p>
            <a:pPr indent="0" lvl="0" marL="0" rtl="0" algn="just">
              <a:lnSpc>
                <a:spcPct val="95000"/>
              </a:lnSpc>
              <a:spcBef>
                <a:spcPts val="0"/>
              </a:spcBef>
              <a:spcAft>
                <a:spcPts val="0"/>
              </a:spcAft>
              <a:buSzPts val="1100"/>
              <a:buNone/>
            </a:pPr>
            <a:r>
              <a:t/>
            </a:r>
            <a:endParaRPr sz="2090">
              <a:solidFill>
                <a:srgbClr val="2C2C2C"/>
              </a:solidFill>
            </a:endParaRPr>
          </a:p>
          <a:p>
            <a:pPr indent="0" lvl="0" marL="0" rtl="0" algn="just">
              <a:lnSpc>
                <a:spcPct val="95000"/>
              </a:lnSpc>
              <a:spcBef>
                <a:spcPts val="0"/>
              </a:spcBef>
              <a:spcAft>
                <a:spcPts val="0"/>
              </a:spcAft>
              <a:buSzPts val="605"/>
              <a:buNone/>
            </a:pPr>
            <a:r>
              <a:t/>
            </a:r>
            <a:endParaRPr sz="2090">
              <a:solidFill>
                <a:srgbClr val="2C2C2C"/>
              </a:solidFill>
            </a:endParaRPr>
          </a:p>
          <a:p>
            <a:pPr indent="0" lvl="0" marL="0" rtl="0" algn="just">
              <a:lnSpc>
                <a:spcPct val="95000"/>
              </a:lnSpc>
              <a:spcBef>
                <a:spcPts val="0"/>
              </a:spcBef>
              <a:spcAft>
                <a:spcPts val="0"/>
              </a:spcAft>
              <a:buSzPts val="605"/>
              <a:buNone/>
            </a:pPr>
            <a:r>
              <a:t/>
            </a:r>
            <a:endParaRPr sz="2090">
              <a:solidFill>
                <a:srgbClr val="2C2C2C"/>
              </a:solidFill>
            </a:endParaRPr>
          </a:p>
          <a:p>
            <a:pPr indent="0" lvl="0" marL="0" rtl="0" algn="just">
              <a:lnSpc>
                <a:spcPct val="95000"/>
              </a:lnSpc>
              <a:spcBef>
                <a:spcPts val="0"/>
              </a:spcBef>
              <a:spcAft>
                <a:spcPts val="0"/>
              </a:spcAft>
              <a:buSzPts val="1100"/>
              <a:buNone/>
            </a:pPr>
            <a:r>
              <a:t/>
            </a:r>
            <a:endParaRPr sz="2090">
              <a:solidFill>
                <a:srgbClr val="2C2C2C"/>
              </a:solidFill>
            </a:endParaRPr>
          </a:p>
          <a:p>
            <a:pPr indent="0" lvl="0" marL="0" rtl="0" algn="just">
              <a:lnSpc>
                <a:spcPct val="95000"/>
              </a:lnSpc>
              <a:spcBef>
                <a:spcPts val="0"/>
              </a:spcBef>
              <a:spcAft>
                <a:spcPts val="0"/>
              </a:spcAft>
              <a:buSzPts val="605"/>
              <a:buNone/>
            </a:pPr>
            <a:r>
              <a:rPr lang="en" sz="2090">
                <a:solidFill>
                  <a:srgbClr val="2C2C2C"/>
                </a:solidFill>
              </a:rPr>
              <a:t>  </a:t>
            </a:r>
            <a:endParaRPr sz="2090">
              <a:solidFill>
                <a:srgbClr val="2C2C2C"/>
              </a:solidFill>
            </a:endParaRPr>
          </a:p>
          <a:p>
            <a:pPr indent="0" lvl="0" marL="0" rtl="0" algn="just">
              <a:lnSpc>
                <a:spcPct val="95000"/>
              </a:lnSpc>
              <a:spcBef>
                <a:spcPts val="0"/>
              </a:spcBef>
              <a:spcAft>
                <a:spcPts val="0"/>
              </a:spcAft>
              <a:buSzPts val="605"/>
              <a:buNone/>
            </a:pPr>
            <a:r>
              <a:t/>
            </a:r>
            <a:endParaRPr sz="2090">
              <a:solidFill>
                <a:srgbClr val="2C2C2C"/>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65"/>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en" sz="2400">
                <a:solidFill>
                  <a:srgbClr val="339966"/>
                </a:solidFill>
                <a:latin typeface="Lato"/>
                <a:ea typeface="Lato"/>
                <a:cs typeface="Lato"/>
                <a:sym typeface="Lato"/>
              </a:rPr>
              <a:t>Активност бр.1</a:t>
            </a:r>
            <a:endParaRPr b="1" sz="2400">
              <a:solidFill>
                <a:srgbClr val="339966"/>
              </a:solidFill>
              <a:latin typeface="Lato"/>
              <a:ea typeface="Lato"/>
              <a:cs typeface="Lato"/>
              <a:sym typeface="Lato"/>
            </a:endParaRPr>
          </a:p>
        </p:txBody>
      </p:sp>
      <p:pic>
        <p:nvPicPr>
          <p:cNvPr descr="H:\My Drive\KA2\KA2 - TYM\_WP5-Sharing and Promotion\Graphic Identity\Logo TYM\TYM_Tavola disegno 1-02.png" id="508" name="Google Shape;508;p65"/>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
        <p:nvSpPr>
          <p:cNvPr id="509" name="Google Shape;509;p65"/>
          <p:cNvSpPr txBox="1"/>
          <p:nvPr/>
        </p:nvSpPr>
        <p:spPr>
          <a:xfrm>
            <a:off x="395975" y="1778700"/>
            <a:ext cx="7941300" cy="30087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0"/>
              </a:spcAft>
              <a:buClr>
                <a:schemeClr val="dk1"/>
              </a:buClr>
              <a:buSzPts val="1100"/>
              <a:buFont typeface="Arial"/>
              <a:buNone/>
            </a:pPr>
            <a:r>
              <a:t/>
            </a:r>
            <a:endParaRPr b="1" sz="2090" u="sng">
              <a:solidFill>
                <a:srgbClr val="2C2C2C"/>
              </a:solidFill>
            </a:endParaRPr>
          </a:p>
          <a:p>
            <a:pPr indent="0" lvl="0" marL="0" rtl="0" algn="l">
              <a:lnSpc>
                <a:spcPct val="95000"/>
              </a:lnSpc>
              <a:spcBef>
                <a:spcPts val="0"/>
              </a:spcBef>
              <a:spcAft>
                <a:spcPts val="0"/>
              </a:spcAft>
              <a:buClr>
                <a:schemeClr val="dk1"/>
              </a:buClr>
              <a:buSzPts val="1100"/>
              <a:buFont typeface="Arial"/>
              <a:buNone/>
            </a:pPr>
            <a:r>
              <a:rPr b="1" lang="en" sz="2100" u="sng">
                <a:solidFill>
                  <a:srgbClr val="1F1F1F"/>
                </a:solidFill>
                <a:highlight>
                  <a:srgbClr val="F8F9FA"/>
                </a:highlight>
              </a:rPr>
              <a:t>Друштвена подршка/пријатељи</a:t>
            </a:r>
            <a:r>
              <a:rPr lang="en" sz="2100">
                <a:solidFill>
                  <a:srgbClr val="1F1F1F"/>
                </a:solidFill>
                <a:highlight>
                  <a:srgbClr val="F8F9FA"/>
                </a:highlight>
              </a:rPr>
              <a:t> – подстичу развој и неговање односа.</a:t>
            </a:r>
            <a:endParaRPr sz="2100">
              <a:solidFill>
                <a:srgbClr val="1F1F1F"/>
              </a:solidFill>
              <a:highlight>
                <a:srgbClr val="F8F9FA"/>
              </a:highlight>
            </a:endParaRPr>
          </a:p>
          <a:p>
            <a:pPr indent="0" lvl="0" marL="0" rtl="0" algn="l">
              <a:lnSpc>
                <a:spcPct val="95000"/>
              </a:lnSpc>
              <a:spcBef>
                <a:spcPts val="0"/>
              </a:spcBef>
              <a:spcAft>
                <a:spcPts val="0"/>
              </a:spcAft>
              <a:buSzPts val="605"/>
              <a:buNone/>
            </a:pPr>
            <a:r>
              <a:t/>
            </a:r>
            <a:endParaRPr b="1" sz="2090" u="sng">
              <a:solidFill>
                <a:srgbClr val="2C2C2C"/>
              </a:solidFill>
            </a:endParaRPr>
          </a:p>
          <a:p>
            <a:pPr indent="0" lvl="0" marL="0" rtl="0" algn="l">
              <a:lnSpc>
                <a:spcPct val="95000"/>
              </a:lnSpc>
              <a:spcBef>
                <a:spcPts val="0"/>
              </a:spcBef>
              <a:spcAft>
                <a:spcPts val="0"/>
              </a:spcAft>
              <a:buClr>
                <a:schemeClr val="dk1"/>
              </a:buClr>
              <a:buSzPts val="1100"/>
              <a:buFont typeface="Arial"/>
              <a:buNone/>
            </a:pPr>
            <a:r>
              <a:t/>
            </a:r>
            <a:endParaRPr sz="2090">
              <a:solidFill>
                <a:srgbClr val="2C2C2C"/>
              </a:solidFill>
            </a:endParaRPr>
          </a:p>
          <a:p>
            <a:pPr indent="0" lvl="0" marL="0" rtl="0" algn="l">
              <a:lnSpc>
                <a:spcPct val="95000"/>
              </a:lnSpc>
              <a:spcBef>
                <a:spcPts val="0"/>
              </a:spcBef>
              <a:spcAft>
                <a:spcPts val="0"/>
              </a:spcAft>
              <a:buSzPts val="605"/>
              <a:buNone/>
            </a:pPr>
            <a:r>
              <a:t/>
            </a:r>
            <a:endParaRPr sz="2090">
              <a:solidFill>
                <a:srgbClr val="2C2C2C"/>
              </a:solidFill>
            </a:endParaRPr>
          </a:p>
          <a:p>
            <a:pPr indent="0" lvl="0" marL="0" rtl="0" algn="l">
              <a:lnSpc>
                <a:spcPct val="95000"/>
              </a:lnSpc>
              <a:spcBef>
                <a:spcPts val="0"/>
              </a:spcBef>
              <a:spcAft>
                <a:spcPts val="0"/>
              </a:spcAft>
              <a:buSzPts val="1100"/>
              <a:buNone/>
            </a:pPr>
            <a:r>
              <a:t/>
            </a:r>
            <a:endParaRPr sz="2090">
              <a:solidFill>
                <a:srgbClr val="2C2C2C"/>
              </a:solidFill>
            </a:endParaRPr>
          </a:p>
          <a:p>
            <a:pPr indent="0" lvl="0" marL="0" rtl="0" algn="l">
              <a:lnSpc>
                <a:spcPct val="95000"/>
              </a:lnSpc>
              <a:spcBef>
                <a:spcPts val="0"/>
              </a:spcBef>
              <a:spcAft>
                <a:spcPts val="0"/>
              </a:spcAft>
              <a:buSzPts val="605"/>
              <a:buNone/>
            </a:pPr>
            <a:r>
              <a:t/>
            </a:r>
            <a:endParaRPr sz="2090">
              <a:solidFill>
                <a:srgbClr val="2C2C2C"/>
              </a:solidFill>
            </a:endParaRPr>
          </a:p>
          <a:p>
            <a:pPr indent="0" lvl="0" marL="0" rtl="0" algn="l">
              <a:lnSpc>
                <a:spcPct val="95000"/>
              </a:lnSpc>
              <a:spcBef>
                <a:spcPts val="0"/>
              </a:spcBef>
              <a:spcAft>
                <a:spcPts val="0"/>
              </a:spcAft>
              <a:buSzPts val="1100"/>
              <a:buNone/>
            </a:pPr>
            <a:r>
              <a:t/>
            </a:r>
            <a:endParaRPr sz="2090">
              <a:solidFill>
                <a:srgbClr val="2C2C2C"/>
              </a:solidFill>
            </a:endParaRPr>
          </a:p>
          <a:p>
            <a:pPr indent="0" lvl="0" marL="0" rtl="0" algn="l">
              <a:lnSpc>
                <a:spcPct val="95000"/>
              </a:lnSpc>
              <a:spcBef>
                <a:spcPts val="0"/>
              </a:spcBef>
              <a:spcAft>
                <a:spcPts val="0"/>
              </a:spcAft>
              <a:buSzPts val="605"/>
              <a:buNone/>
            </a:pPr>
            <a:r>
              <a:t/>
            </a:r>
            <a:endParaRPr sz="2090">
              <a:solidFill>
                <a:srgbClr val="2C2C2C"/>
              </a:solidFill>
            </a:endParaRPr>
          </a:p>
          <a:p>
            <a:pPr indent="0" lvl="0" marL="0" rtl="0" algn="l">
              <a:lnSpc>
                <a:spcPct val="95000"/>
              </a:lnSpc>
              <a:spcBef>
                <a:spcPts val="0"/>
              </a:spcBef>
              <a:spcAft>
                <a:spcPts val="0"/>
              </a:spcAft>
              <a:buSzPts val="605"/>
              <a:buNone/>
            </a:pPr>
            <a:r>
              <a:t/>
            </a:r>
            <a:endParaRPr sz="2090">
              <a:solidFill>
                <a:srgbClr val="2C2C2C"/>
              </a:solidFill>
            </a:endParaRPr>
          </a:p>
          <a:p>
            <a:pPr indent="0" lvl="0" marL="0" rtl="0" algn="l">
              <a:lnSpc>
                <a:spcPct val="95000"/>
              </a:lnSpc>
              <a:spcBef>
                <a:spcPts val="0"/>
              </a:spcBef>
              <a:spcAft>
                <a:spcPts val="0"/>
              </a:spcAft>
              <a:buSzPts val="1100"/>
              <a:buNone/>
            </a:pPr>
            <a:r>
              <a:t/>
            </a:r>
            <a:endParaRPr sz="2090">
              <a:solidFill>
                <a:srgbClr val="2C2C2C"/>
              </a:solidFill>
            </a:endParaRPr>
          </a:p>
          <a:p>
            <a:pPr indent="0" lvl="0" marL="0" rtl="0" algn="l">
              <a:lnSpc>
                <a:spcPct val="95000"/>
              </a:lnSpc>
              <a:spcBef>
                <a:spcPts val="0"/>
              </a:spcBef>
              <a:spcAft>
                <a:spcPts val="0"/>
              </a:spcAft>
              <a:buSzPts val="605"/>
              <a:buNone/>
            </a:pPr>
            <a:r>
              <a:rPr lang="en" sz="2090">
                <a:solidFill>
                  <a:srgbClr val="2C2C2C"/>
                </a:solidFill>
              </a:rPr>
              <a:t>  </a:t>
            </a:r>
            <a:endParaRPr sz="2090">
              <a:solidFill>
                <a:srgbClr val="2C2C2C"/>
              </a:solidFill>
            </a:endParaRPr>
          </a:p>
          <a:p>
            <a:pPr indent="0" lvl="0" marL="0" rtl="0" algn="l">
              <a:lnSpc>
                <a:spcPct val="95000"/>
              </a:lnSpc>
              <a:spcBef>
                <a:spcPts val="0"/>
              </a:spcBef>
              <a:spcAft>
                <a:spcPts val="0"/>
              </a:spcAft>
              <a:buSzPts val="605"/>
              <a:buNone/>
            </a:pPr>
            <a:r>
              <a:t/>
            </a:r>
            <a:endParaRPr sz="2090">
              <a:solidFill>
                <a:srgbClr val="2C2C2C"/>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66"/>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en" sz="2400">
                <a:solidFill>
                  <a:srgbClr val="339966"/>
                </a:solidFill>
                <a:latin typeface="Lato"/>
                <a:ea typeface="Lato"/>
                <a:cs typeface="Lato"/>
                <a:sym typeface="Lato"/>
              </a:rPr>
              <a:t>Активност бр.1</a:t>
            </a:r>
            <a:endParaRPr b="1" sz="2400">
              <a:solidFill>
                <a:srgbClr val="339966"/>
              </a:solidFill>
              <a:latin typeface="Lato"/>
              <a:ea typeface="Lato"/>
              <a:cs typeface="Lato"/>
              <a:sym typeface="Lato"/>
            </a:endParaRPr>
          </a:p>
        </p:txBody>
      </p:sp>
      <p:pic>
        <p:nvPicPr>
          <p:cNvPr descr="H:\My Drive\KA2\KA2 - TYM\_WP5-Sharing and Promotion\Graphic Identity\Logo TYM\TYM_Tavola disegno 1-02.png" id="516" name="Google Shape;516;p66"/>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
        <p:nvSpPr>
          <p:cNvPr id="517" name="Google Shape;517;p66"/>
          <p:cNvSpPr txBox="1"/>
          <p:nvPr/>
        </p:nvSpPr>
        <p:spPr>
          <a:xfrm>
            <a:off x="395975" y="1778700"/>
            <a:ext cx="7941300" cy="3008700"/>
          </a:xfrm>
          <a:prstGeom prst="rect">
            <a:avLst/>
          </a:prstGeom>
          <a:noFill/>
          <a:ln>
            <a:noFill/>
          </a:ln>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Clr>
                <a:schemeClr val="dk1"/>
              </a:buClr>
              <a:buSzPts val="1100"/>
              <a:buFont typeface="Arial"/>
              <a:buNone/>
            </a:pPr>
            <a:r>
              <a:rPr b="1" lang="en" sz="2100" u="sng">
                <a:solidFill>
                  <a:srgbClr val="1F1F1F"/>
                </a:solidFill>
                <a:highlight>
                  <a:srgbClr val="F8F9FA"/>
                </a:highlight>
              </a:rPr>
              <a:t>Позитиван разговор “са собом”</a:t>
            </a:r>
            <a:r>
              <a:rPr lang="en" sz="2100">
                <a:solidFill>
                  <a:srgbClr val="1F1F1F"/>
                </a:solidFill>
                <a:highlight>
                  <a:srgbClr val="F8F9FA"/>
                </a:highlight>
              </a:rPr>
              <a:t> – коришћење позитивног језика и изјава за себе.  Оне се понекад називају позитивним афирмацијама; они су корисни за изградњу самопоуздања и изазивање негативних мисли. На пример, „Могу ово да урадим или разумем ово“ или „Даћу све од себе“.  Они најбоље функционишу када су реални и прилагођени вашим потребама и циљевима.</a:t>
            </a:r>
            <a:endParaRPr sz="2100">
              <a:solidFill>
                <a:srgbClr val="1F1F1F"/>
              </a:solidFill>
              <a:highlight>
                <a:srgbClr val="F8F9FA"/>
              </a:highlight>
            </a:endParaRPr>
          </a:p>
          <a:p>
            <a:pPr indent="0" lvl="0" marL="0" rtl="0" algn="just">
              <a:lnSpc>
                <a:spcPct val="95000"/>
              </a:lnSpc>
              <a:spcBef>
                <a:spcPts val="0"/>
              </a:spcBef>
              <a:spcAft>
                <a:spcPts val="0"/>
              </a:spcAft>
              <a:buClr>
                <a:srgbClr val="000000"/>
              </a:buClr>
              <a:buSzPts val="605"/>
              <a:buFont typeface="Arial"/>
              <a:buNone/>
            </a:pPr>
            <a:r>
              <a:t/>
            </a:r>
            <a:endParaRPr b="1" sz="2090" u="sng">
              <a:solidFill>
                <a:srgbClr val="2C2C2C"/>
              </a:solidFill>
            </a:endParaRPr>
          </a:p>
          <a:p>
            <a:pPr indent="0" lvl="0" marL="0" rtl="0" algn="just">
              <a:lnSpc>
                <a:spcPct val="95000"/>
              </a:lnSpc>
              <a:spcBef>
                <a:spcPts val="0"/>
              </a:spcBef>
              <a:spcAft>
                <a:spcPts val="0"/>
              </a:spcAft>
              <a:buClr>
                <a:schemeClr val="dk1"/>
              </a:buClr>
              <a:buSzPts val="1100"/>
              <a:buFont typeface="Arial"/>
              <a:buNone/>
            </a:pPr>
            <a:r>
              <a:t/>
            </a:r>
            <a:endParaRPr sz="2090">
              <a:solidFill>
                <a:srgbClr val="2C2C2C"/>
              </a:solidFill>
            </a:endParaRPr>
          </a:p>
          <a:p>
            <a:pPr indent="0" lvl="0" marL="0" rtl="0" algn="just">
              <a:lnSpc>
                <a:spcPct val="95000"/>
              </a:lnSpc>
              <a:spcBef>
                <a:spcPts val="0"/>
              </a:spcBef>
              <a:spcAft>
                <a:spcPts val="0"/>
              </a:spcAft>
              <a:buSzPts val="605"/>
              <a:buNone/>
            </a:pPr>
            <a:r>
              <a:t/>
            </a:r>
            <a:endParaRPr sz="2090">
              <a:solidFill>
                <a:srgbClr val="2C2C2C"/>
              </a:solidFill>
            </a:endParaRPr>
          </a:p>
          <a:p>
            <a:pPr indent="0" lvl="0" marL="0" rtl="0" algn="just">
              <a:lnSpc>
                <a:spcPct val="95000"/>
              </a:lnSpc>
              <a:spcBef>
                <a:spcPts val="0"/>
              </a:spcBef>
              <a:spcAft>
                <a:spcPts val="0"/>
              </a:spcAft>
              <a:buSzPts val="605"/>
              <a:buNone/>
            </a:pPr>
            <a:r>
              <a:t/>
            </a:r>
            <a:endParaRPr sz="2090">
              <a:solidFill>
                <a:srgbClr val="2C2C2C"/>
              </a:solidFill>
            </a:endParaRPr>
          </a:p>
          <a:p>
            <a:pPr indent="0" lvl="0" marL="0" rtl="0" algn="just">
              <a:lnSpc>
                <a:spcPct val="95000"/>
              </a:lnSpc>
              <a:spcBef>
                <a:spcPts val="0"/>
              </a:spcBef>
              <a:spcAft>
                <a:spcPts val="0"/>
              </a:spcAft>
              <a:buSzPts val="1100"/>
              <a:buNone/>
            </a:pPr>
            <a:r>
              <a:t/>
            </a:r>
            <a:endParaRPr sz="2090">
              <a:solidFill>
                <a:srgbClr val="2C2C2C"/>
              </a:solidFill>
            </a:endParaRPr>
          </a:p>
          <a:p>
            <a:pPr indent="0" lvl="0" marL="0" rtl="0" algn="just">
              <a:lnSpc>
                <a:spcPct val="95000"/>
              </a:lnSpc>
              <a:spcBef>
                <a:spcPts val="0"/>
              </a:spcBef>
              <a:spcAft>
                <a:spcPts val="0"/>
              </a:spcAft>
              <a:buSzPts val="605"/>
              <a:buNone/>
            </a:pPr>
            <a:r>
              <a:rPr lang="en" sz="2090">
                <a:solidFill>
                  <a:srgbClr val="2C2C2C"/>
                </a:solidFill>
              </a:rPr>
              <a:t>  </a:t>
            </a:r>
            <a:endParaRPr sz="2090">
              <a:solidFill>
                <a:srgbClr val="2C2C2C"/>
              </a:solidFill>
            </a:endParaRPr>
          </a:p>
          <a:p>
            <a:pPr indent="0" lvl="0" marL="0" rtl="0" algn="just">
              <a:lnSpc>
                <a:spcPct val="95000"/>
              </a:lnSpc>
              <a:spcBef>
                <a:spcPts val="0"/>
              </a:spcBef>
              <a:spcAft>
                <a:spcPts val="0"/>
              </a:spcAft>
              <a:buSzPts val="605"/>
              <a:buNone/>
            </a:pPr>
            <a:r>
              <a:t/>
            </a:r>
            <a:endParaRPr sz="2090">
              <a:solidFill>
                <a:srgbClr val="2C2C2C"/>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67"/>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en" sz="2400">
                <a:solidFill>
                  <a:srgbClr val="339966"/>
                </a:solidFill>
                <a:latin typeface="Lato"/>
                <a:ea typeface="Lato"/>
                <a:cs typeface="Lato"/>
                <a:sym typeface="Lato"/>
              </a:rPr>
              <a:t>Активност бр.1</a:t>
            </a:r>
            <a:endParaRPr b="1" sz="2400">
              <a:solidFill>
                <a:srgbClr val="339966"/>
              </a:solidFill>
              <a:latin typeface="Lato"/>
              <a:ea typeface="Lato"/>
              <a:cs typeface="Lato"/>
              <a:sym typeface="Lato"/>
            </a:endParaRPr>
          </a:p>
        </p:txBody>
      </p:sp>
      <p:pic>
        <p:nvPicPr>
          <p:cNvPr descr="H:\My Drive\KA2\KA2 - TYM\_WP5-Sharing and Promotion\Graphic Identity\Logo TYM\TYM_Tavola disegno 1-02.png" id="524" name="Google Shape;524;p67"/>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
        <p:nvSpPr>
          <p:cNvPr id="525" name="Google Shape;525;p67"/>
          <p:cNvSpPr txBox="1"/>
          <p:nvPr/>
        </p:nvSpPr>
        <p:spPr>
          <a:xfrm>
            <a:off x="395975" y="1778700"/>
            <a:ext cx="7941300" cy="3008700"/>
          </a:xfrm>
          <a:prstGeom prst="rect">
            <a:avLst/>
          </a:prstGeom>
          <a:noFill/>
          <a:ln>
            <a:noFill/>
          </a:ln>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Clr>
                <a:schemeClr val="dk1"/>
              </a:buClr>
              <a:buSzPts val="1100"/>
              <a:buFont typeface="Arial"/>
              <a:buNone/>
            </a:pPr>
            <a:r>
              <a:rPr b="1" lang="en" sz="2100" u="sng">
                <a:solidFill>
                  <a:srgbClr val="1F1F1F"/>
                </a:solidFill>
                <a:highlight>
                  <a:srgbClr val="F8F9FA"/>
                </a:highlight>
              </a:rPr>
              <a:t>Потражите помоћ</a:t>
            </a:r>
            <a:r>
              <a:rPr lang="en" sz="2100">
                <a:solidFill>
                  <a:srgbClr val="1F1F1F"/>
                </a:solidFill>
                <a:highlight>
                  <a:srgbClr val="F8F9FA"/>
                </a:highlight>
              </a:rPr>
              <a:t> – да нам помогне да се носимо са несавладивим стресом.</a:t>
            </a:r>
            <a:endParaRPr sz="2100">
              <a:solidFill>
                <a:srgbClr val="1F1F1F"/>
              </a:solidFill>
              <a:highlight>
                <a:srgbClr val="F8F9FA"/>
              </a:highlight>
            </a:endParaRPr>
          </a:p>
          <a:p>
            <a:pPr indent="0" lvl="0" marL="0" rtl="0" algn="l">
              <a:lnSpc>
                <a:spcPct val="95000"/>
              </a:lnSpc>
              <a:spcBef>
                <a:spcPts val="0"/>
              </a:spcBef>
              <a:spcAft>
                <a:spcPts val="0"/>
              </a:spcAft>
              <a:buSzPts val="605"/>
              <a:buNone/>
            </a:pPr>
            <a:r>
              <a:rPr lang="en" sz="1890">
                <a:solidFill>
                  <a:srgbClr val="2C2C2C"/>
                </a:solidFill>
              </a:rPr>
              <a:t>  </a:t>
            </a:r>
            <a:endParaRPr sz="1890">
              <a:solidFill>
                <a:srgbClr val="2C2C2C"/>
              </a:solidFill>
            </a:endParaRPr>
          </a:p>
          <a:p>
            <a:pPr indent="0" lvl="0" marL="0" rtl="0" algn="l">
              <a:lnSpc>
                <a:spcPct val="95000"/>
              </a:lnSpc>
              <a:spcBef>
                <a:spcPts val="0"/>
              </a:spcBef>
              <a:spcAft>
                <a:spcPts val="0"/>
              </a:spcAft>
              <a:buSzPts val="605"/>
              <a:buNone/>
            </a:pPr>
            <a:r>
              <a:t/>
            </a:r>
            <a:endParaRPr sz="1890">
              <a:solidFill>
                <a:srgbClr val="2C2C2C"/>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68"/>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en" sz="2400">
                <a:solidFill>
                  <a:srgbClr val="339966"/>
                </a:solidFill>
                <a:latin typeface="Lato"/>
                <a:ea typeface="Lato"/>
                <a:cs typeface="Lato"/>
                <a:sym typeface="Lato"/>
              </a:rPr>
              <a:t>Активност бр.1</a:t>
            </a:r>
            <a:endParaRPr b="1" sz="2400">
              <a:solidFill>
                <a:srgbClr val="339966"/>
              </a:solidFill>
              <a:latin typeface="Lato"/>
              <a:ea typeface="Lato"/>
              <a:cs typeface="Lato"/>
              <a:sym typeface="Lato"/>
            </a:endParaRPr>
          </a:p>
        </p:txBody>
      </p:sp>
      <p:pic>
        <p:nvPicPr>
          <p:cNvPr descr="H:\My Drive\KA2\KA2 - TYM\_WP5-Sharing and Promotion\Graphic Identity\Logo TYM\TYM_Tavola disegno 1-02.png" id="532" name="Google Shape;532;p68"/>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
        <p:nvSpPr>
          <p:cNvPr id="533" name="Google Shape;533;p68"/>
          <p:cNvSpPr txBox="1"/>
          <p:nvPr/>
        </p:nvSpPr>
        <p:spPr>
          <a:xfrm>
            <a:off x="395975" y="1778700"/>
            <a:ext cx="7941300" cy="3008700"/>
          </a:xfrm>
          <a:prstGeom prst="rect">
            <a:avLst/>
          </a:prstGeom>
          <a:noFill/>
          <a:ln>
            <a:noFill/>
          </a:ln>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Clr>
                <a:schemeClr val="dk1"/>
              </a:buClr>
              <a:buSzPts val="1100"/>
              <a:buFont typeface="Arial"/>
              <a:buNone/>
            </a:pPr>
            <a:r>
              <a:rPr b="1" lang="en" sz="2100" u="sng">
                <a:solidFill>
                  <a:srgbClr val="1F1F1F"/>
                </a:solidFill>
                <a:highlight>
                  <a:srgbClr val="F8F9FA"/>
                </a:highlight>
              </a:rPr>
              <a:t>Хумор </a:t>
            </a:r>
            <a:r>
              <a:rPr lang="en" sz="2100">
                <a:solidFill>
                  <a:srgbClr val="1F1F1F"/>
                </a:solidFill>
                <a:highlight>
                  <a:srgbClr val="F8F9FA"/>
                </a:highlight>
              </a:rPr>
              <a:t>- даје нам енергију и помаже да се олакша оптерећење; опушта мишиће на лицу.</a:t>
            </a:r>
            <a:endParaRPr sz="2100">
              <a:solidFill>
                <a:srgbClr val="1F1F1F"/>
              </a:solidFill>
              <a:highlight>
                <a:srgbClr val="F8F9FA"/>
              </a:highlight>
            </a:endParaRPr>
          </a:p>
          <a:p>
            <a:pPr indent="0" lvl="0" marL="0" rtl="0" algn="l">
              <a:lnSpc>
                <a:spcPct val="95000"/>
              </a:lnSpc>
              <a:spcBef>
                <a:spcPts val="0"/>
              </a:spcBef>
              <a:spcAft>
                <a:spcPts val="0"/>
              </a:spcAft>
              <a:buSzPts val="605"/>
              <a:buNone/>
            </a:pPr>
            <a:r>
              <a:t/>
            </a:r>
            <a:endParaRPr b="1" sz="2090" u="sng">
              <a:solidFill>
                <a:srgbClr val="2C2C2C"/>
              </a:solidFill>
            </a:endParaRPr>
          </a:p>
          <a:p>
            <a:pPr indent="0" lvl="0" marL="0" rtl="0" algn="l">
              <a:lnSpc>
                <a:spcPct val="95000"/>
              </a:lnSpc>
              <a:spcBef>
                <a:spcPts val="0"/>
              </a:spcBef>
              <a:spcAft>
                <a:spcPts val="0"/>
              </a:spcAft>
              <a:buSzPts val="605"/>
              <a:buNone/>
            </a:pPr>
            <a:r>
              <a:t/>
            </a:r>
            <a:endParaRPr sz="1890">
              <a:solidFill>
                <a:srgbClr val="2C2C2C"/>
              </a:solidFill>
            </a:endParaRPr>
          </a:p>
          <a:p>
            <a:pPr indent="0" lvl="0" marL="0" rtl="0" algn="l">
              <a:lnSpc>
                <a:spcPct val="95000"/>
              </a:lnSpc>
              <a:spcBef>
                <a:spcPts val="0"/>
              </a:spcBef>
              <a:spcAft>
                <a:spcPts val="0"/>
              </a:spcAft>
              <a:buSzPts val="1100"/>
              <a:buNone/>
            </a:pPr>
            <a:r>
              <a:t/>
            </a:r>
            <a:endParaRPr sz="1890">
              <a:solidFill>
                <a:srgbClr val="2C2C2C"/>
              </a:solidFill>
            </a:endParaRPr>
          </a:p>
          <a:p>
            <a:pPr indent="0" lvl="0" marL="0" rtl="0" algn="l">
              <a:lnSpc>
                <a:spcPct val="95000"/>
              </a:lnSpc>
              <a:spcBef>
                <a:spcPts val="0"/>
              </a:spcBef>
              <a:spcAft>
                <a:spcPts val="0"/>
              </a:spcAft>
              <a:buSzPts val="605"/>
              <a:buNone/>
            </a:pPr>
            <a:r>
              <a:rPr lang="en" sz="1890">
                <a:solidFill>
                  <a:srgbClr val="2C2C2C"/>
                </a:solidFill>
              </a:rPr>
              <a:t>  </a:t>
            </a:r>
            <a:endParaRPr sz="1890">
              <a:solidFill>
                <a:srgbClr val="2C2C2C"/>
              </a:solidFill>
            </a:endParaRPr>
          </a:p>
          <a:p>
            <a:pPr indent="0" lvl="0" marL="0" rtl="0" algn="l">
              <a:lnSpc>
                <a:spcPct val="95000"/>
              </a:lnSpc>
              <a:spcBef>
                <a:spcPts val="0"/>
              </a:spcBef>
              <a:spcAft>
                <a:spcPts val="0"/>
              </a:spcAft>
              <a:buSzPts val="605"/>
              <a:buNone/>
            </a:pPr>
            <a:r>
              <a:t/>
            </a:r>
            <a:endParaRPr sz="1890">
              <a:solidFill>
                <a:srgbClr val="2C2C2C"/>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69"/>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en" sz="2400">
                <a:solidFill>
                  <a:srgbClr val="339966"/>
                </a:solidFill>
                <a:latin typeface="Lato"/>
                <a:ea typeface="Lato"/>
                <a:cs typeface="Lato"/>
                <a:sym typeface="Lato"/>
              </a:rPr>
              <a:t>Активност бр.1</a:t>
            </a:r>
            <a:endParaRPr b="1" sz="2400">
              <a:solidFill>
                <a:srgbClr val="339966"/>
              </a:solidFill>
              <a:latin typeface="Lato"/>
              <a:ea typeface="Lato"/>
              <a:cs typeface="Lato"/>
              <a:sym typeface="Lato"/>
            </a:endParaRPr>
          </a:p>
        </p:txBody>
      </p:sp>
      <p:pic>
        <p:nvPicPr>
          <p:cNvPr descr="H:\My Drive\KA2\KA2 - TYM\_WP5-Sharing and Promotion\Graphic Identity\Logo TYM\TYM_Tavola disegno 1-02.png" id="540" name="Google Shape;540;p69"/>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
        <p:nvSpPr>
          <p:cNvPr id="541" name="Google Shape;541;p69"/>
          <p:cNvSpPr txBox="1"/>
          <p:nvPr/>
        </p:nvSpPr>
        <p:spPr>
          <a:xfrm>
            <a:off x="395975" y="1778700"/>
            <a:ext cx="7941300" cy="3008700"/>
          </a:xfrm>
          <a:prstGeom prst="rect">
            <a:avLst/>
          </a:prstGeom>
          <a:noFill/>
          <a:ln>
            <a:noFill/>
          </a:ln>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Clr>
                <a:schemeClr val="dk1"/>
              </a:buClr>
              <a:buSzPts val="1100"/>
              <a:buFont typeface="Arial"/>
              <a:buNone/>
            </a:pPr>
            <a:r>
              <a:rPr lang="en" sz="2100">
                <a:solidFill>
                  <a:srgbClr val="1F1F1F"/>
                </a:solidFill>
                <a:highlight>
                  <a:srgbClr val="F8F9FA"/>
                </a:highlight>
              </a:rPr>
              <a:t>Преоквиравање – фокусирање на добро, а не на лоше; размишљати у терминима 'жели' уместо 'треба'.  Најбоље је ако је наше размишљање повезано са нашим циљевима.  На пример, „Желим да прочитам и разумем ово поглавље из хемије тако да се добро сналазим у својој лабораторијској пракси“ уместо „Морам да прочитам ово тешко поглавље из хемије“.</a:t>
            </a:r>
            <a:endParaRPr sz="2100">
              <a:solidFill>
                <a:srgbClr val="1F1F1F"/>
              </a:solidFill>
              <a:highlight>
                <a:srgbClr val="F8F9FA"/>
              </a:highlight>
            </a:endParaRPr>
          </a:p>
          <a:p>
            <a:pPr indent="0" lvl="0" marL="0" rtl="0" algn="just">
              <a:lnSpc>
                <a:spcPct val="95000"/>
              </a:lnSpc>
              <a:spcBef>
                <a:spcPts val="0"/>
              </a:spcBef>
              <a:spcAft>
                <a:spcPts val="0"/>
              </a:spcAft>
              <a:buSzPts val="605"/>
              <a:buNone/>
            </a:pPr>
            <a:r>
              <a:t/>
            </a:r>
            <a:endParaRPr b="1" sz="1990" u="sng">
              <a:solidFill>
                <a:srgbClr val="2C2C2C"/>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70"/>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en" sz="2400">
                <a:solidFill>
                  <a:srgbClr val="339966"/>
                </a:solidFill>
                <a:latin typeface="Lato"/>
                <a:ea typeface="Lato"/>
                <a:cs typeface="Lato"/>
                <a:sym typeface="Lato"/>
              </a:rPr>
              <a:t>Активност бр.1</a:t>
            </a:r>
            <a:endParaRPr b="1" sz="2400">
              <a:solidFill>
                <a:srgbClr val="339966"/>
              </a:solidFill>
              <a:latin typeface="Lato"/>
              <a:ea typeface="Lato"/>
              <a:cs typeface="Lato"/>
              <a:sym typeface="Lato"/>
            </a:endParaRPr>
          </a:p>
        </p:txBody>
      </p:sp>
      <p:pic>
        <p:nvPicPr>
          <p:cNvPr descr="H:\My Drive\KA2\KA2 - TYM\_WP5-Sharing and Promotion\Graphic Identity\Logo TYM\TYM_Tavola disegno 1-02.png" id="548" name="Google Shape;548;p70"/>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
        <p:nvSpPr>
          <p:cNvPr id="549" name="Google Shape;549;p70"/>
          <p:cNvSpPr txBox="1"/>
          <p:nvPr/>
        </p:nvSpPr>
        <p:spPr>
          <a:xfrm>
            <a:off x="395975" y="1778700"/>
            <a:ext cx="7941300" cy="3008700"/>
          </a:xfrm>
          <a:prstGeom prst="rect">
            <a:avLst/>
          </a:prstGeom>
          <a:noFill/>
          <a:ln>
            <a:noFill/>
          </a:ln>
        </p:spPr>
        <p:txBody>
          <a:bodyPr anchorCtr="0" anchor="t" bIns="91425" lIns="91425" spcFirstLastPara="1" rIns="91425" wrap="square" tIns="91425">
            <a:noAutofit/>
          </a:bodyPr>
          <a:lstStyle/>
          <a:p>
            <a:pPr indent="0" lvl="0" marL="0" rtl="0" algn="just">
              <a:lnSpc>
                <a:spcPct val="95000"/>
              </a:lnSpc>
              <a:spcBef>
                <a:spcPts val="0"/>
              </a:spcBef>
              <a:spcAft>
                <a:spcPts val="0"/>
              </a:spcAft>
              <a:buClr>
                <a:schemeClr val="dk1"/>
              </a:buClr>
              <a:buSzPts val="1100"/>
              <a:buFont typeface="Arial"/>
              <a:buNone/>
            </a:pPr>
            <a:r>
              <a:t/>
            </a:r>
            <a:endParaRPr b="1" sz="1890" u="sng">
              <a:solidFill>
                <a:srgbClr val="2C2C2C"/>
              </a:solidFill>
            </a:endParaRPr>
          </a:p>
          <a:p>
            <a:pPr indent="0" lvl="0" marL="0" rtl="0" algn="just">
              <a:lnSpc>
                <a:spcPct val="95000"/>
              </a:lnSpc>
              <a:spcBef>
                <a:spcPts val="0"/>
              </a:spcBef>
              <a:spcAft>
                <a:spcPts val="0"/>
              </a:spcAft>
              <a:buClr>
                <a:schemeClr val="dk1"/>
              </a:buClr>
              <a:buSzPts val="1100"/>
              <a:buFont typeface="Arial"/>
              <a:buNone/>
            </a:pPr>
            <a:r>
              <a:rPr b="1" lang="en" sz="2100" u="sng">
                <a:solidFill>
                  <a:srgbClr val="1F1F1F"/>
                </a:solidFill>
                <a:highlight>
                  <a:srgbClr val="F8F9FA"/>
                </a:highlight>
              </a:rPr>
              <a:t>Управљање временом</a:t>
            </a:r>
            <a:r>
              <a:rPr lang="en" sz="2100">
                <a:solidFill>
                  <a:srgbClr val="1F1F1F"/>
                </a:solidFill>
                <a:highlight>
                  <a:srgbClr val="F8F9FA"/>
                </a:highlight>
              </a:rPr>
              <a:t> – специфичне стратегије као што су разјашњавање приоритета, постављање циљева, процена како се време троши, развој акционог плана, превазилажење одлагања и организовање времена.  Ово нам помаже да се носимо са бројним захтевима који су нам постављени, што је често извор стреса.</a:t>
            </a:r>
            <a:endParaRPr sz="2100">
              <a:solidFill>
                <a:srgbClr val="1F1F1F"/>
              </a:solidFill>
              <a:highlight>
                <a:srgbClr val="F8F9FA"/>
              </a:highlight>
            </a:endParaRPr>
          </a:p>
          <a:p>
            <a:pPr indent="0" lvl="0" marL="0" rtl="0" algn="just">
              <a:lnSpc>
                <a:spcPct val="95000"/>
              </a:lnSpc>
              <a:spcBef>
                <a:spcPts val="0"/>
              </a:spcBef>
              <a:spcAft>
                <a:spcPts val="0"/>
              </a:spcAft>
              <a:buClr>
                <a:srgbClr val="000000"/>
              </a:buClr>
              <a:buSzPts val="605"/>
              <a:buFont typeface="Arial"/>
              <a:buNone/>
            </a:pPr>
            <a:r>
              <a:t/>
            </a:r>
            <a:endParaRPr b="1" sz="1890" u="sng">
              <a:solidFill>
                <a:srgbClr val="2C2C2C"/>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71"/>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en" sz="2400">
                <a:solidFill>
                  <a:srgbClr val="339966"/>
                </a:solidFill>
                <a:latin typeface="Lato"/>
                <a:ea typeface="Lato"/>
                <a:cs typeface="Lato"/>
                <a:sym typeface="Lato"/>
              </a:rPr>
              <a:t>Активност бр.1</a:t>
            </a:r>
            <a:endParaRPr b="1" sz="2400">
              <a:solidFill>
                <a:srgbClr val="339966"/>
              </a:solidFill>
              <a:latin typeface="Lato"/>
              <a:ea typeface="Lato"/>
              <a:cs typeface="Lato"/>
              <a:sym typeface="Lato"/>
            </a:endParaRPr>
          </a:p>
        </p:txBody>
      </p:sp>
      <p:pic>
        <p:nvPicPr>
          <p:cNvPr descr="H:\My Drive\KA2\KA2 - TYM\_WP5-Sharing and Promotion\Graphic Identity\Logo TYM\TYM_Tavola disegno 1-02.png" id="556" name="Google Shape;556;p71"/>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
        <p:nvSpPr>
          <p:cNvPr id="557" name="Google Shape;557;p71"/>
          <p:cNvSpPr txBox="1"/>
          <p:nvPr/>
        </p:nvSpPr>
        <p:spPr>
          <a:xfrm>
            <a:off x="395975" y="1778700"/>
            <a:ext cx="7941300" cy="3008700"/>
          </a:xfrm>
          <a:prstGeom prst="rect">
            <a:avLst/>
          </a:prstGeom>
          <a:noFill/>
          <a:ln>
            <a:noFill/>
          </a:ln>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Clr>
                <a:schemeClr val="dk1"/>
              </a:buClr>
              <a:buSzPts val="1100"/>
              <a:buFont typeface="Arial"/>
              <a:buNone/>
            </a:pPr>
            <a:r>
              <a:rPr b="1" lang="en" sz="2100" u="sng">
                <a:solidFill>
                  <a:srgbClr val="1F1F1F"/>
                </a:solidFill>
                <a:highlight>
                  <a:srgbClr val="F8F9FA"/>
                </a:highlight>
              </a:rPr>
              <a:t>Опуштање</a:t>
            </a:r>
            <a:r>
              <a:rPr lang="en" sz="2100">
                <a:solidFill>
                  <a:srgbClr val="1F1F1F"/>
                </a:solidFill>
                <a:highlight>
                  <a:srgbClr val="F8F9FA"/>
                </a:highlight>
              </a:rPr>
              <a:t> – од једноставног опуштања као што је спуштање главе напред и лагано окретање са једне на другу страну или једноставно истезање, до сложенијих прогресивних вежби опуштања.  Прогресивна релаксација укључује затезање и отпуштање изолованих мишићних група док се мишићи не опусте.  Доступне су и траке и књиге на ову тему.</a:t>
            </a:r>
            <a:endParaRPr sz="2100">
              <a:solidFill>
                <a:srgbClr val="1F1F1F"/>
              </a:solidFill>
              <a:highlight>
                <a:srgbClr val="F8F9FA"/>
              </a:highlight>
            </a:endParaRPr>
          </a:p>
          <a:p>
            <a:pPr indent="0" lvl="0" marL="0" rtl="0" algn="just">
              <a:lnSpc>
                <a:spcPct val="95000"/>
              </a:lnSpc>
              <a:spcBef>
                <a:spcPts val="0"/>
              </a:spcBef>
              <a:spcAft>
                <a:spcPts val="0"/>
              </a:spcAft>
              <a:buSzPts val="605"/>
              <a:buNone/>
            </a:pPr>
            <a:r>
              <a:t/>
            </a:r>
            <a:endParaRPr b="1" sz="2090" u="sng">
              <a:solidFill>
                <a:srgbClr val="2C2C2C"/>
              </a:solidFill>
            </a:endParaRPr>
          </a:p>
          <a:p>
            <a:pPr indent="0" lvl="0" marL="0" rtl="0" algn="l">
              <a:lnSpc>
                <a:spcPct val="95000"/>
              </a:lnSpc>
              <a:spcBef>
                <a:spcPts val="0"/>
              </a:spcBef>
              <a:spcAft>
                <a:spcPts val="0"/>
              </a:spcAft>
              <a:buClr>
                <a:schemeClr val="dk1"/>
              </a:buClr>
              <a:buSzPts val="1100"/>
              <a:buFont typeface="Arial"/>
              <a:buNone/>
            </a:pPr>
            <a:r>
              <a:t/>
            </a:r>
            <a:endParaRPr sz="1890">
              <a:solidFill>
                <a:srgbClr val="2C2C2C"/>
              </a:solidFill>
            </a:endParaRPr>
          </a:p>
          <a:p>
            <a:pPr indent="0" lvl="0" marL="0" rtl="0" algn="l">
              <a:lnSpc>
                <a:spcPct val="95000"/>
              </a:lnSpc>
              <a:spcBef>
                <a:spcPts val="0"/>
              </a:spcBef>
              <a:spcAft>
                <a:spcPts val="0"/>
              </a:spcAft>
              <a:buSzPts val="605"/>
              <a:buNone/>
            </a:pPr>
            <a:r>
              <a:t/>
            </a:r>
            <a:endParaRPr sz="1890">
              <a:solidFill>
                <a:srgbClr val="2C2C2C"/>
              </a:solidFill>
            </a:endParaRPr>
          </a:p>
          <a:p>
            <a:pPr indent="0" lvl="0" marL="0" rtl="0" algn="l">
              <a:lnSpc>
                <a:spcPct val="95000"/>
              </a:lnSpc>
              <a:spcBef>
                <a:spcPts val="0"/>
              </a:spcBef>
              <a:spcAft>
                <a:spcPts val="0"/>
              </a:spcAft>
              <a:buSzPts val="605"/>
              <a:buNone/>
            </a:pPr>
            <a:r>
              <a:t/>
            </a:r>
            <a:endParaRPr sz="1890">
              <a:solidFill>
                <a:srgbClr val="2C2C2C"/>
              </a:solidFill>
            </a:endParaRPr>
          </a:p>
          <a:p>
            <a:pPr indent="0" lvl="0" marL="0" rtl="0" algn="l">
              <a:lnSpc>
                <a:spcPct val="95000"/>
              </a:lnSpc>
              <a:spcBef>
                <a:spcPts val="0"/>
              </a:spcBef>
              <a:spcAft>
                <a:spcPts val="0"/>
              </a:spcAft>
              <a:buSzPts val="605"/>
              <a:buNone/>
            </a:pPr>
            <a:r>
              <a:t/>
            </a:r>
            <a:endParaRPr sz="1890">
              <a:solidFill>
                <a:srgbClr val="2C2C2C"/>
              </a:solidFill>
            </a:endParaRPr>
          </a:p>
          <a:p>
            <a:pPr indent="0" lvl="0" marL="0" rtl="0" algn="l">
              <a:lnSpc>
                <a:spcPct val="95000"/>
              </a:lnSpc>
              <a:spcBef>
                <a:spcPts val="0"/>
              </a:spcBef>
              <a:spcAft>
                <a:spcPts val="0"/>
              </a:spcAft>
              <a:buSzPts val="1100"/>
              <a:buNone/>
            </a:pPr>
            <a:r>
              <a:t/>
            </a:r>
            <a:endParaRPr sz="1890">
              <a:solidFill>
                <a:srgbClr val="2C2C2C"/>
              </a:solidFill>
            </a:endParaRPr>
          </a:p>
          <a:p>
            <a:pPr indent="0" lvl="0" marL="0" rtl="0" algn="l">
              <a:lnSpc>
                <a:spcPct val="95000"/>
              </a:lnSpc>
              <a:spcBef>
                <a:spcPts val="0"/>
              </a:spcBef>
              <a:spcAft>
                <a:spcPts val="0"/>
              </a:spcAft>
              <a:buSzPts val="605"/>
              <a:buNone/>
            </a:pPr>
            <a:r>
              <a:rPr lang="en" sz="1890">
                <a:solidFill>
                  <a:srgbClr val="2C2C2C"/>
                </a:solidFill>
              </a:rPr>
              <a:t>  </a:t>
            </a:r>
            <a:endParaRPr sz="1890">
              <a:solidFill>
                <a:srgbClr val="2C2C2C"/>
              </a:solidFill>
            </a:endParaRPr>
          </a:p>
          <a:p>
            <a:pPr indent="0" lvl="0" marL="0" rtl="0" algn="l">
              <a:lnSpc>
                <a:spcPct val="95000"/>
              </a:lnSpc>
              <a:spcBef>
                <a:spcPts val="0"/>
              </a:spcBef>
              <a:spcAft>
                <a:spcPts val="0"/>
              </a:spcAft>
              <a:buSzPts val="605"/>
              <a:buNone/>
            </a:pPr>
            <a:r>
              <a:t/>
            </a:r>
            <a:endParaRPr sz="1890">
              <a:solidFill>
                <a:srgbClr val="2C2C2C"/>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72"/>
          <p:cNvSpPr txBox="1"/>
          <p:nvPr>
            <p:ph type="title"/>
          </p:nvPr>
        </p:nvSpPr>
        <p:spPr>
          <a:xfrm>
            <a:off x="457200" y="183653"/>
            <a:ext cx="82296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en" sz="2400">
                <a:solidFill>
                  <a:srgbClr val="339966"/>
                </a:solidFill>
                <a:latin typeface="Lato"/>
                <a:ea typeface="Lato"/>
                <a:cs typeface="Lato"/>
                <a:sym typeface="Lato"/>
              </a:rPr>
              <a:t>Активност бр.1</a:t>
            </a:r>
            <a:endParaRPr b="1" sz="2400">
              <a:solidFill>
                <a:srgbClr val="339966"/>
              </a:solidFill>
              <a:latin typeface="Lato"/>
              <a:ea typeface="Lato"/>
              <a:cs typeface="Lato"/>
              <a:sym typeface="Lato"/>
            </a:endParaRPr>
          </a:p>
        </p:txBody>
      </p:sp>
      <p:pic>
        <p:nvPicPr>
          <p:cNvPr descr="H:\My Drive\KA2\KA2 - TYM\_WP5-Sharing and Promotion\Graphic Identity\Logo TYM\TYM_Tavola disegno 1-02.png" id="564" name="Google Shape;564;p72"/>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
        <p:nvSpPr>
          <p:cNvPr id="565" name="Google Shape;565;p72"/>
          <p:cNvSpPr txBox="1"/>
          <p:nvPr/>
        </p:nvSpPr>
        <p:spPr>
          <a:xfrm>
            <a:off x="395975" y="1778700"/>
            <a:ext cx="7941300" cy="3008700"/>
          </a:xfrm>
          <a:prstGeom prst="rect">
            <a:avLst/>
          </a:prstGeom>
          <a:noFill/>
          <a:ln>
            <a:noFill/>
          </a:ln>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Clr>
                <a:schemeClr val="dk1"/>
              </a:buClr>
              <a:buSzPts val="1100"/>
              <a:buFont typeface="Arial"/>
              <a:buNone/>
            </a:pPr>
            <a:r>
              <a:rPr b="1" lang="en" sz="2100" u="sng">
                <a:solidFill>
                  <a:srgbClr val="1F1F1F"/>
                </a:solidFill>
                <a:highlight>
                  <a:srgbClr val="F8F9FA"/>
                </a:highlight>
              </a:rPr>
              <a:t>Дисање</a:t>
            </a:r>
            <a:r>
              <a:rPr lang="en" sz="2100">
                <a:solidFill>
                  <a:srgbClr val="1F1F1F"/>
                </a:solidFill>
                <a:highlight>
                  <a:srgbClr val="F8F9FA"/>
                </a:highlight>
              </a:rPr>
              <a:t> – од једноставних дубоких удисаја до сложенијих вежби дисања које се односе на опуштање и медитацију.</a:t>
            </a:r>
            <a:endParaRPr sz="2100">
              <a:solidFill>
                <a:srgbClr val="1F1F1F"/>
              </a:solidFill>
              <a:highlight>
                <a:srgbClr val="F8F9FA"/>
              </a:highlight>
            </a:endParaRPr>
          </a:p>
          <a:p>
            <a:pPr indent="0" lvl="0" marL="0" rtl="0" algn="just">
              <a:lnSpc>
                <a:spcPct val="95000"/>
              </a:lnSpc>
              <a:spcBef>
                <a:spcPts val="0"/>
              </a:spcBef>
              <a:spcAft>
                <a:spcPts val="0"/>
              </a:spcAft>
              <a:buSzPts val="1100"/>
              <a:buNone/>
            </a:pPr>
            <a:r>
              <a:t/>
            </a:r>
            <a:endParaRPr b="1" sz="2090" u="sng">
              <a:solidFill>
                <a:srgbClr val="2C2C2C"/>
              </a:solidFill>
            </a:endParaRPr>
          </a:p>
          <a:p>
            <a:pPr indent="0" lvl="0" marL="0" rtl="0" algn="l">
              <a:lnSpc>
                <a:spcPct val="95000"/>
              </a:lnSpc>
              <a:spcBef>
                <a:spcPts val="0"/>
              </a:spcBef>
              <a:spcAft>
                <a:spcPts val="0"/>
              </a:spcAft>
              <a:buSzPts val="1100"/>
              <a:buNone/>
            </a:pPr>
            <a:r>
              <a:t/>
            </a:r>
            <a:endParaRPr sz="1890">
              <a:solidFill>
                <a:srgbClr val="2C2C2C"/>
              </a:solidFill>
            </a:endParaRPr>
          </a:p>
          <a:p>
            <a:pPr indent="0" lvl="0" marL="0" rtl="0" algn="l">
              <a:lnSpc>
                <a:spcPct val="95000"/>
              </a:lnSpc>
              <a:spcBef>
                <a:spcPts val="0"/>
              </a:spcBef>
              <a:spcAft>
                <a:spcPts val="0"/>
              </a:spcAft>
              <a:buSzPts val="605"/>
              <a:buNone/>
            </a:pPr>
            <a:r>
              <a:t/>
            </a:r>
            <a:endParaRPr sz="1890">
              <a:solidFill>
                <a:srgbClr val="2C2C2C"/>
              </a:solidFill>
            </a:endParaRPr>
          </a:p>
          <a:p>
            <a:pPr indent="0" lvl="0" marL="0" rtl="0" algn="l">
              <a:lnSpc>
                <a:spcPct val="95000"/>
              </a:lnSpc>
              <a:spcBef>
                <a:spcPts val="0"/>
              </a:spcBef>
              <a:spcAft>
                <a:spcPts val="0"/>
              </a:spcAft>
              <a:buSzPts val="605"/>
              <a:buNone/>
            </a:pPr>
            <a:r>
              <a:t/>
            </a:r>
            <a:endParaRPr sz="1890">
              <a:solidFill>
                <a:srgbClr val="2C2C2C"/>
              </a:solidFill>
            </a:endParaRPr>
          </a:p>
          <a:p>
            <a:pPr indent="0" lvl="0" marL="0" rtl="0" algn="l">
              <a:lnSpc>
                <a:spcPct val="95000"/>
              </a:lnSpc>
              <a:spcBef>
                <a:spcPts val="0"/>
              </a:spcBef>
              <a:spcAft>
                <a:spcPts val="0"/>
              </a:spcAft>
              <a:buSzPts val="1100"/>
              <a:buNone/>
            </a:pPr>
            <a:r>
              <a:t/>
            </a:r>
            <a:endParaRPr sz="1890">
              <a:solidFill>
                <a:srgbClr val="2C2C2C"/>
              </a:solidFill>
            </a:endParaRPr>
          </a:p>
          <a:p>
            <a:pPr indent="0" lvl="0" marL="0" rtl="0" algn="l">
              <a:lnSpc>
                <a:spcPct val="95000"/>
              </a:lnSpc>
              <a:spcBef>
                <a:spcPts val="0"/>
              </a:spcBef>
              <a:spcAft>
                <a:spcPts val="0"/>
              </a:spcAft>
              <a:buSzPts val="605"/>
              <a:buNone/>
            </a:pPr>
            <a:r>
              <a:rPr lang="en" sz="1890">
                <a:solidFill>
                  <a:srgbClr val="2C2C2C"/>
                </a:solidFill>
              </a:rPr>
              <a:t>  </a:t>
            </a:r>
            <a:endParaRPr sz="1890">
              <a:solidFill>
                <a:srgbClr val="2C2C2C"/>
              </a:solidFill>
            </a:endParaRPr>
          </a:p>
          <a:p>
            <a:pPr indent="0" lvl="0" marL="0" rtl="0" algn="l">
              <a:lnSpc>
                <a:spcPct val="95000"/>
              </a:lnSpc>
              <a:spcBef>
                <a:spcPts val="0"/>
              </a:spcBef>
              <a:spcAft>
                <a:spcPts val="0"/>
              </a:spcAft>
              <a:buSzPts val="605"/>
              <a:buNone/>
            </a:pPr>
            <a:r>
              <a:t/>
            </a:r>
            <a:endParaRPr sz="1890">
              <a:solidFill>
                <a:srgbClr val="2C2C2C"/>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7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en" sz="2400">
                <a:solidFill>
                  <a:srgbClr val="339966"/>
                </a:solidFill>
                <a:latin typeface="Lato"/>
                <a:ea typeface="Lato"/>
                <a:cs typeface="Lato"/>
                <a:sym typeface="Lato"/>
              </a:rPr>
              <a:t>Активност бр.1</a:t>
            </a:r>
            <a:endParaRPr b="1" sz="2400">
              <a:solidFill>
                <a:srgbClr val="339966"/>
              </a:solidFill>
              <a:latin typeface="Lato"/>
              <a:ea typeface="Lato"/>
              <a:cs typeface="Lato"/>
              <a:sym typeface="Lato"/>
            </a:endParaRPr>
          </a:p>
        </p:txBody>
      </p:sp>
      <p:pic>
        <p:nvPicPr>
          <p:cNvPr descr="H:\My Drive\KA2\KA2 - TYM\_WP5-Sharing and Promotion\Graphic Identity\Logo TYM\TYM_Tavola disegno 1-02.png" id="572" name="Google Shape;572;p73"/>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
        <p:nvSpPr>
          <p:cNvPr id="573" name="Google Shape;573;p73"/>
          <p:cNvSpPr txBox="1"/>
          <p:nvPr/>
        </p:nvSpPr>
        <p:spPr>
          <a:xfrm>
            <a:off x="395975" y="1778700"/>
            <a:ext cx="7941300" cy="3008700"/>
          </a:xfrm>
          <a:prstGeom prst="rect">
            <a:avLst/>
          </a:prstGeom>
          <a:noFill/>
          <a:ln>
            <a:noFill/>
          </a:ln>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Clr>
                <a:schemeClr val="dk1"/>
              </a:buClr>
              <a:buSzPts val="1100"/>
              <a:buFont typeface="Arial"/>
              <a:buNone/>
            </a:pPr>
            <a:r>
              <a:rPr b="1" lang="en" sz="2100" u="sng">
                <a:solidFill>
                  <a:srgbClr val="1F1F1F"/>
                </a:solidFill>
                <a:highlight>
                  <a:srgbClr val="F8F9FA"/>
                </a:highlight>
              </a:rPr>
              <a:t>Физичке вежбе</a:t>
            </a:r>
            <a:r>
              <a:rPr lang="en" sz="2100">
                <a:solidFill>
                  <a:srgbClr val="1F1F1F"/>
                </a:solidFill>
                <a:highlight>
                  <a:srgbClr val="F8F9FA"/>
                </a:highlight>
              </a:rPr>
              <a:t> – физичка активност је најкориснија за смањење стреса.  Ослобађа неурохемикалије у мозгу које помажу концентрацију.  За неке људе, чак и кратка шетња је довољна да се ослободи стреса.</a:t>
            </a:r>
            <a:endParaRPr sz="2100">
              <a:solidFill>
                <a:srgbClr val="1F1F1F"/>
              </a:solidFill>
              <a:highlight>
                <a:srgbClr val="F8F9FA"/>
              </a:highlight>
            </a:endParaRPr>
          </a:p>
          <a:p>
            <a:pPr indent="0" lvl="0" marL="0" rtl="0" algn="just">
              <a:lnSpc>
                <a:spcPct val="95000"/>
              </a:lnSpc>
              <a:spcBef>
                <a:spcPts val="0"/>
              </a:spcBef>
              <a:spcAft>
                <a:spcPts val="0"/>
              </a:spcAft>
              <a:buSzPts val="605"/>
              <a:buNone/>
            </a:pPr>
            <a:r>
              <a:t/>
            </a:r>
            <a:endParaRPr b="1" sz="2090" u="sng">
              <a:solidFill>
                <a:srgbClr val="2C2C2C"/>
              </a:solidFill>
            </a:endParaRPr>
          </a:p>
          <a:p>
            <a:pPr indent="0" lvl="0" marL="0" rtl="0" algn="l">
              <a:lnSpc>
                <a:spcPct val="95000"/>
              </a:lnSpc>
              <a:spcBef>
                <a:spcPts val="0"/>
              </a:spcBef>
              <a:spcAft>
                <a:spcPts val="0"/>
              </a:spcAft>
              <a:buClr>
                <a:schemeClr val="dk1"/>
              </a:buClr>
              <a:buSzPts val="1100"/>
              <a:buFont typeface="Arial"/>
              <a:buNone/>
            </a:pPr>
            <a:r>
              <a:t/>
            </a:r>
            <a:endParaRPr sz="1890">
              <a:solidFill>
                <a:srgbClr val="2C2C2C"/>
              </a:solidFill>
            </a:endParaRPr>
          </a:p>
          <a:p>
            <a:pPr indent="0" lvl="0" marL="0" rtl="0" algn="l">
              <a:lnSpc>
                <a:spcPct val="95000"/>
              </a:lnSpc>
              <a:spcBef>
                <a:spcPts val="0"/>
              </a:spcBef>
              <a:spcAft>
                <a:spcPts val="0"/>
              </a:spcAft>
              <a:buSzPts val="605"/>
              <a:buNone/>
            </a:pPr>
            <a:r>
              <a:t/>
            </a:r>
            <a:endParaRPr sz="1890">
              <a:solidFill>
                <a:srgbClr val="2C2C2C"/>
              </a:solidFill>
            </a:endParaRPr>
          </a:p>
          <a:p>
            <a:pPr indent="0" lvl="0" marL="0" rtl="0" algn="l">
              <a:lnSpc>
                <a:spcPct val="95000"/>
              </a:lnSpc>
              <a:spcBef>
                <a:spcPts val="0"/>
              </a:spcBef>
              <a:spcAft>
                <a:spcPts val="0"/>
              </a:spcAft>
              <a:buSzPts val="1100"/>
              <a:buNone/>
            </a:pPr>
            <a:r>
              <a:t/>
            </a:r>
            <a:endParaRPr sz="1890">
              <a:solidFill>
                <a:srgbClr val="2C2C2C"/>
              </a:solidFill>
            </a:endParaRPr>
          </a:p>
          <a:p>
            <a:pPr indent="0" lvl="0" marL="0" rtl="0" algn="l">
              <a:lnSpc>
                <a:spcPct val="95000"/>
              </a:lnSpc>
              <a:spcBef>
                <a:spcPts val="0"/>
              </a:spcBef>
              <a:spcAft>
                <a:spcPts val="0"/>
              </a:spcAft>
              <a:buSzPts val="605"/>
              <a:buNone/>
            </a:pPr>
            <a:r>
              <a:t/>
            </a:r>
            <a:endParaRPr sz="1890">
              <a:solidFill>
                <a:srgbClr val="2C2C2C"/>
              </a:solidFill>
            </a:endParaRPr>
          </a:p>
          <a:p>
            <a:pPr indent="0" lvl="0" marL="0" rtl="0" algn="l">
              <a:lnSpc>
                <a:spcPct val="95000"/>
              </a:lnSpc>
              <a:spcBef>
                <a:spcPts val="0"/>
              </a:spcBef>
              <a:spcAft>
                <a:spcPts val="0"/>
              </a:spcAft>
              <a:buSzPts val="605"/>
              <a:buNone/>
            </a:pPr>
            <a:r>
              <a:t/>
            </a:r>
            <a:endParaRPr sz="1890">
              <a:solidFill>
                <a:srgbClr val="2C2C2C"/>
              </a:solidFill>
            </a:endParaRPr>
          </a:p>
          <a:p>
            <a:pPr indent="0" lvl="0" marL="0" rtl="0" algn="l">
              <a:lnSpc>
                <a:spcPct val="95000"/>
              </a:lnSpc>
              <a:spcBef>
                <a:spcPts val="0"/>
              </a:spcBef>
              <a:spcAft>
                <a:spcPts val="0"/>
              </a:spcAft>
              <a:buSzPts val="1100"/>
              <a:buNone/>
            </a:pPr>
            <a:r>
              <a:t/>
            </a:r>
            <a:endParaRPr sz="1890">
              <a:solidFill>
                <a:srgbClr val="2C2C2C"/>
              </a:solidFill>
            </a:endParaRPr>
          </a:p>
          <a:p>
            <a:pPr indent="0" lvl="0" marL="0" rtl="0" algn="l">
              <a:lnSpc>
                <a:spcPct val="95000"/>
              </a:lnSpc>
              <a:spcBef>
                <a:spcPts val="0"/>
              </a:spcBef>
              <a:spcAft>
                <a:spcPts val="0"/>
              </a:spcAft>
              <a:buSzPts val="605"/>
              <a:buNone/>
            </a:pPr>
            <a:r>
              <a:rPr lang="en" sz="1890">
                <a:solidFill>
                  <a:srgbClr val="2C2C2C"/>
                </a:solidFill>
              </a:rPr>
              <a:t>  </a:t>
            </a:r>
            <a:endParaRPr sz="1890">
              <a:solidFill>
                <a:srgbClr val="2C2C2C"/>
              </a:solidFill>
            </a:endParaRPr>
          </a:p>
          <a:p>
            <a:pPr indent="0" lvl="0" marL="0" rtl="0" algn="l">
              <a:lnSpc>
                <a:spcPct val="95000"/>
              </a:lnSpc>
              <a:spcBef>
                <a:spcPts val="0"/>
              </a:spcBef>
              <a:spcAft>
                <a:spcPts val="0"/>
              </a:spcAft>
              <a:buSzPts val="605"/>
              <a:buNone/>
            </a:pPr>
            <a:r>
              <a:t/>
            </a:r>
            <a:endParaRPr sz="1890">
              <a:solidFill>
                <a:srgbClr val="2C2C2C"/>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type="ctrTitle"/>
          </p:nvPr>
        </p:nvSpPr>
        <p:spPr>
          <a:xfrm>
            <a:off x="311708" y="558431"/>
            <a:ext cx="8520600" cy="15396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33333"/>
              <a:buFont typeface="Arial"/>
              <a:buNone/>
            </a:pPr>
            <a:r>
              <a:t/>
            </a:r>
            <a:endParaRPr b="1" sz="3300">
              <a:solidFill>
                <a:srgbClr val="00B050"/>
              </a:solidFill>
              <a:latin typeface="Lato"/>
              <a:ea typeface="Lato"/>
              <a:cs typeface="Lato"/>
              <a:sym typeface="Lato"/>
            </a:endParaRPr>
          </a:p>
          <a:p>
            <a:pPr indent="0" lvl="0" marL="0" rtl="0" algn="ctr">
              <a:spcBef>
                <a:spcPts val="0"/>
              </a:spcBef>
              <a:spcAft>
                <a:spcPts val="0"/>
              </a:spcAft>
              <a:buClr>
                <a:schemeClr val="dk1"/>
              </a:buClr>
              <a:buSzPct val="33333"/>
              <a:buFont typeface="Arial"/>
              <a:buNone/>
            </a:pPr>
            <a:r>
              <a:rPr b="1" lang="en" sz="3300">
                <a:solidFill>
                  <a:srgbClr val="339966"/>
                </a:solidFill>
                <a:highlight>
                  <a:srgbClr val="F8F9FA"/>
                </a:highlight>
              </a:rPr>
              <a:t>Зашто доживљавамо стрес као одговор на неке догађаје?</a:t>
            </a:r>
            <a:endParaRPr b="1" sz="3300">
              <a:solidFill>
                <a:srgbClr val="339966"/>
              </a:solidFill>
              <a:highlight>
                <a:srgbClr val="F8F9FA"/>
              </a:highlight>
            </a:endParaRPr>
          </a:p>
          <a:p>
            <a:pPr indent="0" lvl="0" marL="0" rtl="0" algn="ctr">
              <a:spcBef>
                <a:spcPts val="0"/>
              </a:spcBef>
              <a:spcAft>
                <a:spcPts val="0"/>
              </a:spcAft>
              <a:buClr>
                <a:srgbClr val="2C2C2C"/>
              </a:buClr>
              <a:buSzPct val="111111"/>
              <a:buFont typeface="Lato"/>
              <a:buNone/>
            </a:pPr>
            <a:r>
              <a:t/>
            </a:r>
            <a:endParaRPr b="1" sz="3000">
              <a:solidFill>
                <a:srgbClr val="339966"/>
              </a:solidFill>
              <a:latin typeface="Lato"/>
              <a:ea typeface="Lato"/>
              <a:cs typeface="Lato"/>
              <a:sym typeface="Lato"/>
            </a:endParaRPr>
          </a:p>
        </p:txBody>
      </p:sp>
      <p:sp>
        <p:nvSpPr>
          <p:cNvPr id="113" name="Google Shape;113;p20"/>
          <p:cNvSpPr txBox="1"/>
          <p:nvPr>
            <p:ph idx="1" type="subTitle"/>
          </p:nvPr>
        </p:nvSpPr>
        <p:spPr>
          <a:xfrm>
            <a:off x="311700" y="2125594"/>
            <a:ext cx="8520600" cy="5946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88888"/>
              </a:buClr>
              <a:buSzPts val="3200"/>
              <a:buNone/>
            </a:pPr>
            <a:r>
              <a:t/>
            </a:r>
            <a:endParaRPr/>
          </a:p>
        </p:txBody>
      </p:sp>
      <p:pic>
        <p:nvPicPr>
          <p:cNvPr descr="H:\My Drive\KA2\KA2 - TYM\_WP5-Sharing and Promotion\Graphic Identity\Logo TYM\TYM_Tavola disegno 1-02.png" id="114" name="Google Shape;114;p20"/>
          <p:cNvPicPr preferRelativeResize="0"/>
          <p:nvPr/>
        </p:nvPicPr>
        <p:blipFill rotWithShape="1">
          <a:blip r:embed="rId3">
            <a:alphaModFix/>
          </a:blip>
          <a:srcRect b="0" l="0" r="0" t="0"/>
          <a:stretch/>
        </p:blipFill>
        <p:spPr>
          <a:xfrm>
            <a:off x="8241175" y="0"/>
            <a:ext cx="507840" cy="507840"/>
          </a:xfrm>
          <a:prstGeom prst="rect">
            <a:avLst/>
          </a:prstGeom>
          <a:noFill/>
          <a:ln>
            <a:noFill/>
          </a:ln>
        </p:spPr>
      </p:pic>
      <p:pic>
        <p:nvPicPr>
          <p:cNvPr id="115" name="Google Shape;115;p20"/>
          <p:cNvPicPr preferRelativeResize="0"/>
          <p:nvPr/>
        </p:nvPicPr>
        <p:blipFill>
          <a:blip r:embed="rId4">
            <a:alphaModFix/>
          </a:blip>
          <a:stretch>
            <a:fillRect/>
          </a:stretch>
        </p:blipFill>
        <p:spPr>
          <a:xfrm>
            <a:off x="152400" y="2872594"/>
            <a:ext cx="1588879" cy="1588879"/>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74"/>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en" sz="2400">
                <a:solidFill>
                  <a:srgbClr val="339966"/>
                </a:solidFill>
                <a:latin typeface="Lato"/>
                <a:ea typeface="Lato"/>
                <a:cs typeface="Lato"/>
                <a:sym typeface="Lato"/>
              </a:rPr>
              <a:t>Активност бр.1</a:t>
            </a:r>
            <a:endParaRPr b="1" sz="2400">
              <a:solidFill>
                <a:srgbClr val="339966"/>
              </a:solidFill>
              <a:latin typeface="Lato"/>
              <a:ea typeface="Lato"/>
              <a:cs typeface="Lato"/>
              <a:sym typeface="Lato"/>
            </a:endParaRPr>
          </a:p>
        </p:txBody>
      </p:sp>
      <p:pic>
        <p:nvPicPr>
          <p:cNvPr descr="H:\My Drive\KA2\KA2 - TYM\_WP5-Sharing and Promotion\Graphic Identity\Logo TYM\TYM_Tavola disegno 1-02.png" id="580" name="Google Shape;580;p74"/>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
        <p:nvSpPr>
          <p:cNvPr id="581" name="Google Shape;581;p74"/>
          <p:cNvSpPr txBox="1"/>
          <p:nvPr/>
        </p:nvSpPr>
        <p:spPr>
          <a:xfrm>
            <a:off x="395975" y="1778700"/>
            <a:ext cx="7941300" cy="3008700"/>
          </a:xfrm>
          <a:prstGeom prst="rect">
            <a:avLst/>
          </a:prstGeom>
          <a:noFill/>
          <a:ln>
            <a:noFill/>
          </a:ln>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Clr>
                <a:schemeClr val="dk1"/>
              </a:buClr>
              <a:buSzPts val="1100"/>
              <a:buFont typeface="Arial"/>
              <a:buNone/>
            </a:pPr>
            <a:r>
              <a:rPr b="1" lang="en" sz="2100" u="sng">
                <a:solidFill>
                  <a:srgbClr val="1F1F1F"/>
                </a:solidFill>
                <a:highlight>
                  <a:srgbClr val="F8F9FA"/>
                </a:highlight>
              </a:rPr>
              <a:t>Заустављање негативног размишљања</a:t>
            </a:r>
            <a:r>
              <a:rPr lang="en" sz="2100">
                <a:solidFill>
                  <a:srgbClr val="1F1F1F"/>
                </a:solidFill>
                <a:highlight>
                  <a:srgbClr val="F8F9FA"/>
                </a:highlight>
              </a:rPr>
              <a:t> – спречавање негативних мисли које можемо имати о ситуацији или себи.  Примери негативних мисли укључују очекивање неуспеха, понижавање, осећај неадекватности – мисао попут „Изгледа да сви други ово разумеју осим мене“.</a:t>
            </a:r>
            <a:endParaRPr sz="2100">
              <a:solidFill>
                <a:srgbClr val="1F1F1F"/>
              </a:solidFill>
              <a:highlight>
                <a:srgbClr val="F8F9FA"/>
              </a:highlight>
            </a:endParaRPr>
          </a:p>
          <a:p>
            <a:pPr indent="0" lvl="0" marL="0" rtl="0" algn="just">
              <a:lnSpc>
                <a:spcPct val="95000"/>
              </a:lnSpc>
              <a:spcBef>
                <a:spcPts val="0"/>
              </a:spcBef>
              <a:spcAft>
                <a:spcPts val="0"/>
              </a:spcAft>
              <a:buClr>
                <a:schemeClr val="dk1"/>
              </a:buClr>
              <a:buSzPts val="1100"/>
              <a:buFont typeface="Arial"/>
              <a:buNone/>
            </a:pPr>
            <a:r>
              <a:t/>
            </a:r>
            <a:endParaRPr b="1" sz="2090" u="sng">
              <a:solidFill>
                <a:srgbClr val="2C2C2C"/>
              </a:solidFill>
            </a:endParaRPr>
          </a:p>
          <a:p>
            <a:pPr indent="0" lvl="0" marL="0" rtl="0" algn="l">
              <a:lnSpc>
                <a:spcPct val="95000"/>
              </a:lnSpc>
              <a:spcBef>
                <a:spcPts val="0"/>
              </a:spcBef>
              <a:spcAft>
                <a:spcPts val="0"/>
              </a:spcAft>
              <a:buClr>
                <a:schemeClr val="dk1"/>
              </a:buClr>
              <a:buSzPts val="1100"/>
              <a:buFont typeface="Arial"/>
              <a:buNone/>
            </a:pPr>
            <a:r>
              <a:t/>
            </a:r>
            <a:endParaRPr sz="1890">
              <a:solidFill>
                <a:srgbClr val="2C2C2C"/>
              </a:solidFill>
            </a:endParaRPr>
          </a:p>
          <a:p>
            <a:pPr indent="0" lvl="0" marL="0" rtl="0" algn="l">
              <a:lnSpc>
                <a:spcPct val="95000"/>
              </a:lnSpc>
              <a:spcBef>
                <a:spcPts val="0"/>
              </a:spcBef>
              <a:spcAft>
                <a:spcPts val="0"/>
              </a:spcAft>
              <a:buSzPts val="605"/>
              <a:buNone/>
            </a:pPr>
            <a:r>
              <a:t/>
            </a:r>
            <a:endParaRPr b="1" sz="1890" u="sng">
              <a:solidFill>
                <a:srgbClr val="2C2C2C"/>
              </a:solidFill>
            </a:endParaRPr>
          </a:p>
          <a:p>
            <a:pPr indent="0" lvl="0" marL="0" rtl="0" algn="l">
              <a:lnSpc>
                <a:spcPct val="95000"/>
              </a:lnSpc>
              <a:spcBef>
                <a:spcPts val="0"/>
              </a:spcBef>
              <a:spcAft>
                <a:spcPts val="0"/>
              </a:spcAft>
              <a:buSzPts val="605"/>
              <a:buNone/>
            </a:pPr>
            <a:r>
              <a:t/>
            </a:r>
            <a:endParaRPr sz="1890">
              <a:solidFill>
                <a:srgbClr val="2C2C2C"/>
              </a:solidFill>
            </a:endParaRPr>
          </a:p>
          <a:p>
            <a:pPr indent="0" lvl="0" marL="0" rtl="0" algn="l">
              <a:lnSpc>
                <a:spcPct val="95000"/>
              </a:lnSpc>
              <a:spcBef>
                <a:spcPts val="0"/>
              </a:spcBef>
              <a:spcAft>
                <a:spcPts val="0"/>
              </a:spcAft>
              <a:buSzPts val="1100"/>
              <a:buNone/>
            </a:pPr>
            <a:r>
              <a:t/>
            </a:r>
            <a:endParaRPr sz="1890">
              <a:solidFill>
                <a:srgbClr val="2C2C2C"/>
              </a:solidFill>
            </a:endParaRPr>
          </a:p>
          <a:p>
            <a:pPr indent="0" lvl="0" marL="0" rtl="0" algn="l">
              <a:lnSpc>
                <a:spcPct val="95000"/>
              </a:lnSpc>
              <a:spcBef>
                <a:spcPts val="0"/>
              </a:spcBef>
              <a:spcAft>
                <a:spcPts val="0"/>
              </a:spcAft>
              <a:buSzPts val="605"/>
              <a:buNone/>
            </a:pPr>
            <a:r>
              <a:rPr lang="en" sz="1890">
                <a:solidFill>
                  <a:srgbClr val="2C2C2C"/>
                </a:solidFill>
              </a:rPr>
              <a:t>  </a:t>
            </a:r>
            <a:endParaRPr sz="1890">
              <a:solidFill>
                <a:srgbClr val="2C2C2C"/>
              </a:solidFill>
            </a:endParaRPr>
          </a:p>
          <a:p>
            <a:pPr indent="0" lvl="0" marL="0" rtl="0" algn="l">
              <a:lnSpc>
                <a:spcPct val="95000"/>
              </a:lnSpc>
              <a:spcBef>
                <a:spcPts val="0"/>
              </a:spcBef>
              <a:spcAft>
                <a:spcPts val="0"/>
              </a:spcAft>
              <a:buSzPts val="605"/>
              <a:buNone/>
            </a:pPr>
            <a:r>
              <a:t/>
            </a:r>
            <a:endParaRPr sz="1890">
              <a:solidFill>
                <a:srgbClr val="2C2C2C"/>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75"/>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en" sz="2400">
                <a:solidFill>
                  <a:srgbClr val="339966"/>
                </a:solidFill>
                <a:latin typeface="Lato"/>
                <a:ea typeface="Lato"/>
                <a:cs typeface="Lato"/>
                <a:sym typeface="Lato"/>
              </a:rPr>
              <a:t>Активност бр.1</a:t>
            </a:r>
            <a:endParaRPr b="1" sz="2400">
              <a:solidFill>
                <a:srgbClr val="339966"/>
              </a:solidFill>
              <a:latin typeface="Lato"/>
              <a:ea typeface="Lato"/>
              <a:cs typeface="Lato"/>
              <a:sym typeface="Lato"/>
            </a:endParaRPr>
          </a:p>
        </p:txBody>
      </p:sp>
      <p:pic>
        <p:nvPicPr>
          <p:cNvPr descr="H:\My Drive\KA2\KA2 - TYM\_WP5-Sharing and Promotion\Graphic Identity\Logo TYM\TYM_Tavola disegno 1-02.png" id="588" name="Google Shape;588;p75"/>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
        <p:nvSpPr>
          <p:cNvPr id="589" name="Google Shape;589;p75"/>
          <p:cNvSpPr txBox="1"/>
          <p:nvPr/>
        </p:nvSpPr>
        <p:spPr>
          <a:xfrm>
            <a:off x="395975" y="1778700"/>
            <a:ext cx="7941300" cy="3008700"/>
          </a:xfrm>
          <a:prstGeom prst="rect">
            <a:avLst/>
          </a:prstGeom>
          <a:noFill/>
          <a:ln>
            <a:noFill/>
          </a:ln>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Clr>
                <a:schemeClr val="dk1"/>
              </a:buClr>
              <a:buSzPts val="1100"/>
              <a:buFont typeface="Arial"/>
              <a:buNone/>
            </a:pPr>
            <a:r>
              <a:rPr b="1" lang="en" sz="2100" u="sng">
                <a:solidFill>
                  <a:srgbClr val="1F1F1F"/>
                </a:solidFill>
                <a:highlight>
                  <a:srgbClr val="F8F9FA"/>
                </a:highlight>
              </a:rPr>
              <a:t>Задржавање перспективе</a:t>
            </a:r>
            <a:r>
              <a:rPr lang="en" sz="2100">
                <a:solidFill>
                  <a:srgbClr val="1F1F1F"/>
                </a:solidFill>
                <a:highlight>
                  <a:srgbClr val="F8F9FA"/>
                </a:highlight>
              </a:rPr>
              <a:t> – када сте под стресом, лако је изгубити перспективу; ствари могу изгледати непремостиве.  Нека питања која треба да поставите себи: Да ли је ово заиста проблем?  Да ли је ово проблем који је још неко имао?  Могу ли да одредим приоритете проблема?  Да ли је то заиста важно?  "Погледајте светлу страну живота!" - Негујте оптимизам.</a:t>
            </a:r>
            <a:endParaRPr sz="2100">
              <a:solidFill>
                <a:srgbClr val="1F1F1F"/>
              </a:solidFill>
              <a:highlight>
                <a:srgbClr val="F8F9FA"/>
              </a:highlight>
            </a:endParaRPr>
          </a:p>
          <a:p>
            <a:pPr indent="0" lvl="0" marL="0" rtl="0" algn="just">
              <a:lnSpc>
                <a:spcPct val="95000"/>
              </a:lnSpc>
              <a:spcBef>
                <a:spcPts val="0"/>
              </a:spcBef>
              <a:spcAft>
                <a:spcPts val="0"/>
              </a:spcAft>
              <a:buSzPts val="605"/>
              <a:buNone/>
            </a:pPr>
            <a:r>
              <a:t/>
            </a:r>
            <a:endParaRPr b="1" sz="2090" u="sng">
              <a:solidFill>
                <a:srgbClr val="2C2C2C"/>
              </a:solidFill>
            </a:endParaRPr>
          </a:p>
          <a:p>
            <a:pPr indent="0" lvl="0" marL="0" rtl="0" algn="l">
              <a:lnSpc>
                <a:spcPct val="95000"/>
              </a:lnSpc>
              <a:spcBef>
                <a:spcPts val="0"/>
              </a:spcBef>
              <a:spcAft>
                <a:spcPts val="0"/>
              </a:spcAft>
              <a:buClr>
                <a:schemeClr val="dk1"/>
              </a:buClr>
              <a:buSzPts val="1100"/>
              <a:buFont typeface="Arial"/>
              <a:buNone/>
            </a:pPr>
            <a:r>
              <a:t/>
            </a:r>
            <a:endParaRPr sz="1890">
              <a:solidFill>
                <a:srgbClr val="2C2C2C"/>
              </a:solidFill>
            </a:endParaRPr>
          </a:p>
          <a:p>
            <a:pPr indent="0" lvl="0" marL="0" rtl="0" algn="l">
              <a:lnSpc>
                <a:spcPct val="95000"/>
              </a:lnSpc>
              <a:spcBef>
                <a:spcPts val="0"/>
              </a:spcBef>
              <a:spcAft>
                <a:spcPts val="0"/>
              </a:spcAft>
              <a:buSzPts val="605"/>
              <a:buNone/>
            </a:pPr>
            <a:r>
              <a:rPr lang="en" sz="1890">
                <a:solidFill>
                  <a:srgbClr val="2C2C2C"/>
                </a:solidFill>
              </a:rPr>
              <a:t>  </a:t>
            </a:r>
            <a:endParaRPr sz="1890">
              <a:solidFill>
                <a:srgbClr val="2C2C2C"/>
              </a:solidFill>
            </a:endParaRPr>
          </a:p>
          <a:p>
            <a:pPr indent="0" lvl="0" marL="0" rtl="0" algn="l">
              <a:lnSpc>
                <a:spcPct val="95000"/>
              </a:lnSpc>
              <a:spcBef>
                <a:spcPts val="0"/>
              </a:spcBef>
              <a:spcAft>
                <a:spcPts val="0"/>
              </a:spcAft>
              <a:buSzPts val="605"/>
              <a:buNone/>
            </a:pPr>
            <a:r>
              <a:t/>
            </a:r>
            <a:endParaRPr sz="1890">
              <a:solidFill>
                <a:srgbClr val="2C2C2C"/>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76"/>
          <p:cNvSpPr txBox="1"/>
          <p:nvPr/>
        </p:nvSpPr>
        <p:spPr>
          <a:xfrm>
            <a:off x="909850" y="1645395"/>
            <a:ext cx="3067800" cy="24474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0"/>
              </a:spcAft>
              <a:buSzPts val="605"/>
              <a:buNone/>
            </a:pPr>
            <a:r>
              <a:rPr b="1" lang="en" sz="2100" u="sng">
                <a:solidFill>
                  <a:srgbClr val="339966"/>
                </a:solidFill>
                <a:highlight>
                  <a:srgbClr val="F8F9FA"/>
                </a:highlight>
              </a:rPr>
              <a:t>Преуоквиравање</a:t>
            </a:r>
            <a:endParaRPr b="1" sz="2100" u="sng">
              <a:solidFill>
                <a:srgbClr val="339966"/>
              </a:solidFill>
              <a:highlight>
                <a:srgbClr val="F8F9FA"/>
              </a:highlight>
            </a:endParaRPr>
          </a:p>
          <a:p>
            <a:pPr indent="0" lvl="0" marL="0" rtl="0" algn="l">
              <a:lnSpc>
                <a:spcPct val="95000"/>
              </a:lnSpc>
              <a:spcBef>
                <a:spcPts val="0"/>
              </a:spcBef>
              <a:spcAft>
                <a:spcPts val="0"/>
              </a:spcAft>
              <a:buSzPts val="605"/>
              <a:buNone/>
            </a:pPr>
            <a:r>
              <a:t/>
            </a:r>
            <a:endParaRPr b="1" sz="2100" u="sng">
              <a:solidFill>
                <a:srgbClr val="339966"/>
              </a:solidFill>
              <a:highlight>
                <a:srgbClr val="F8F9FA"/>
              </a:highlight>
            </a:endParaRPr>
          </a:p>
          <a:p>
            <a:pPr indent="0" lvl="0" marL="0" rtl="0" algn="l">
              <a:lnSpc>
                <a:spcPct val="95000"/>
              </a:lnSpc>
              <a:spcBef>
                <a:spcPts val="0"/>
              </a:spcBef>
              <a:spcAft>
                <a:spcPts val="0"/>
              </a:spcAft>
              <a:buSzPts val="605"/>
              <a:buNone/>
            </a:pPr>
            <a:r>
              <a:rPr b="1" lang="en" sz="2100" u="sng">
                <a:solidFill>
                  <a:srgbClr val="339966"/>
                </a:solidFill>
                <a:highlight>
                  <a:srgbClr val="F8F9FA"/>
                </a:highlight>
              </a:rPr>
              <a:t>Управљање временом</a:t>
            </a:r>
            <a:endParaRPr b="1" sz="2100" u="sng">
              <a:solidFill>
                <a:srgbClr val="339966"/>
              </a:solidFill>
              <a:highlight>
                <a:srgbClr val="F8F9FA"/>
              </a:highlight>
            </a:endParaRPr>
          </a:p>
          <a:p>
            <a:pPr indent="0" lvl="0" marL="0" rtl="0" algn="l">
              <a:lnSpc>
                <a:spcPct val="95000"/>
              </a:lnSpc>
              <a:spcBef>
                <a:spcPts val="0"/>
              </a:spcBef>
              <a:spcAft>
                <a:spcPts val="0"/>
              </a:spcAft>
              <a:buSzPts val="605"/>
              <a:buNone/>
            </a:pPr>
            <a:r>
              <a:t/>
            </a:r>
            <a:endParaRPr b="1" sz="2100" u="sng">
              <a:solidFill>
                <a:srgbClr val="339966"/>
              </a:solidFill>
              <a:highlight>
                <a:srgbClr val="F8F9FA"/>
              </a:highlight>
            </a:endParaRPr>
          </a:p>
          <a:p>
            <a:pPr indent="0" lvl="0" marL="0" rtl="0" algn="l">
              <a:lnSpc>
                <a:spcPct val="95000"/>
              </a:lnSpc>
              <a:spcBef>
                <a:spcPts val="0"/>
              </a:spcBef>
              <a:spcAft>
                <a:spcPts val="0"/>
              </a:spcAft>
              <a:buSzPts val="605"/>
              <a:buNone/>
            </a:pPr>
            <a:r>
              <a:rPr b="1" lang="en" sz="2100" u="sng">
                <a:solidFill>
                  <a:srgbClr val="339966"/>
                </a:solidFill>
                <a:highlight>
                  <a:srgbClr val="F8F9FA"/>
                </a:highlight>
              </a:rPr>
              <a:t>Потражите помоћ  </a:t>
            </a:r>
            <a:endParaRPr b="1" sz="2100" u="sng">
              <a:solidFill>
                <a:srgbClr val="339966"/>
              </a:solidFill>
              <a:highlight>
                <a:srgbClr val="F8F9FA"/>
              </a:highlight>
            </a:endParaRPr>
          </a:p>
          <a:p>
            <a:pPr indent="0" lvl="0" marL="0" rtl="0" algn="l">
              <a:lnSpc>
                <a:spcPct val="95000"/>
              </a:lnSpc>
              <a:spcBef>
                <a:spcPts val="0"/>
              </a:spcBef>
              <a:spcAft>
                <a:spcPts val="0"/>
              </a:spcAft>
              <a:buSzPts val="605"/>
              <a:buNone/>
            </a:pPr>
            <a:r>
              <a:t/>
            </a:r>
            <a:endParaRPr b="1" sz="2100" u="sng">
              <a:solidFill>
                <a:srgbClr val="339966"/>
              </a:solidFill>
              <a:highlight>
                <a:srgbClr val="F8F9FA"/>
              </a:highlight>
            </a:endParaRPr>
          </a:p>
          <a:p>
            <a:pPr indent="0" lvl="0" marL="0" rtl="0" algn="l">
              <a:lnSpc>
                <a:spcPct val="95000"/>
              </a:lnSpc>
              <a:spcBef>
                <a:spcPts val="0"/>
              </a:spcBef>
              <a:spcAft>
                <a:spcPts val="0"/>
              </a:spcAft>
              <a:buSzPts val="605"/>
              <a:buNone/>
            </a:pPr>
            <a:r>
              <a:rPr b="1" lang="en" sz="2100" u="sng">
                <a:solidFill>
                  <a:srgbClr val="339966"/>
                </a:solidFill>
                <a:highlight>
                  <a:srgbClr val="F8F9FA"/>
                </a:highlight>
              </a:rPr>
              <a:t>Чување перспективе</a:t>
            </a:r>
            <a:endParaRPr b="1" sz="2100" u="sng">
              <a:solidFill>
                <a:srgbClr val="339966"/>
              </a:solidFill>
              <a:highlight>
                <a:srgbClr val="F8F9FA"/>
              </a:highlight>
            </a:endParaRPr>
          </a:p>
          <a:p>
            <a:pPr indent="0" lvl="0" marL="0" rtl="0" algn="l">
              <a:lnSpc>
                <a:spcPct val="95000"/>
              </a:lnSpc>
              <a:spcBef>
                <a:spcPts val="0"/>
              </a:spcBef>
              <a:spcAft>
                <a:spcPts val="0"/>
              </a:spcAft>
              <a:buSzPts val="605"/>
              <a:buNone/>
            </a:pPr>
            <a:r>
              <a:t/>
            </a:r>
            <a:endParaRPr b="1" sz="2100" u="sng">
              <a:solidFill>
                <a:srgbClr val="339966"/>
              </a:solidFill>
              <a:highlight>
                <a:srgbClr val="F8F9FA"/>
              </a:highlight>
            </a:endParaRPr>
          </a:p>
          <a:p>
            <a:pPr indent="0" lvl="0" marL="0" marR="38100" rtl="0" algn="l">
              <a:lnSpc>
                <a:spcPct val="128571"/>
              </a:lnSpc>
              <a:spcBef>
                <a:spcPts val="0"/>
              </a:spcBef>
              <a:spcAft>
                <a:spcPts val="0"/>
              </a:spcAft>
              <a:buClr>
                <a:schemeClr val="dk1"/>
              </a:buClr>
              <a:buSzPts val="1100"/>
              <a:buFont typeface="Arial"/>
              <a:buNone/>
            </a:pPr>
            <a:r>
              <a:rPr b="1" lang="en" sz="2100" u="sng">
                <a:solidFill>
                  <a:srgbClr val="339966"/>
                </a:solidFill>
                <a:highlight>
                  <a:srgbClr val="F8F9FA"/>
                </a:highlight>
              </a:rPr>
              <a:t>Хумор</a:t>
            </a:r>
            <a:endParaRPr b="1" sz="2100" u="sng">
              <a:solidFill>
                <a:srgbClr val="339966"/>
              </a:solidFill>
              <a:highlight>
                <a:srgbClr val="F8F9FA"/>
              </a:highlight>
            </a:endParaRPr>
          </a:p>
          <a:p>
            <a:pPr indent="0" lvl="0" marL="0" rtl="0" algn="l">
              <a:lnSpc>
                <a:spcPct val="95000"/>
              </a:lnSpc>
              <a:spcBef>
                <a:spcPts val="0"/>
              </a:spcBef>
              <a:spcAft>
                <a:spcPts val="0"/>
              </a:spcAft>
              <a:buSzPts val="605"/>
              <a:buNone/>
            </a:pPr>
            <a:r>
              <a:t/>
            </a:r>
            <a:endParaRPr sz="1890">
              <a:solidFill>
                <a:srgbClr val="2C2C2C"/>
              </a:solidFill>
              <a:highlight>
                <a:srgbClr val="B6D7A8"/>
              </a:highlight>
            </a:endParaRPr>
          </a:p>
        </p:txBody>
      </p:sp>
      <p:sp>
        <p:nvSpPr>
          <p:cNvPr id="596" name="Google Shape;596;p76"/>
          <p:cNvSpPr txBox="1"/>
          <p:nvPr/>
        </p:nvSpPr>
        <p:spPr>
          <a:xfrm>
            <a:off x="4284639" y="1645395"/>
            <a:ext cx="3949500" cy="31398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0"/>
              </a:spcAft>
              <a:buSzPts val="605"/>
              <a:buNone/>
            </a:pPr>
            <a:r>
              <a:rPr lang="en" sz="1800" u="sng">
                <a:solidFill>
                  <a:srgbClr val="FF9900"/>
                </a:solidFill>
                <a:highlight>
                  <a:srgbClr val="F8F9FA"/>
                </a:highlight>
              </a:rPr>
              <a:t>Смањење неизвесности</a:t>
            </a:r>
            <a:endParaRPr sz="1800" u="sng">
              <a:solidFill>
                <a:srgbClr val="FF9900"/>
              </a:solidFill>
              <a:highlight>
                <a:srgbClr val="F8F9FA"/>
              </a:highlight>
            </a:endParaRPr>
          </a:p>
          <a:p>
            <a:pPr indent="0" lvl="0" marL="0" rtl="0" algn="l">
              <a:lnSpc>
                <a:spcPct val="95000"/>
              </a:lnSpc>
              <a:spcBef>
                <a:spcPts val="0"/>
              </a:spcBef>
              <a:spcAft>
                <a:spcPts val="0"/>
              </a:spcAft>
              <a:buSzPts val="605"/>
              <a:buNone/>
            </a:pPr>
            <a:r>
              <a:t/>
            </a:r>
            <a:endParaRPr sz="1800" u="sng">
              <a:solidFill>
                <a:srgbClr val="FF9900"/>
              </a:solidFill>
              <a:highlight>
                <a:srgbClr val="F8F9FA"/>
              </a:highlight>
            </a:endParaRPr>
          </a:p>
          <a:p>
            <a:pPr indent="0" lvl="0" marL="0" rtl="0" algn="l">
              <a:lnSpc>
                <a:spcPct val="95000"/>
              </a:lnSpc>
              <a:spcBef>
                <a:spcPts val="0"/>
              </a:spcBef>
              <a:spcAft>
                <a:spcPts val="0"/>
              </a:spcAft>
              <a:buSzPts val="605"/>
              <a:buNone/>
            </a:pPr>
            <a:r>
              <a:rPr lang="en" sz="1800" u="sng">
                <a:solidFill>
                  <a:srgbClr val="FF9900"/>
                </a:solidFill>
                <a:highlight>
                  <a:srgbClr val="F8F9FA"/>
                </a:highlight>
              </a:rPr>
              <a:t>Физичке вежбе</a:t>
            </a:r>
            <a:endParaRPr sz="1800" u="sng">
              <a:solidFill>
                <a:srgbClr val="FF9900"/>
              </a:solidFill>
              <a:highlight>
                <a:srgbClr val="F8F9FA"/>
              </a:highlight>
            </a:endParaRPr>
          </a:p>
          <a:p>
            <a:pPr indent="0" lvl="0" marL="0" rtl="0" algn="l">
              <a:lnSpc>
                <a:spcPct val="95000"/>
              </a:lnSpc>
              <a:spcBef>
                <a:spcPts val="0"/>
              </a:spcBef>
              <a:spcAft>
                <a:spcPts val="0"/>
              </a:spcAft>
              <a:buSzPts val="605"/>
              <a:buNone/>
            </a:pPr>
            <a:r>
              <a:t/>
            </a:r>
            <a:endParaRPr sz="1800" u="sng">
              <a:solidFill>
                <a:srgbClr val="FF9900"/>
              </a:solidFill>
              <a:highlight>
                <a:srgbClr val="F8F9FA"/>
              </a:highlight>
            </a:endParaRPr>
          </a:p>
          <a:p>
            <a:pPr indent="0" lvl="0" marL="0" rtl="0" algn="l">
              <a:lnSpc>
                <a:spcPct val="95000"/>
              </a:lnSpc>
              <a:spcBef>
                <a:spcPts val="0"/>
              </a:spcBef>
              <a:spcAft>
                <a:spcPts val="0"/>
              </a:spcAft>
              <a:buSzPts val="605"/>
              <a:buNone/>
            </a:pPr>
            <a:r>
              <a:rPr lang="en" sz="1800" u="sng">
                <a:solidFill>
                  <a:srgbClr val="FF9900"/>
                </a:solidFill>
                <a:highlight>
                  <a:srgbClr val="F8F9FA"/>
                </a:highlight>
              </a:rPr>
              <a:t>Друштвена подршка/пријатељи</a:t>
            </a:r>
            <a:endParaRPr sz="1800" u="sng">
              <a:solidFill>
                <a:srgbClr val="FF9900"/>
              </a:solidFill>
              <a:highlight>
                <a:srgbClr val="F8F9FA"/>
              </a:highlight>
            </a:endParaRPr>
          </a:p>
          <a:p>
            <a:pPr indent="0" lvl="0" marL="0" rtl="0" algn="l">
              <a:lnSpc>
                <a:spcPct val="95000"/>
              </a:lnSpc>
              <a:spcBef>
                <a:spcPts val="0"/>
              </a:spcBef>
              <a:spcAft>
                <a:spcPts val="0"/>
              </a:spcAft>
              <a:buSzPts val="605"/>
              <a:buNone/>
            </a:pPr>
            <a:r>
              <a:t/>
            </a:r>
            <a:endParaRPr sz="1800" u="sng">
              <a:solidFill>
                <a:srgbClr val="FF9900"/>
              </a:solidFill>
              <a:highlight>
                <a:srgbClr val="F8F9FA"/>
              </a:highlight>
            </a:endParaRPr>
          </a:p>
          <a:p>
            <a:pPr indent="0" lvl="0" marL="0" rtl="0" algn="l">
              <a:lnSpc>
                <a:spcPct val="95000"/>
              </a:lnSpc>
              <a:spcBef>
                <a:spcPts val="0"/>
              </a:spcBef>
              <a:spcAft>
                <a:spcPts val="0"/>
              </a:spcAft>
              <a:buSzPts val="605"/>
              <a:buNone/>
            </a:pPr>
            <a:r>
              <a:rPr lang="en" sz="1800" u="sng">
                <a:solidFill>
                  <a:srgbClr val="FF9900"/>
                </a:solidFill>
                <a:highlight>
                  <a:srgbClr val="F8F9FA"/>
                </a:highlight>
              </a:rPr>
              <a:t>Релаксација</a:t>
            </a:r>
            <a:endParaRPr sz="1800" u="sng">
              <a:solidFill>
                <a:srgbClr val="FF9900"/>
              </a:solidFill>
              <a:highlight>
                <a:srgbClr val="F8F9FA"/>
              </a:highlight>
            </a:endParaRPr>
          </a:p>
          <a:p>
            <a:pPr indent="0" lvl="0" marL="0" rtl="0" algn="l">
              <a:lnSpc>
                <a:spcPct val="95000"/>
              </a:lnSpc>
              <a:spcBef>
                <a:spcPts val="0"/>
              </a:spcBef>
              <a:spcAft>
                <a:spcPts val="0"/>
              </a:spcAft>
              <a:buSzPts val="605"/>
              <a:buNone/>
            </a:pPr>
            <a:r>
              <a:t/>
            </a:r>
            <a:endParaRPr sz="1800" u="sng">
              <a:solidFill>
                <a:srgbClr val="FF9900"/>
              </a:solidFill>
              <a:highlight>
                <a:srgbClr val="F8F9FA"/>
              </a:highlight>
            </a:endParaRPr>
          </a:p>
          <a:p>
            <a:pPr indent="0" lvl="0" marL="0" rtl="0" algn="l">
              <a:lnSpc>
                <a:spcPct val="95000"/>
              </a:lnSpc>
              <a:spcBef>
                <a:spcPts val="0"/>
              </a:spcBef>
              <a:spcAft>
                <a:spcPts val="0"/>
              </a:spcAft>
              <a:buSzPts val="605"/>
              <a:buNone/>
            </a:pPr>
            <a:r>
              <a:rPr lang="en" sz="1800" u="sng">
                <a:solidFill>
                  <a:srgbClr val="FF9900"/>
                </a:solidFill>
                <a:highlight>
                  <a:srgbClr val="F8F9FA"/>
                </a:highlight>
              </a:rPr>
              <a:t>Заустављање негативног размишљања</a:t>
            </a:r>
            <a:endParaRPr sz="1800" u="sng">
              <a:solidFill>
                <a:srgbClr val="FF9900"/>
              </a:solidFill>
              <a:highlight>
                <a:srgbClr val="F8F9FA"/>
              </a:highlight>
            </a:endParaRPr>
          </a:p>
          <a:p>
            <a:pPr indent="0" lvl="0" marL="0" rtl="0" algn="l">
              <a:lnSpc>
                <a:spcPct val="95000"/>
              </a:lnSpc>
              <a:spcBef>
                <a:spcPts val="0"/>
              </a:spcBef>
              <a:spcAft>
                <a:spcPts val="0"/>
              </a:spcAft>
              <a:buSzPts val="605"/>
              <a:buNone/>
            </a:pPr>
            <a:r>
              <a:t/>
            </a:r>
            <a:endParaRPr sz="1800" u="sng">
              <a:solidFill>
                <a:srgbClr val="FF9900"/>
              </a:solidFill>
              <a:highlight>
                <a:srgbClr val="F8F9FA"/>
              </a:highlight>
            </a:endParaRPr>
          </a:p>
          <a:p>
            <a:pPr indent="0" lvl="0" marL="0" marR="38100" rtl="0" algn="l">
              <a:lnSpc>
                <a:spcPct val="128571"/>
              </a:lnSpc>
              <a:spcBef>
                <a:spcPts val="0"/>
              </a:spcBef>
              <a:spcAft>
                <a:spcPts val="0"/>
              </a:spcAft>
              <a:buClr>
                <a:schemeClr val="dk1"/>
              </a:buClr>
              <a:buSzPts val="1100"/>
              <a:buFont typeface="Arial"/>
              <a:buNone/>
            </a:pPr>
            <a:r>
              <a:rPr lang="en" sz="1800" u="sng">
                <a:solidFill>
                  <a:srgbClr val="FF9900"/>
                </a:solidFill>
                <a:highlight>
                  <a:srgbClr val="F8F9FA"/>
                </a:highlight>
              </a:rPr>
              <a:t>Дисање</a:t>
            </a:r>
            <a:endParaRPr sz="1800" u="sng">
              <a:solidFill>
                <a:srgbClr val="FF9900"/>
              </a:solidFill>
              <a:highlight>
                <a:srgbClr val="F8F9FA"/>
              </a:highlight>
            </a:endParaRPr>
          </a:p>
          <a:p>
            <a:pPr indent="0" lvl="0" marL="0" rtl="0" algn="l">
              <a:lnSpc>
                <a:spcPct val="95000"/>
              </a:lnSpc>
              <a:spcBef>
                <a:spcPts val="0"/>
              </a:spcBef>
              <a:spcAft>
                <a:spcPts val="0"/>
              </a:spcAft>
              <a:buSzPts val="605"/>
              <a:buNone/>
            </a:pPr>
            <a:r>
              <a:t/>
            </a:r>
            <a:endParaRPr sz="1890">
              <a:solidFill>
                <a:srgbClr val="2C2C2C"/>
              </a:solidFill>
              <a:highlight>
                <a:srgbClr val="F9CB9C"/>
              </a:highlight>
            </a:endParaRPr>
          </a:p>
          <a:p>
            <a:pPr indent="-203200" lvl="0" marL="285750" rtl="0" algn="l">
              <a:lnSpc>
                <a:spcPct val="95000"/>
              </a:lnSpc>
              <a:spcBef>
                <a:spcPts val="0"/>
              </a:spcBef>
              <a:spcAft>
                <a:spcPts val="0"/>
              </a:spcAft>
              <a:buSzPts val="605"/>
              <a:buNone/>
            </a:pPr>
            <a:r>
              <a:t/>
            </a:r>
            <a:endParaRPr sz="1960">
              <a:solidFill>
                <a:srgbClr val="2C2C2C"/>
              </a:solidFill>
              <a:latin typeface="Lato"/>
              <a:ea typeface="Lato"/>
              <a:cs typeface="Lato"/>
              <a:sym typeface="Lato"/>
            </a:endParaRPr>
          </a:p>
          <a:p>
            <a:pPr indent="-203200" lvl="0" marL="285750" rtl="0" algn="l">
              <a:lnSpc>
                <a:spcPct val="95000"/>
              </a:lnSpc>
              <a:spcBef>
                <a:spcPts val="0"/>
              </a:spcBef>
              <a:spcAft>
                <a:spcPts val="0"/>
              </a:spcAft>
              <a:buSzPts val="605"/>
              <a:buNone/>
            </a:pPr>
            <a:r>
              <a:t/>
            </a:r>
            <a:endParaRPr sz="1960">
              <a:solidFill>
                <a:srgbClr val="2C2C2C"/>
              </a:solidFill>
              <a:latin typeface="Lato"/>
              <a:ea typeface="Lato"/>
              <a:cs typeface="Lato"/>
              <a:sym typeface="Lato"/>
            </a:endParaRPr>
          </a:p>
        </p:txBody>
      </p:sp>
      <p:sp>
        <p:nvSpPr>
          <p:cNvPr id="597" name="Google Shape;597;p76"/>
          <p:cNvSpPr txBox="1"/>
          <p:nvPr/>
        </p:nvSpPr>
        <p:spPr>
          <a:xfrm>
            <a:off x="909850" y="955400"/>
            <a:ext cx="3534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600">
                <a:solidFill>
                  <a:srgbClr val="339966"/>
                </a:solidFill>
              </a:rPr>
              <a:t>КОГНИТИВНО</a:t>
            </a:r>
            <a:endParaRPr sz="3900">
              <a:solidFill>
                <a:srgbClr val="339966"/>
              </a:solidFill>
            </a:endParaRPr>
          </a:p>
        </p:txBody>
      </p:sp>
      <p:sp>
        <p:nvSpPr>
          <p:cNvPr id="598" name="Google Shape;598;p76"/>
          <p:cNvSpPr txBox="1"/>
          <p:nvPr/>
        </p:nvSpPr>
        <p:spPr>
          <a:xfrm>
            <a:off x="4284652" y="955400"/>
            <a:ext cx="4464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600">
                <a:solidFill>
                  <a:srgbClr val="FF9900"/>
                </a:solidFill>
              </a:rPr>
              <a:t>БИХЕЈВИОРАЛНО</a:t>
            </a:r>
            <a:endParaRPr sz="3900">
              <a:solidFill>
                <a:srgbClr val="FF9900"/>
              </a:solidFill>
            </a:endParaRPr>
          </a:p>
        </p:txBody>
      </p:sp>
      <p:sp>
        <p:nvSpPr>
          <p:cNvPr id="599" name="Google Shape;599;p76"/>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en" sz="2400">
                <a:solidFill>
                  <a:srgbClr val="339966"/>
                </a:solidFill>
                <a:latin typeface="Lato"/>
                <a:ea typeface="Lato"/>
                <a:cs typeface="Lato"/>
                <a:sym typeface="Lato"/>
              </a:rPr>
              <a:t>Активност бр.1</a:t>
            </a:r>
            <a:endParaRPr b="1" sz="2400">
              <a:solidFill>
                <a:srgbClr val="339966"/>
              </a:solidFill>
              <a:latin typeface="Lato"/>
              <a:ea typeface="Lato"/>
              <a:cs typeface="Lato"/>
              <a:sym typeface="Lato"/>
            </a:endParaRPr>
          </a:p>
        </p:txBody>
      </p:sp>
      <p:pic>
        <p:nvPicPr>
          <p:cNvPr descr="H:\My Drive\KA2\KA2 - TYM\_WP5-Sharing and Promotion\Graphic Identity\Logo TYM\TYM_Tavola disegno 1-02.png" id="600" name="Google Shape;600;p76"/>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77"/>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en" sz="2400">
                <a:solidFill>
                  <a:srgbClr val="339966"/>
                </a:solidFill>
                <a:latin typeface="Lato"/>
                <a:ea typeface="Lato"/>
                <a:cs typeface="Lato"/>
                <a:sym typeface="Lato"/>
              </a:rPr>
              <a:t>Активност бр.2</a:t>
            </a:r>
            <a:endParaRPr b="1" sz="2400">
              <a:solidFill>
                <a:srgbClr val="339966"/>
              </a:solidFill>
              <a:latin typeface="Lato"/>
              <a:ea typeface="Lato"/>
              <a:cs typeface="Lato"/>
              <a:sym typeface="Lato"/>
            </a:endParaRPr>
          </a:p>
        </p:txBody>
      </p:sp>
      <p:pic>
        <p:nvPicPr>
          <p:cNvPr descr="H:\My Drive\KA2\KA2 - TYM\_WP5-Sharing and Promotion\Graphic Identity\Logo TYM\TYM_Tavola disegno 1-02.png" id="607" name="Google Shape;607;p77"/>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
        <p:nvSpPr>
          <p:cNvPr id="608" name="Google Shape;608;p77"/>
          <p:cNvSpPr txBox="1"/>
          <p:nvPr/>
        </p:nvSpPr>
        <p:spPr>
          <a:xfrm>
            <a:off x="729450" y="1552575"/>
            <a:ext cx="7688700" cy="2911200"/>
          </a:xfrm>
          <a:prstGeom prst="rect">
            <a:avLst/>
          </a:prstGeom>
          <a:noFill/>
          <a:ln>
            <a:noFill/>
          </a:ln>
        </p:spPr>
        <p:txBody>
          <a:bodyPr anchorCtr="0" anchor="t" bIns="91425" lIns="91425" spcFirstLastPara="1" rIns="91425" wrap="square" tIns="91425">
            <a:normAutofit fontScale="70000" lnSpcReduction="20000"/>
          </a:bodyPr>
          <a:lstStyle/>
          <a:p>
            <a:pPr indent="-327660" lvl="0" marL="285750" rtl="0" algn="just">
              <a:lnSpc>
                <a:spcPct val="115000"/>
              </a:lnSpc>
              <a:spcBef>
                <a:spcPts val="0"/>
              </a:spcBef>
              <a:spcAft>
                <a:spcPts val="0"/>
              </a:spcAft>
              <a:buClr>
                <a:srgbClr val="595959"/>
              </a:buClr>
              <a:buSzPct val="100000"/>
              <a:buFont typeface="Lato"/>
              <a:buChar char="-"/>
            </a:pPr>
            <a:r>
              <a:rPr lang="en" sz="2800">
                <a:solidFill>
                  <a:srgbClr val="1F1F1F"/>
                </a:solidFill>
                <a:highlight>
                  <a:srgbClr val="F8F9FA"/>
                </a:highlight>
              </a:rPr>
              <a:t>Сада изаберите три од њих и објасните зашто су ове стратегије корисније у школском контексту и да их можете лако интегрисати у школи</a:t>
            </a:r>
            <a:endParaRPr sz="2800">
              <a:solidFill>
                <a:srgbClr val="1F1F1F"/>
              </a:solidFill>
              <a:highlight>
                <a:srgbClr val="F8F9FA"/>
              </a:highlight>
            </a:endParaRPr>
          </a:p>
          <a:p>
            <a:pPr indent="0" lvl="0" marL="457200" rtl="0" algn="just">
              <a:lnSpc>
                <a:spcPct val="115000"/>
              </a:lnSpc>
              <a:spcBef>
                <a:spcPts val="0"/>
              </a:spcBef>
              <a:spcAft>
                <a:spcPts val="0"/>
              </a:spcAft>
              <a:buNone/>
            </a:pPr>
            <a:r>
              <a:t/>
            </a:r>
            <a:endParaRPr sz="2800">
              <a:solidFill>
                <a:srgbClr val="1F1F1F"/>
              </a:solidFill>
              <a:highlight>
                <a:srgbClr val="F8F9FA"/>
              </a:highlight>
            </a:endParaRPr>
          </a:p>
          <a:p>
            <a:pPr indent="-353060" lvl="0" marL="457200" marR="38100" rtl="0" algn="l">
              <a:lnSpc>
                <a:spcPct val="128571"/>
              </a:lnSpc>
              <a:spcBef>
                <a:spcPts val="0"/>
              </a:spcBef>
              <a:spcAft>
                <a:spcPts val="0"/>
              </a:spcAft>
              <a:buClr>
                <a:srgbClr val="1F1F1F"/>
              </a:buClr>
              <a:buSzPct val="100000"/>
              <a:buChar char="-"/>
            </a:pPr>
            <a:r>
              <a:rPr lang="en" sz="2800">
                <a:solidFill>
                  <a:srgbClr val="1F1F1F"/>
                </a:solidFill>
                <a:highlight>
                  <a:srgbClr val="F8F9FA"/>
                </a:highlight>
              </a:rPr>
              <a:t>Слободно додајте нове когнитивне/бихејвиоралне стратегије за које мислите да су корисне за суочавање са стресом</a:t>
            </a:r>
            <a:endParaRPr sz="2800">
              <a:solidFill>
                <a:srgbClr val="1F1F1F"/>
              </a:solidFill>
              <a:highlight>
                <a:srgbClr val="F8F9FA"/>
              </a:highlight>
            </a:endParaRPr>
          </a:p>
          <a:p>
            <a:pPr indent="0" lvl="0" marL="457200" rtl="0" algn="just">
              <a:lnSpc>
                <a:spcPct val="115000"/>
              </a:lnSpc>
              <a:spcBef>
                <a:spcPts val="0"/>
              </a:spcBef>
              <a:spcAft>
                <a:spcPts val="0"/>
              </a:spcAft>
              <a:buNone/>
            </a:pPr>
            <a:r>
              <a:t/>
            </a:r>
            <a:endParaRPr sz="2000">
              <a:solidFill>
                <a:srgbClr val="2C2C2C"/>
              </a:solidFill>
              <a:latin typeface="Lato"/>
              <a:ea typeface="Lato"/>
              <a:cs typeface="Lato"/>
              <a:sym typeface="Lato"/>
            </a:endParaRPr>
          </a:p>
          <a:p>
            <a:pPr indent="-203200" lvl="0" marL="285750" rtl="0" algn="just">
              <a:lnSpc>
                <a:spcPct val="115000"/>
              </a:lnSpc>
              <a:spcBef>
                <a:spcPts val="0"/>
              </a:spcBef>
              <a:spcAft>
                <a:spcPts val="0"/>
              </a:spcAft>
              <a:buNone/>
            </a:pPr>
            <a:r>
              <a:t/>
            </a:r>
            <a:endParaRPr sz="3200">
              <a:solidFill>
                <a:srgbClr val="2C2C2C"/>
              </a:solidFill>
              <a:latin typeface="Lato"/>
              <a:ea typeface="Lato"/>
              <a:cs typeface="Lato"/>
              <a:sym typeface="Lato"/>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78"/>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en" sz="2400">
                <a:solidFill>
                  <a:srgbClr val="339966"/>
                </a:solidFill>
                <a:latin typeface="Lato"/>
                <a:ea typeface="Lato"/>
                <a:cs typeface="Lato"/>
                <a:sym typeface="Lato"/>
              </a:rPr>
              <a:t>Добро когнитивно суочавање</a:t>
            </a:r>
            <a:endParaRPr b="1" sz="2400">
              <a:solidFill>
                <a:srgbClr val="339966"/>
              </a:solidFill>
              <a:latin typeface="Lato"/>
              <a:ea typeface="Lato"/>
              <a:cs typeface="Lato"/>
              <a:sym typeface="Lato"/>
            </a:endParaRPr>
          </a:p>
        </p:txBody>
      </p:sp>
      <p:pic>
        <p:nvPicPr>
          <p:cNvPr descr="H:\My Drive\KA2\KA2 - TYM\_WP5-Sharing and Promotion\Graphic Identity\Logo TYM\TYM_Tavola disegno 1-02.png" id="615" name="Google Shape;615;p78"/>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
        <p:nvSpPr>
          <p:cNvPr id="616" name="Google Shape;616;p78"/>
          <p:cNvSpPr txBox="1"/>
          <p:nvPr/>
        </p:nvSpPr>
        <p:spPr>
          <a:xfrm>
            <a:off x="729450" y="1552575"/>
            <a:ext cx="7688700" cy="2911200"/>
          </a:xfrm>
          <a:prstGeom prst="rect">
            <a:avLst/>
          </a:prstGeom>
          <a:noFill/>
          <a:ln>
            <a:noFill/>
          </a:ln>
        </p:spPr>
        <p:txBody>
          <a:bodyPr anchorCtr="0" anchor="t" bIns="91425" lIns="91425" spcFirstLastPara="1" rIns="91425" wrap="square" tIns="91425">
            <a:noAutofit/>
          </a:bodyPr>
          <a:lstStyle/>
          <a:p>
            <a:pPr indent="0" lvl="0" marL="0" rtl="0" algn="just">
              <a:lnSpc>
                <a:spcPct val="130000"/>
              </a:lnSpc>
              <a:spcBef>
                <a:spcPts val="0"/>
              </a:spcBef>
              <a:spcAft>
                <a:spcPts val="0"/>
              </a:spcAft>
              <a:buSzPts val="935"/>
              <a:buNone/>
            </a:pPr>
            <a:r>
              <a:rPr b="1" lang="en" sz="1660">
                <a:solidFill>
                  <a:srgbClr val="2C2C2C"/>
                </a:solidFill>
                <a:latin typeface="Lato"/>
                <a:ea typeface="Lato"/>
                <a:cs typeface="Lato"/>
                <a:sym typeface="Lato"/>
              </a:rPr>
              <a:t>Примери доброг когнитивног суочавања</a:t>
            </a:r>
            <a:endParaRPr b="1" sz="1660">
              <a:solidFill>
                <a:srgbClr val="2C2C2C"/>
              </a:solidFill>
              <a:latin typeface="Lato"/>
              <a:ea typeface="Lato"/>
              <a:cs typeface="Lato"/>
              <a:sym typeface="Lato"/>
            </a:endParaRPr>
          </a:p>
          <a:p>
            <a:pPr indent="0" lvl="0" marL="0" rtl="0" algn="just">
              <a:lnSpc>
                <a:spcPct val="130000"/>
              </a:lnSpc>
              <a:spcBef>
                <a:spcPts val="0"/>
              </a:spcBef>
              <a:spcAft>
                <a:spcPts val="0"/>
              </a:spcAft>
              <a:buSzPts val="935"/>
              <a:buNone/>
            </a:pPr>
            <a:r>
              <a:rPr lang="en" sz="1800">
                <a:solidFill>
                  <a:srgbClr val="1F1F1F"/>
                </a:solidFill>
                <a:highlight>
                  <a:srgbClr val="F8F9FA"/>
                </a:highlight>
                <a:latin typeface="Lato"/>
                <a:ea typeface="Lato"/>
                <a:cs typeface="Lato"/>
                <a:sym typeface="Lato"/>
              </a:rPr>
              <a:t>- Стављање искуства у другу перспективу</a:t>
            </a:r>
            <a:endParaRPr sz="1800">
              <a:solidFill>
                <a:srgbClr val="1F1F1F"/>
              </a:solidFill>
              <a:highlight>
                <a:srgbClr val="F8F9FA"/>
              </a:highlight>
              <a:latin typeface="Lato"/>
              <a:ea typeface="Lato"/>
              <a:cs typeface="Lato"/>
              <a:sym typeface="Lato"/>
            </a:endParaRPr>
          </a:p>
          <a:p>
            <a:pPr indent="0" lvl="0" marL="0" rtl="0" algn="just">
              <a:lnSpc>
                <a:spcPct val="130000"/>
              </a:lnSpc>
              <a:spcBef>
                <a:spcPts val="0"/>
              </a:spcBef>
              <a:spcAft>
                <a:spcPts val="0"/>
              </a:spcAft>
              <a:buSzPts val="935"/>
              <a:buNone/>
            </a:pPr>
            <a:r>
              <a:rPr lang="en" sz="1800">
                <a:solidFill>
                  <a:srgbClr val="1F1F1F"/>
                </a:solidFill>
                <a:highlight>
                  <a:srgbClr val="F8F9FA"/>
                </a:highlight>
                <a:latin typeface="Lato"/>
                <a:ea typeface="Lato"/>
                <a:cs typeface="Lato"/>
                <a:sym typeface="Lato"/>
              </a:rPr>
              <a:t>- Разумевање узрока ситуације</a:t>
            </a:r>
            <a:endParaRPr sz="1800">
              <a:solidFill>
                <a:srgbClr val="1F1F1F"/>
              </a:solidFill>
              <a:highlight>
                <a:srgbClr val="F8F9FA"/>
              </a:highlight>
              <a:latin typeface="Lato"/>
              <a:ea typeface="Lato"/>
              <a:cs typeface="Lato"/>
              <a:sym typeface="Lato"/>
            </a:endParaRPr>
          </a:p>
          <a:p>
            <a:pPr indent="0" lvl="0" marL="0" rtl="0" algn="just">
              <a:lnSpc>
                <a:spcPct val="130000"/>
              </a:lnSpc>
              <a:spcBef>
                <a:spcPts val="0"/>
              </a:spcBef>
              <a:spcAft>
                <a:spcPts val="0"/>
              </a:spcAft>
              <a:buSzPts val="935"/>
              <a:buNone/>
            </a:pPr>
            <a:r>
              <a:rPr lang="en" sz="1800">
                <a:solidFill>
                  <a:srgbClr val="1F1F1F"/>
                </a:solidFill>
                <a:highlight>
                  <a:srgbClr val="F8F9FA"/>
                </a:highlight>
                <a:latin typeface="Lato"/>
                <a:ea typeface="Lato"/>
                <a:cs typeface="Lato"/>
                <a:sym typeface="Lato"/>
              </a:rPr>
              <a:t>- Размишљање о корацима за решавање ситуације</a:t>
            </a:r>
            <a:endParaRPr sz="1800">
              <a:solidFill>
                <a:srgbClr val="1F1F1F"/>
              </a:solidFill>
              <a:highlight>
                <a:srgbClr val="F8F9FA"/>
              </a:highlight>
              <a:latin typeface="Lato"/>
              <a:ea typeface="Lato"/>
              <a:cs typeface="Lato"/>
              <a:sym typeface="Lato"/>
            </a:endParaRPr>
          </a:p>
          <a:p>
            <a:pPr indent="0" lvl="0" marL="0" rtl="0" algn="just">
              <a:lnSpc>
                <a:spcPct val="130000"/>
              </a:lnSpc>
              <a:spcBef>
                <a:spcPts val="0"/>
              </a:spcBef>
              <a:spcAft>
                <a:spcPts val="0"/>
              </a:spcAft>
              <a:buSzPts val="935"/>
              <a:buNone/>
            </a:pPr>
            <a:r>
              <a:rPr lang="en" sz="1800">
                <a:solidFill>
                  <a:srgbClr val="1F1F1F"/>
                </a:solidFill>
                <a:highlight>
                  <a:srgbClr val="F8F9FA"/>
                </a:highlight>
                <a:latin typeface="Lato"/>
                <a:ea typeface="Lato"/>
                <a:cs typeface="Lato"/>
                <a:sym typeface="Lato"/>
              </a:rPr>
              <a:t>- Размишљање о пријатним искуствима уместо о тренутним потешкоћама (позитивно преусмеравање)</a:t>
            </a:r>
            <a:endParaRPr sz="1800">
              <a:solidFill>
                <a:srgbClr val="1F1F1F"/>
              </a:solidFill>
              <a:highlight>
                <a:srgbClr val="F8F9FA"/>
              </a:highlight>
              <a:latin typeface="Lato"/>
              <a:ea typeface="Lato"/>
              <a:cs typeface="Lato"/>
              <a:sym typeface="Lato"/>
            </a:endParaRPr>
          </a:p>
          <a:p>
            <a:pPr indent="0" lvl="0" marL="0" marR="38100" rtl="0" algn="l">
              <a:lnSpc>
                <a:spcPct val="128571"/>
              </a:lnSpc>
              <a:spcBef>
                <a:spcPts val="0"/>
              </a:spcBef>
              <a:spcAft>
                <a:spcPts val="0"/>
              </a:spcAft>
              <a:buClr>
                <a:schemeClr val="dk1"/>
              </a:buClr>
              <a:buSzPts val="1100"/>
              <a:buFont typeface="Arial"/>
              <a:buNone/>
            </a:pPr>
            <a:r>
              <a:rPr lang="en" sz="1800">
                <a:solidFill>
                  <a:srgbClr val="1F1F1F"/>
                </a:solidFill>
                <a:highlight>
                  <a:srgbClr val="F8F9FA"/>
                </a:highlight>
                <a:latin typeface="Lato"/>
                <a:ea typeface="Lato"/>
                <a:cs typeface="Lato"/>
                <a:sym typeface="Lato"/>
              </a:rPr>
              <a:t>- Редефинисање ситуације како би се нагласиле потенцијалне користи (позитивна поновна процена)</a:t>
            </a:r>
            <a:endParaRPr sz="1800">
              <a:solidFill>
                <a:srgbClr val="1F1F1F"/>
              </a:solidFill>
              <a:highlight>
                <a:srgbClr val="F8F9FA"/>
              </a:highlight>
              <a:latin typeface="Lato"/>
              <a:ea typeface="Lato"/>
              <a:cs typeface="Lato"/>
              <a:sym typeface="Lato"/>
            </a:endParaRPr>
          </a:p>
          <a:p>
            <a:pPr indent="0" lvl="0" marL="0" rtl="0" algn="just">
              <a:lnSpc>
                <a:spcPct val="130000"/>
              </a:lnSpc>
              <a:spcBef>
                <a:spcPts val="0"/>
              </a:spcBef>
              <a:spcAft>
                <a:spcPts val="0"/>
              </a:spcAft>
              <a:buSzPts val="935"/>
              <a:buNone/>
            </a:pPr>
            <a:r>
              <a:t/>
            </a:r>
            <a:endParaRPr sz="1660">
              <a:solidFill>
                <a:srgbClr val="2C2C2C"/>
              </a:solidFill>
              <a:latin typeface="Lato"/>
              <a:ea typeface="Lato"/>
              <a:cs typeface="Lato"/>
              <a:sym typeface="Lato"/>
            </a:endParaRPr>
          </a:p>
          <a:p>
            <a:pPr indent="-203200" lvl="0" marL="285750" rtl="0" algn="l">
              <a:lnSpc>
                <a:spcPct val="95000"/>
              </a:lnSpc>
              <a:spcBef>
                <a:spcPts val="0"/>
              </a:spcBef>
              <a:spcAft>
                <a:spcPts val="0"/>
              </a:spcAft>
              <a:buSzPts val="935"/>
              <a:buNone/>
            </a:pPr>
            <a:r>
              <a:t/>
            </a:r>
            <a:endParaRPr sz="3020">
              <a:solidFill>
                <a:srgbClr val="2C2C2C"/>
              </a:solidFill>
              <a:latin typeface="Lato"/>
              <a:ea typeface="Lato"/>
              <a:cs typeface="Lato"/>
              <a:sym typeface="Lato"/>
            </a:endParaRPr>
          </a:p>
          <a:p>
            <a:pPr indent="-203200" lvl="0" marL="285750" rtl="0" algn="l">
              <a:lnSpc>
                <a:spcPct val="95000"/>
              </a:lnSpc>
              <a:spcBef>
                <a:spcPts val="0"/>
              </a:spcBef>
              <a:spcAft>
                <a:spcPts val="0"/>
              </a:spcAft>
              <a:buSzPts val="935"/>
              <a:buNone/>
            </a:pPr>
            <a:r>
              <a:t/>
            </a:r>
            <a:endParaRPr sz="3020">
              <a:solidFill>
                <a:srgbClr val="2C2C2C"/>
              </a:solidFill>
              <a:latin typeface="Lato"/>
              <a:ea typeface="Lato"/>
              <a:cs typeface="Lato"/>
              <a:sym typeface="Lato"/>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79"/>
          <p:cNvSpPr txBox="1"/>
          <p:nvPr>
            <p:ph type="title"/>
          </p:nvPr>
        </p:nvSpPr>
        <p:spPr>
          <a:xfrm>
            <a:off x="338100" y="198528"/>
            <a:ext cx="82296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en" sz="2400">
                <a:solidFill>
                  <a:srgbClr val="339966"/>
                </a:solidFill>
                <a:latin typeface="Lato"/>
                <a:ea typeface="Lato"/>
                <a:cs typeface="Lato"/>
                <a:sym typeface="Lato"/>
              </a:rPr>
              <a:t>Лоше когнитивно суочавање</a:t>
            </a:r>
            <a:endParaRPr b="1" sz="2400">
              <a:solidFill>
                <a:srgbClr val="339966"/>
              </a:solidFill>
              <a:latin typeface="Lato"/>
              <a:ea typeface="Lato"/>
              <a:cs typeface="Lato"/>
              <a:sym typeface="Lato"/>
            </a:endParaRPr>
          </a:p>
        </p:txBody>
      </p:sp>
      <p:pic>
        <p:nvPicPr>
          <p:cNvPr descr="H:\My Drive\KA2\KA2 - TYM\_WP5-Sharing and Promotion\Graphic Identity\Logo TYM\TYM_Tavola disegno 1-02.png" id="623" name="Google Shape;623;p79"/>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
        <p:nvSpPr>
          <p:cNvPr id="624" name="Google Shape;624;p79"/>
          <p:cNvSpPr txBox="1"/>
          <p:nvPr/>
        </p:nvSpPr>
        <p:spPr>
          <a:xfrm>
            <a:off x="729450" y="1552575"/>
            <a:ext cx="7688700" cy="2911200"/>
          </a:xfrm>
          <a:prstGeom prst="rect">
            <a:avLst/>
          </a:prstGeom>
          <a:noFill/>
          <a:ln>
            <a:noFill/>
          </a:ln>
        </p:spPr>
        <p:txBody>
          <a:bodyPr anchorCtr="0" anchor="t" bIns="91425" lIns="91425" spcFirstLastPara="1" rIns="91425" wrap="square" tIns="91425">
            <a:noAutofit/>
          </a:bodyPr>
          <a:lstStyle/>
          <a:p>
            <a:pPr indent="0" lvl="0" marL="0" rtl="0" algn="just">
              <a:lnSpc>
                <a:spcPct val="130000"/>
              </a:lnSpc>
              <a:spcBef>
                <a:spcPts val="0"/>
              </a:spcBef>
              <a:spcAft>
                <a:spcPts val="0"/>
              </a:spcAft>
              <a:buSzPts val="935"/>
              <a:buNone/>
            </a:pPr>
            <a:r>
              <a:rPr b="1" lang="en" sz="1800">
                <a:solidFill>
                  <a:srgbClr val="2C2C2C"/>
                </a:solidFill>
                <a:latin typeface="Lato"/>
                <a:ea typeface="Lato"/>
                <a:cs typeface="Lato"/>
                <a:sym typeface="Lato"/>
              </a:rPr>
              <a:t>Примери лошег суочавања</a:t>
            </a:r>
            <a:endParaRPr sz="1800">
              <a:solidFill>
                <a:srgbClr val="2C2C2C"/>
              </a:solidFill>
              <a:latin typeface="Lato"/>
              <a:ea typeface="Lato"/>
              <a:cs typeface="Lato"/>
              <a:sym typeface="Lato"/>
            </a:endParaRPr>
          </a:p>
          <a:p>
            <a:pPr indent="0" lvl="0" marL="0" rtl="0" algn="just">
              <a:lnSpc>
                <a:spcPct val="130000"/>
              </a:lnSpc>
              <a:spcBef>
                <a:spcPts val="0"/>
              </a:spcBef>
              <a:spcAft>
                <a:spcPts val="0"/>
              </a:spcAft>
              <a:buSzPts val="935"/>
              <a:buNone/>
            </a:pPr>
            <a:r>
              <a:t/>
            </a:r>
            <a:endParaRPr b="1" sz="980">
              <a:solidFill>
                <a:srgbClr val="2C2C2C"/>
              </a:solidFill>
              <a:latin typeface="Lato"/>
              <a:ea typeface="Lato"/>
              <a:cs typeface="Lato"/>
              <a:sym typeface="Lato"/>
            </a:endParaRPr>
          </a:p>
          <a:p>
            <a:pPr indent="0" lvl="0" marL="0" rtl="0" algn="just">
              <a:lnSpc>
                <a:spcPct val="120000"/>
              </a:lnSpc>
              <a:spcBef>
                <a:spcPts val="0"/>
              </a:spcBef>
              <a:spcAft>
                <a:spcPts val="0"/>
              </a:spcAft>
              <a:buSzPts val="935"/>
              <a:buNone/>
            </a:pPr>
            <a:r>
              <a:rPr lang="en" sz="1800">
                <a:solidFill>
                  <a:srgbClr val="1F1F1F"/>
                </a:solidFill>
                <a:highlight>
                  <a:srgbClr val="F8F9FA"/>
                </a:highlight>
              </a:rPr>
              <a:t>- Редефинисање ситуације, преувеличавање негативних последица догађаја (катастрофирање)</a:t>
            </a:r>
            <a:endParaRPr sz="1800">
              <a:solidFill>
                <a:srgbClr val="1F1F1F"/>
              </a:solidFill>
              <a:highlight>
                <a:srgbClr val="F8F9FA"/>
              </a:highlight>
            </a:endParaRPr>
          </a:p>
          <a:p>
            <a:pPr indent="0" lvl="0" marL="0" rtl="0" algn="just">
              <a:lnSpc>
                <a:spcPct val="120000"/>
              </a:lnSpc>
              <a:spcBef>
                <a:spcPts val="0"/>
              </a:spcBef>
              <a:spcAft>
                <a:spcPts val="0"/>
              </a:spcAft>
              <a:buSzPts val="935"/>
              <a:buNone/>
            </a:pPr>
            <a:r>
              <a:rPr lang="en" sz="1800">
                <a:solidFill>
                  <a:srgbClr val="1F1F1F"/>
                </a:solidFill>
                <a:highlight>
                  <a:srgbClr val="F8F9FA"/>
                </a:highlight>
              </a:rPr>
              <a:t>- Окривљавање себе или других за настанак догађаја</a:t>
            </a:r>
            <a:endParaRPr sz="1800">
              <a:solidFill>
                <a:srgbClr val="1F1F1F"/>
              </a:solidFill>
              <a:highlight>
                <a:srgbClr val="F8F9FA"/>
              </a:highlight>
            </a:endParaRPr>
          </a:p>
          <a:p>
            <a:pPr indent="0" lvl="0" marL="0" rtl="0" algn="just">
              <a:lnSpc>
                <a:spcPct val="120000"/>
              </a:lnSpc>
              <a:spcBef>
                <a:spcPts val="0"/>
              </a:spcBef>
              <a:spcAft>
                <a:spcPts val="0"/>
              </a:spcAft>
              <a:buSzPts val="935"/>
              <a:buNone/>
            </a:pPr>
            <a:r>
              <a:rPr lang="en" sz="1800">
                <a:solidFill>
                  <a:srgbClr val="1F1F1F"/>
                </a:solidFill>
                <a:highlight>
                  <a:srgbClr val="F8F9FA"/>
                </a:highlight>
              </a:rPr>
              <a:t>- Фокусирање на негативне емоције повезане са догађајем (руминација)</a:t>
            </a:r>
            <a:endParaRPr sz="1800">
              <a:solidFill>
                <a:srgbClr val="1F1F1F"/>
              </a:solidFill>
              <a:highlight>
                <a:srgbClr val="F8F9FA"/>
              </a:highlight>
            </a:endParaRPr>
          </a:p>
          <a:p>
            <a:pPr indent="0" lvl="0" marL="0" marR="38100" rtl="0" algn="l">
              <a:lnSpc>
                <a:spcPct val="128571"/>
              </a:lnSpc>
              <a:spcBef>
                <a:spcPts val="0"/>
              </a:spcBef>
              <a:spcAft>
                <a:spcPts val="0"/>
              </a:spcAft>
              <a:buClr>
                <a:schemeClr val="dk1"/>
              </a:buClr>
              <a:buSzPts val="1100"/>
              <a:buFont typeface="Arial"/>
              <a:buNone/>
            </a:pPr>
            <a:r>
              <a:rPr lang="en" sz="1800">
                <a:solidFill>
                  <a:srgbClr val="1F1F1F"/>
                </a:solidFill>
                <a:highlight>
                  <a:srgbClr val="F8F9FA"/>
                </a:highlight>
              </a:rPr>
              <a:t>- Минимизирање ситуације или њеног утицаја (когнитивно избегавање)</a:t>
            </a:r>
            <a:endParaRPr sz="1800">
              <a:solidFill>
                <a:srgbClr val="1F1F1F"/>
              </a:solidFill>
              <a:highlight>
                <a:srgbClr val="F8F9FA"/>
              </a:highlight>
            </a:endParaRPr>
          </a:p>
          <a:p>
            <a:pPr indent="0" lvl="0" marL="0" rtl="0" algn="just">
              <a:lnSpc>
                <a:spcPct val="120000"/>
              </a:lnSpc>
              <a:spcBef>
                <a:spcPts val="0"/>
              </a:spcBef>
              <a:spcAft>
                <a:spcPts val="0"/>
              </a:spcAft>
              <a:buSzPts val="935"/>
              <a:buNone/>
            </a:pPr>
            <a:r>
              <a:t/>
            </a:r>
            <a:endParaRPr sz="1830">
              <a:solidFill>
                <a:srgbClr val="2C2C2C"/>
              </a:solidFill>
              <a:latin typeface="Lato"/>
              <a:ea typeface="Lato"/>
              <a:cs typeface="Lato"/>
              <a:sym typeface="Lato"/>
            </a:endParaRPr>
          </a:p>
          <a:p>
            <a:pPr indent="-203200" lvl="0" marL="285750" rtl="0" algn="l">
              <a:lnSpc>
                <a:spcPct val="95000"/>
              </a:lnSpc>
              <a:spcBef>
                <a:spcPts val="0"/>
              </a:spcBef>
              <a:spcAft>
                <a:spcPts val="0"/>
              </a:spcAft>
              <a:buSzPts val="935"/>
              <a:buNone/>
            </a:pPr>
            <a:r>
              <a:t/>
            </a:r>
            <a:endParaRPr sz="3020">
              <a:solidFill>
                <a:srgbClr val="2C2C2C"/>
              </a:solidFill>
              <a:latin typeface="Lato"/>
              <a:ea typeface="Lato"/>
              <a:cs typeface="Lato"/>
              <a:sym typeface="Lato"/>
            </a:endParaRPr>
          </a:p>
          <a:p>
            <a:pPr indent="-203200" lvl="0" marL="285750" rtl="0" algn="l">
              <a:lnSpc>
                <a:spcPct val="95000"/>
              </a:lnSpc>
              <a:spcBef>
                <a:spcPts val="0"/>
              </a:spcBef>
              <a:spcAft>
                <a:spcPts val="0"/>
              </a:spcAft>
              <a:buSzPts val="935"/>
              <a:buNone/>
            </a:pPr>
            <a:r>
              <a:t/>
            </a:r>
            <a:endParaRPr sz="3020">
              <a:solidFill>
                <a:srgbClr val="2C2C2C"/>
              </a:solidFill>
              <a:latin typeface="Lato"/>
              <a:ea typeface="Lato"/>
              <a:cs typeface="Lato"/>
              <a:sym typeface="Lato"/>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80"/>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en" sz="2400">
                <a:solidFill>
                  <a:srgbClr val="339966"/>
                </a:solidFill>
                <a:latin typeface="Lato"/>
                <a:ea typeface="Lato"/>
                <a:cs typeface="Lato"/>
                <a:sym typeface="Lato"/>
              </a:rPr>
              <a:t>Добро бихејвиорално суочавање</a:t>
            </a:r>
            <a:endParaRPr b="1" sz="2400">
              <a:solidFill>
                <a:srgbClr val="339966"/>
              </a:solidFill>
              <a:latin typeface="Lato"/>
              <a:ea typeface="Lato"/>
              <a:cs typeface="Lato"/>
              <a:sym typeface="Lato"/>
            </a:endParaRPr>
          </a:p>
        </p:txBody>
      </p:sp>
      <p:pic>
        <p:nvPicPr>
          <p:cNvPr descr="H:\My Drive\KA2\KA2 - TYM\_WP5-Sharing and Promotion\Graphic Identity\Logo TYM\TYM_Tavola disegno 1-02.png" id="631" name="Google Shape;631;p80"/>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
        <p:nvSpPr>
          <p:cNvPr id="632" name="Google Shape;632;p80"/>
          <p:cNvSpPr txBox="1"/>
          <p:nvPr/>
        </p:nvSpPr>
        <p:spPr>
          <a:xfrm>
            <a:off x="729450" y="1552575"/>
            <a:ext cx="7688700" cy="2911200"/>
          </a:xfrm>
          <a:prstGeom prst="rect">
            <a:avLst/>
          </a:prstGeom>
          <a:noFill/>
          <a:ln>
            <a:noFill/>
          </a:ln>
        </p:spPr>
        <p:txBody>
          <a:bodyPr anchorCtr="0" anchor="t" bIns="91425" lIns="91425" spcFirstLastPara="1" rIns="91425" wrap="square" tIns="91425">
            <a:noAutofit/>
          </a:bodyPr>
          <a:lstStyle/>
          <a:p>
            <a:pPr indent="0" lvl="0" marL="0" rtl="0" algn="just">
              <a:lnSpc>
                <a:spcPct val="120000"/>
              </a:lnSpc>
              <a:spcBef>
                <a:spcPts val="0"/>
              </a:spcBef>
              <a:spcAft>
                <a:spcPts val="0"/>
              </a:spcAft>
              <a:buClr>
                <a:schemeClr val="dk1"/>
              </a:buClr>
              <a:buSzPts val="1100"/>
              <a:buFont typeface="Arial"/>
              <a:buNone/>
            </a:pPr>
            <a:r>
              <a:rPr b="1" lang="en" sz="1675">
                <a:solidFill>
                  <a:srgbClr val="2C2C2C"/>
                </a:solidFill>
                <a:latin typeface="Lato"/>
                <a:ea typeface="Lato"/>
                <a:cs typeface="Lato"/>
                <a:sym typeface="Lato"/>
              </a:rPr>
              <a:t>Примери доброг суочавања</a:t>
            </a:r>
            <a:endParaRPr b="1" sz="1675">
              <a:solidFill>
                <a:srgbClr val="2C2C2C"/>
              </a:solidFill>
              <a:latin typeface="Lato"/>
              <a:ea typeface="Lato"/>
              <a:cs typeface="Lato"/>
              <a:sym typeface="Lato"/>
            </a:endParaRPr>
          </a:p>
          <a:p>
            <a:pPr indent="0" lvl="0" marL="0" rtl="0" algn="just">
              <a:lnSpc>
                <a:spcPct val="120000"/>
              </a:lnSpc>
              <a:spcBef>
                <a:spcPts val="0"/>
              </a:spcBef>
              <a:spcAft>
                <a:spcPts val="0"/>
              </a:spcAft>
              <a:buClr>
                <a:schemeClr val="dk1"/>
              </a:buClr>
              <a:buSzPts val="1100"/>
              <a:buFont typeface="Arial"/>
              <a:buNone/>
            </a:pPr>
            <a:r>
              <a:t/>
            </a:r>
            <a:endParaRPr b="1" sz="1675">
              <a:solidFill>
                <a:srgbClr val="2C2C2C"/>
              </a:solidFill>
              <a:latin typeface="Lato"/>
              <a:ea typeface="Lato"/>
              <a:cs typeface="Lato"/>
              <a:sym typeface="Lato"/>
            </a:endParaRPr>
          </a:p>
          <a:p>
            <a:pPr indent="0" lvl="0" marL="0" rtl="0" algn="just">
              <a:lnSpc>
                <a:spcPct val="120000"/>
              </a:lnSpc>
              <a:spcBef>
                <a:spcPts val="0"/>
              </a:spcBef>
              <a:spcAft>
                <a:spcPts val="0"/>
              </a:spcAft>
              <a:buSzPts val="1100"/>
              <a:buNone/>
            </a:pPr>
            <a:r>
              <a:rPr lang="en" sz="1800">
                <a:solidFill>
                  <a:srgbClr val="1F1F1F"/>
                </a:solidFill>
                <a:highlight>
                  <a:srgbClr val="F8F9FA"/>
                </a:highlight>
              </a:rPr>
              <a:t>- Тражење социјалне подршке или на други начин добијање помоћи од других, директно покушавајући да реши проблематичну ситуацију.</a:t>
            </a:r>
            <a:endParaRPr sz="1800">
              <a:solidFill>
                <a:srgbClr val="1F1F1F"/>
              </a:solidFill>
              <a:highlight>
                <a:srgbClr val="F8F9FA"/>
              </a:highlight>
            </a:endParaRPr>
          </a:p>
          <a:p>
            <a:pPr indent="0" lvl="0" marL="0" rtl="0" algn="just">
              <a:lnSpc>
                <a:spcPct val="120000"/>
              </a:lnSpc>
              <a:spcBef>
                <a:spcPts val="0"/>
              </a:spcBef>
              <a:spcAft>
                <a:spcPts val="0"/>
              </a:spcAft>
              <a:buSzPts val="1100"/>
              <a:buNone/>
            </a:pPr>
            <a:r>
              <a:rPr lang="en" sz="1800">
                <a:solidFill>
                  <a:srgbClr val="1F1F1F"/>
                </a:solidFill>
                <a:highlight>
                  <a:srgbClr val="F8F9FA"/>
                </a:highlight>
              </a:rPr>
              <a:t>- Прилагођавање уобичајених активности (нпр. започињање рутине вежбања, одлазак на одмор)</a:t>
            </a:r>
            <a:endParaRPr sz="1800">
              <a:solidFill>
                <a:srgbClr val="1F1F1F"/>
              </a:solidFill>
              <a:highlight>
                <a:srgbClr val="F8F9FA"/>
              </a:highlight>
            </a:endParaRPr>
          </a:p>
          <a:p>
            <a:pPr indent="0" lvl="0" marL="0" marR="38100" rtl="0" algn="l">
              <a:lnSpc>
                <a:spcPct val="128571"/>
              </a:lnSpc>
              <a:spcBef>
                <a:spcPts val="0"/>
              </a:spcBef>
              <a:spcAft>
                <a:spcPts val="0"/>
              </a:spcAft>
              <a:buClr>
                <a:schemeClr val="dk1"/>
              </a:buClr>
              <a:buSzPts val="1100"/>
              <a:buFont typeface="Arial"/>
              <a:buNone/>
            </a:pPr>
            <a:r>
              <a:rPr lang="en" sz="1800">
                <a:solidFill>
                  <a:srgbClr val="1F1F1F"/>
                </a:solidFill>
                <a:highlight>
                  <a:srgbClr val="F8F9FA"/>
                </a:highlight>
              </a:rPr>
              <a:t>- Изражавање емоција.</a:t>
            </a:r>
            <a:endParaRPr sz="1800">
              <a:solidFill>
                <a:srgbClr val="1F1F1F"/>
              </a:solidFill>
              <a:highlight>
                <a:srgbClr val="F8F9FA"/>
              </a:highlight>
            </a:endParaRPr>
          </a:p>
          <a:p>
            <a:pPr indent="0" lvl="0" marL="0" rtl="0" algn="just">
              <a:lnSpc>
                <a:spcPct val="120000"/>
              </a:lnSpc>
              <a:spcBef>
                <a:spcPts val="0"/>
              </a:spcBef>
              <a:spcAft>
                <a:spcPts val="0"/>
              </a:spcAft>
              <a:buSzPts val="1100"/>
              <a:buNone/>
            </a:pPr>
            <a:r>
              <a:t/>
            </a:r>
            <a:endParaRPr sz="1675">
              <a:solidFill>
                <a:srgbClr val="2C2C2C"/>
              </a:solidFill>
              <a:latin typeface="Lato"/>
              <a:ea typeface="Lato"/>
              <a:cs typeface="Lato"/>
              <a:sym typeface="Lato"/>
            </a:endParaRPr>
          </a:p>
          <a:p>
            <a:pPr indent="-203200" lvl="0" marL="285750" rtl="0" algn="l">
              <a:lnSpc>
                <a:spcPct val="95000"/>
              </a:lnSpc>
              <a:spcBef>
                <a:spcPts val="0"/>
              </a:spcBef>
              <a:spcAft>
                <a:spcPts val="0"/>
              </a:spcAft>
              <a:buSzPts val="935"/>
              <a:buNone/>
            </a:pPr>
            <a:r>
              <a:t/>
            </a:r>
            <a:endParaRPr sz="3120">
              <a:solidFill>
                <a:srgbClr val="2C2C2C"/>
              </a:solidFill>
              <a:latin typeface="Lato"/>
              <a:ea typeface="Lato"/>
              <a:cs typeface="Lato"/>
              <a:sym typeface="Lato"/>
            </a:endParaRPr>
          </a:p>
          <a:p>
            <a:pPr indent="-203200" lvl="0" marL="285750" rtl="0" algn="l">
              <a:lnSpc>
                <a:spcPct val="95000"/>
              </a:lnSpc>
              <a:spcBef>
                <a:spcPts val="0"/>
              </a:spcBef>
              <a:spcAft>
                <a:spcPts val="0"/>
              </a:spcAft>
              <a:buSzPts val="935"/>
              <a:buNone/>
            </a:pPr>
            <a:r>
              <a:t/>
            </a:r>
            <a:endParaRPr sz="3120">
              <a:solidFill>
                <a:srgbClr val="2C2C2C"/>
              </a:solidFill>
              <a:latin typeface="Lato"/>
              <a:ea typeface="Lato"/>
              <a:cs typeface="Lato"/>
              <a:sym typeface="Lato"/>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81"/>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en" sz="2400">
                <a:solidFill>
                  <a:srgbClr val="339966"/>
                </a:solidFill>
                <a:latin typeface="Lato"/>
                <a:ea typeface="Lato"/>
                <a:cs typeface="Lato"/>
                <a:sym typeface="Lato"/>
              </a:rPr>
              <a:t>Лоше</a:t>
            </a:r>
            <a:r>
              <a:rPr b="1" lang="en" sz="2400">
                <a:solidFill>
                  <a:srgbClr val="339966"/>
                </a:solidFill>
                <a:latin typeface="Lato"/>
                <a:ea typeface="Lato"/>
                <a:cs typeface="Lato"/>
                <a:sym typeface="Lato"/>
              </a:rPr>
              <a:t> бихејвиорално суочавање</a:t>
            </a:r>
            <a:endParaRPr b="1" sz="2400">
              <a:solidFill>
                <a:srgbClr val="339966"/>
              </a:solidFill>
              <a:latin typeface="Lato"/>
              <a:ea typeface="Lato"/>
              <a:cs typeface="Lato"/>
              <a:sym typeface="Lato"/>
            </a:endParaRPr>
          </a:p>
        </p:txBody>
      </p:sp>
      <p:pic>
        <p:nvPicPr>
          <p:cNvPr descr="H:\My Drive\KA2\KA2 - TYM\_WP5-Sharing and Promotion\Graphic Identity\Logo TYM\TYM_Tavola disegno 1-02.png" id="639" name="Google Shape;639;p81"/>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
        <p:nvSpPr>
          <p:cNvPr id="640" name="Google Shape;640;p81"/>
          <p:cNvSpPr txBox="1"/>
          <p:nvPr/>
        </p:nvSpPr>
        <p:spPr>
          <a:xfrm>
            <a:off x="729450" y="1552575"/>
            <a:ext cx="7688700" cy="2911200"/>
          </a:xfrm>
          <a:prstGeom prst="rect">
            <a:avLst/>
          </a:prstGeom>
          <a:noFill/>
          <a:ln>
            <a:noFill/>
          </a:ln>
        </p:spPr>
        <p:txBody>
          <a:bodyPr anchorCtr="0" anchor="t" bIns="91425" lIns="91425" spcFirstLastPara="1" rIns="91425" wrap="square" tIns="91425">
            <a:noAutofit/>
          </a:bodyPr>
          <a:lstStyle/>
          <a:p>
            <a:pPr indent="0" lvl="0" marL="0" rtl="0" algn="just">
              <a:lnSpc>
                <a:spcPct val="120000"/>
              </a:lnSpc>
              <a:spcBef>
                <a:spcPts val="0"/>
              </a:spcBef>
              <a:spcAft>
                <a:spcPts val="0"/>
              </a:spcAft>
              <a:buSzPts val="1100"/>
              <a:buNone/>
            </a:pPr>
            <a:r>
              <a:rPr b="1" lang="en" sz="1875">
                <a:solidFill>
                  <a:srgbClr val="2C2C2C"/>
                </a:solidFill>
                <a:latin typeface="Lato"/>
                <a:ea typeface="Lato"/>
                <a:cs typeface="Lato"/>
                <a:sym typeface="Lato"/>
              </a:rPr>
              <a:t>Примери лошег суочавања</a:t>
            </a:r>
            <a:endParaRPr b="1" sz="1875">
              <a:solidFill>
                <a:srgbClr val="2C2C2C"/>
              </a:solidFill>
              <a:latin typeface="Lato"/>
              <a:ea typeface="Lato"/>
              <a:cs typeface="Lato"/>
              <a:sym typeface="Lato"/>
            </a:endParaRPr>
          </a:p>
          <a:p>
            <a:pPr indent="0" lvl="0" marL="0" rtl="0" algn="just">
              <a:lnSpc>
                <a:spcPct val="120000"/>
              </a:lnSpc>
              <a:spcBef>
                <a:spcPts val="0"/>
              </a:spcBef>
              <a:spcAft>
                <a:spcPts val="0"/>
              </a:spcAft>
              <a:buSzPts val="1100"/>
              <a:buNone/>
            </a:pPr>
            <a:r>
              <a:t/>
            </a:r>
            <a:endParaRPr b="1" sz="1875">
              <a:solidFill>
                <a:srgbClr val="2C2C2C"/>
              </a:solidFill>
              <a:latin typeface="Lato"/>
              <a:ea typeface="Lato"/>
              <a:cs typeface="Lato"/>
              <a:sym typeface="Lato"/>
            </a:endParaRPr>
          </a:p>
          <a:p>
            <a:pPr indent="-361950" lvl="0" marL="457200" rtl="0" algn="just">
              <a:lnSpc>
                <a:spcPct val="120000"/>
              </a:lnSpc>
              <a:spcBef>
                <a:spcPts val="0"/>
              </a:spcBef>
              <a:spcAft>
                <a:spcPts val="0"/>
              </a:spcAft>
              <a:buClr>
                <a:srgbClr val="1F1F1F"/>
              </a:buClr>
              <a:buSzPts val="2100"/>
              <a:buChar char="-"/>
            </a:pPr>
            <a:r>
              <a:rPr lang="en" sz="2100">
                <a:solidFill>
                  <a:srgbClr val="1F1F1F"/>
                </a:solidFill>
                <a:highlight>
                  <a:srgbClr val="F8F9FA"/>
                </a:highlight>
              </a:rPr>
              <a:t>Избегавање социјалне подршке</a:t>
            </a:r>
            <a:endParaRPr sz="2100">
              <a:solidFill>
                <a:srgbClr val="1F1F1F"/>
              </a:solidFill>
              <a:highlight>
                <a:srgbClr val="F8F9FA"/>
              </a:highlight>
            </a:endParaRPr>
          </a:p>
          <a:p>
            <a:pPr indent="-361950" lvl="0" marL="457200" rtl="0" algn="just">
              <a:lnSpc>
                <a:spcPct val="120000"/>
              </a:lnSpc>
              <a:spcBef>
                <a:spcPts val="0"/>
              </a:spcBef>
              <a:spcAft>
                <a:spcPts val="0"/>
              </a:spcAft>
              <a:buClr>
                <a:srgbClr val="1F1F1F"/>
              </a:buClr>
              <a:buSzPts val="2100"/>
              <a:buChar char="-"/>
            </a:pPr>
            <a:r>
              <a:rPr lang="en" sz="2100">
                <a:solidFill>
                  <a:srgbClr val="1F1F1F"/>
                </a:solidFill>
                <a:highlight>
                  <a:srgbClr val="F8F9FA"/>
                </a:highlight>
              </a:rPr>
              <a:t>Започињање нових лоших навика</a:t>
            </a:r>
            <a:endParaRPr sz="2100">
              <a:solidFill>
                <a:srgbClr val="1F1F1F"/>
              </a:solidFill>
              <a:highlight>
                <a:srgbClr val="F8F9FA"/>
              </a:highlight>
            </a:endParaRPr>
          </a:p>
          <a:p>
            <a:pPr indent="-361950" lvl="0" marL="457200" rtl="0" algn="just">
              <a:lnSpc>
                <a:spcPct val="120000"/>
              </a:lnSpc>
              <a:spcBef>
                <a:spcPts val="0"/>
              </a:spcBef>
              <a:spcAft>
                <a:spcPts val="0"/>
              </a:spcAft>
              <a:buClr>
                <a:srgbClr val="1F1F1F"/>
              </a:buClr>
              <a:buSzPts val="2100"/>
              <a:buChar char="-"/>
            </a:pPr>
            <a:r>
              <a:rPr lang="en" sz="2100">
                <a:solidFill>
                  <a:srgbClr val="1F1F1F"/>
                </a:solidFill>
                <a:highlight>
                  <a:srgbClr val="F8F9FA"/>
                </a:highlight>
              </a:rPr>
              <a:t>Избегавање својих емоција</a:t>
            </a:r>
            <a:endParaRPr sz="2100">
              <a:solidFill>
                <a:srgbClr val="1F1F1F"/>
              </a:solidFill>
              <a:highlight>
                <a:srgbClr val="F8F9FA"/>
              </a:highlight>
            </a:endParaRPr>
          </a:p>
          <a:p>
            <a:pPr indent="-361950" lvl="0" marL="457200" marR="38100" rtl="0" algn="l">
              <a:lnSpc>
                <a:spcPct val="128571"/>
              </a:lnSpc>
              <a:spcBef>
                <a:spcPts val="0"/>
              </a:spcBef>
              <a:spcAft>
                <a:spcPts val="0"/>
              </a:spcAft>
              <a:buClr>
                <a:srgbClr val="1F1F1F"/>
              </a:buClr>
              <a:buSzPts val="2100"/>
              <a:buChar char="-"/>
            </a:pPr>
            <a:r>
              <a:rPr lang="en" sz="2100">
                <a:solidFill>
                  <a:srgbClr val="1F1F1F"/>
                </a:solidFill>
                <a:highlight>
                  <a:srgbClr val="F8F9FA"/>
                </a:highlight>
              </a:rPr>
              <a:t>Не изражавање својих емоција</a:t>
            </a:r>
            <a:endParaRPr sz="2100">
              <a:solidFill>
                <a:srgbClr val="1F1F1F"/>
              </a:solidFill>
              <a:highlight>
                <a:srgbClr val="F8F9FA"/>
              </a:highlight>
            </a:endParaRPr>
          </a:p>
          <a:p>
            <a:pPr indent="0" lvl="0" marL="0" rtl="0" algn="just">
              <a:lnSpc>
                <a:spcPct val="120000"/>
              </a:lnSpc>
              <a:spcBef>
                <a:spcPts val="0"/>
              </a:spcBef>
              <a:spcAft>
                <a:spcPts val="0"/>
              </a:spcAft>
              <a:buSzPts val="1100"/>
              <a:buNone/>
            </a:pPr>
            <a:r>
              <a:t/>
            </a:r>
            <a:endParaRPr sz="1875">
              <a:solidFill>
                <a:srgbClr val="2C2C2C"/>
              </a:solidFill>
              <a:latin typeface="Lato"/>
              <a:ea typeface="Lato"/>
              <a:cs typeface="Lato"/>
              <a:sym typeface="Lato"/>
            </a:endParaRPr>
          </a:p>
          <a:p>
            <a:pPr indent="-203200" lvl="0" marL="285750" rtl="0" algn="l">
              <a:lnSpc>
                <a:spcPct val="95000"/>
              </a:lnSpc>
              <a:spcBef>
                <a:spcPts val="0"/>
              </a:spcBef>
              <a:spcAft>
                <a:spcPts val="0"/>
              </a:spcAft>
              <a:buSzPts val="935"/>
              <a:buNone/>
            </a:pPr>
            <a:r>
              <a:t/>
            </a:r>
            <a:endParaRPr sz="3120">
              <a:solidFill>
                <a:srgbClr val="2C2C2C"/>
              </a:solidFill>
              <a:latin typeface="Lato"/>
              <a:ea typeface="Lato"/>
              <a:cs typeface="Lato"/>
              <a:sym typeface="Lato"/>
            </a:endParaRPr>
          </a:p>
          <a:p>
            <a:pPr indent="-203200" lvl="0" marL="285750" rtl="0" algn="l">
              <a:lnSpc>
                <a:spcPct val="95000"/>
              </a:lnSpc>
              <a:spcBef>
                <a:spcPts val="0"/>
              </a:spcBef>
              <a:spcAft>
                <a:spcPts val="0"/>
              </a:spcAft>
              <a:buSzPts val="935"/>
              <a:buNone/>
            </a:pPr>
            <a:r>
              <a:t/>
            </a:r>
            <a:endParaRPr sz="3120">
              <a:solidFill>
                <a:srgbClr val="2C2C2C"/>
              </a:solidFill>
              <a:latin typeface="Lato"/>
              <a:ea typeface="Lato"/>
              <a:cs typeface="Lato"/>
              <a:sym typeface="Lato"/>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82"/>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1"/>
              </a:buClr>
              <a:buSzPct val="45833"/>
              <a:buFont typeface="Arial"/>
              <a:buNone/>
            </a:pPr>
            <a:r>
              <a:t/>
            </a:r>
            <a:endParaRPr b="1" sz="2400">
              <a:solidFill>
                <a:srgbClr val="339966"/>
              </a:solidFill>
              <a:latin typeface="Lato"/>
              <a:ea typeface="Lato"/>
              <a:cs typeface="Lato"/>
              <a:sym typeface="Lato"/>
            </a:endParaRPr>
          </a:p>
          <a:p>
            <a:pPr indent="0" lvl="0" marL="0" rtl="0" algn="l">
              <a:spcBef>
                <a:spcPts val="0"/>
              </a:spcBef>
              <a:spcAft>
                <a:spcPts val="0"/>
              </a:spcAft>
              <a:buClr>
                <a:schemeClr val="dk1"/>
              </a:buClr>
              <a:buSzPct val="41509"/>
              <a:buFont typeface="Arial"/>
              <a:buNone/>
            </a:pPr>
            <a:r>
              <a:rPr b="1" lang="en" sz="2650">
                <a:solidFill>
                  <a:srgbClr val="339966"/>
                </a:solidFill>
                <a:highlight>
                  <a:srgbClr val="F8F9FA"/>
                </a:highlight>
                <a:latin typeface="Lato"/>
                <a:ea typeface="Lato"/>
                <a:cs typeface="Lato"/>
                <a:sym typeface="Lato"/>
              </a:rPr>
              <a:t>Когнитивна стратегија: Заустављање негативног размишљања</a:t>
            </a:r>
            <a:endParaRPr b="1" sz="2650">
              <a:solidFill>
                <a:srgbClr val="339966"/>
              </a:solidFill>
              <a:highlight>
                <a:srgbClr val="F8F9FA"/>
              </a:highlight>
              <a:latin typeface="Lato"/>
              <a:ea typeface="Lato"/>
              <a:cs typeface="Lato"/>
              <a:sym typeface="Lato"/>
            </a:endParaRPr>
          </a:p>
          <a:p>
            <a:pPr indent="0" lvl="0" marL="0" rtl="0" algn="l">
              <a:spcBef>
                <a:spcPts val="0"/>
              </a:spcBef>
              <a:spcAft>
                <a:spcPts val="0"/>
              </a:spcAft>
              <a:buClr>
                <a:schemeClr val="dk1"/>
              </a:buClr>
              <a:buSzPct val="45833"/>
              <a:buFont typeface="Arial"/>
              <a:buNone/>
            </a:pPr>
            <a:r>
              <a:t/>
            </a:r>
            <a:endParaRPr b="1" sz="2400">
              <a:solidFill>
                <a:srgbClr val="339966"/>
              </a:solidFill>
              <a:latin typeface="Lato"/>
              <a:ea typeface="Lato"/>
              <a:cs typeface="Lato"/>
              <a:sym typeface="Lato"/>
            </a:endParaRPr>
          </a:p>
        </p:txBody>
      </p:sp>
      <p:pic>
        <p:nvPicPr>
          <p:cNvPr descr="H:\My Drive\KA2\KA2 - TYM\_WP5-Sharing and Promotion\Graphic Identity\Logo TYM\TYM_Tavola disegno 1-02.png" id="647" name="Google Shape;647;p82"/>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
        <p:nvSpPr>
          <p:cNvPr id="648" name="Google Shape;648;p82"/>
          <p:cNvSpPr txBox="1"/>
          <p:nvPr/>
        </p:nvSpPr>
        <p:spPr>
          <a:xfrm>
            <a:off x="729450" y="1552575"/>
            <a:ext cx="7688700" cy="2911200"/>
          </a:xfrm>
          <a:prstGeom prst="rect">
            <a:avLst/>
          </a:prstGeom>
          <a:noFill/>
          <a:ln>
            <a:noFill/>
          </a:ln>
        </p:spPr>
        <p:txBody>
          <a:bodyPr anchorCtr="0" anchor="t" bIns="91425" lIns="91425" spcFirstLastPara="1" rIns="91425" wrap="square" tIns="91425">
            <a:noAutofit/>
          </a:bodyPr>
          <a:lstStyle/>
          <a:p>
            <a:pPr indent="-228600" lvl="0" marL="228600" rtl="0" algn="l">
              <a:lnSpc>
                <a:spcPct val="94000"/>
              </a:lnSpc>
              <a:spcBef>
                <a:spcPts val="0"/>
              </a:spcBef>
              <a:spcAft>
                <a:spcPts val="0"/>
              </a:spcAft>
              <a:buSzPts val="275"/>
              <a:buNone/>
            </a:pPr>
            <a:r>
              <a:rPr b="1" lang="en" sz="1800">
                <a:solidFill>
                  <a:srgbClr val="2C2C2C"/>
                </a:solidFill>
                <a:latin typeface="Lato"/>
                <a:ea typeface="Lato"/>
                <a:cs typeface="Lato"/>
                <a:sym typeface="Lato"/>
              </a:rPr>
              <a:t>Заустављање мисли</a:t>
            </a:r>
            <a:endParaRPr sz="650">
              <a:solidFill>
                <a:srgbClr val="2C2C2C"/>
              </a:solidFill>
              <a:latin typeface="Lato"/>
              <a:ea typeface="Lato"/>
              <a:cs typeface="Lato"/>
              <a:sym typeface="Lato"/>
            </a:endParaRPr>
          </a:p>
          <a:p>
            <a:pPr indent="-342900" lvl="0" marL="457200" rtl="0" algn="l">
              <a:lnSpc>
                <a:spcPct val="94000"/>
              </a:lnSpc>
              <a:spcBef>
                <a:spcPts val="1000"/>
              </a:spcBef>
              <a:spcAft>
                <a:spcPts val="0"/>
              </a:spcAft>
              <a:buClr>
                <a:srgbClr val="1F1F1F"/>
              </a:buClr>
              <a:buSzPts val="1800"/>
              <a:buFont typeface="Lato"/>
              <a:buChar char="-"/>
            </a:pPr>
            <a:r>
              <a:rPr lang="en" sz="1800">
                <a:solidFill>
                  <a:srgbClr val="1F1F1F"/>
                </a:solidFill>
                <a:highlight>
                  <a:srgbClr val="F8F9FA"/>
                </a:highlight>
                <a:latin typeface="Lato"/>
                <a:ea typeface="Lato"/>
                <a:cs typeface="Lato"/>
                <a:sym typeface="Lato"/>
              </a:rPr>
              <a:t>Помаже да се прекине циклус когнитивне дисторзије</a:t>
            </a:r>
            <a:endParaRPr sz="1800">
              <a:solidFill>
                <a:srgbClr val="1F1F1F"/>
              </a:solidFill>
              <a:highlight>
                <a:srgbClr val="F8F9FA"/>
              </a:highlight>
              <a:latin typeface="Lato"/>
              <a:ea typeface="Lato"/>
              <a:cs typeface="Lato"/>
              <a:sym typeface="Lato"/>
            </a:endParaRPr>
          </a:p>
          <a:p>
            <a:pPr indent="-342900" lvl="0" marL="457200" rtl="0" algn="l">
              <a:lnSpc>
                <a:spcPct val="94000"/>
              </a:lnSpc>
              <a:spcBef>
                <a:spcPts val="0"/>
              </a:spcBef>
              <a:spcAft>
                <a:spcPts val="0"/>
              </a:spcAft>
              <a:buClr>
                <a:srgbClr val="1F1F1F"/>
              </a:buClr>
              <a:buSzPts val="1800"/>
              <a:buFont typeface="Lato"/>
              <a:buChar char="-"/>
            </a:pPr>
            <a:r>
              <a:rPr lang="en" sz="1800">
                <a:solidFill>
                  <a:srgbClr val="1F1F1F"/>
                </a:solidFill>
                <a:highlight>
                  <a:srgbClr val="F8F9FA"/>
                </a:highlight>
                <a:latin typeface="Lato"/>
                <a:ea typeface="Lato"/>
                <a:cs typeface="Lato"/>
                <a:sym typeface="Lato"/>
              </a:rPr>
              <a:t>Враћа те на прави пут</a:t>
            </a:r>
            <a:endParaRPr sz="1800">
              <a:solidFill>
                <a:srgbClr val="1F1F1F"/>
              </a:solidFill>
              <a:highlight>
                <a:srgbClr val="F8F9FA"/>
              </a:highlight>
              <a:latin typeface="Lato"/>
              <a:ea typeface="Lato"/>
              <a:cs typeface="Lato"/>
              <a:sym typeface="Lato"/>
            </a:endParaRPr>
          </a:p>
          <a:p>
            <a:pPr indent="-228600" lvl="0" marL="228600" rtl="0" algn="l">
              <a:lnSpc>
                <a:spcPct val="94000"/>
              </a:lnSpc>
              <a:spcBef>
                <a:spcPts val="1000"/>
              </a:spcBef>
              <a:spcAft>
                <a:spcPts val="0"/>
              </a:spcAft>
              <a:buSzPts val="275"/>
              <a:buNone/>
            </a:pPr>
            <a:r>
              <a:rPr lang="en" sz="1800">
                <a:solidFill>
                  <a:srgbClr val="1F1F1F"/>
                </a:solidFill>
                <a:highlight>
                  <a:srgbClr val="F8F9FA"/>
                </a:highlight>
                <a:latin typeface="Lato"/>
                <a:ea typeface="Lato"/>
                <a:cs typeface="Lato"/>
                <a:sym typeface="Lato"/>
              </a:rPr>
              <a:t>Кључ: Обратите пажњу на своје мисли, користите реч окидача да зауставите мисао</a:t>
            </a:r>
            <a:endParaRPr sz="1800">
              <a:solidFill>
                <a:srgbClr val="1F1F1F"/>
              </a:solidFill>
              <a:highlight>
                <a:srgbClr val="F8F9FA"/>
              </a:highlight>
              <a:latin typeface="Lato"/>
              <a:ea typeface="Lato"/>
              <a:cs typeface="Lato"/>
              <a:sym typeface="Lato"/>
            </a:endParaRPr>
          </a:p>
          <a:p>
            <a:pPr indent="-228600" lvl="0" marL="228600" rtl="0" algn="l">
              <a:lnSpc>
                <a:spcPct val="94000"/>
              </a:lnSpc>
              <a:spcBef>
                <a:spcPts val="1000"/>
              </a:spcBef>
              <a:spcAft>
                <a:spcPts val="0"/>
              </a:spcAft>
              <a:buSzPts val="275"/>
              <a:buNone/>
            </a:pPr>
            <a:r>
              <a:rPr lang="en" sz="1800">
                <a:solidFill>
                  <a:srgbClr val="1F1F1F"/>
                </a:solidFill>
                <a:highlight>
                  <a:srgbClr val="F8F9FA"/>
                </a:highlight>
                <a:latin typeface="Lato"/>
                <a:ea typeface="Lato"/>
                <a:cs typeface="Lato"/>
                <a:sym typeface="Lato"/>
              </a:rPr>
              <a:t>Замените неком кориснијом мишљу</a:t>
            </a:r>
            <a:endParaRPr sz="1800">
              <a:solidFill>
                <a:srgbClr val="1F1F1F"/>
              </a:solidFill>
              <a:highlight>
                <a:srgbClr val="F8F9FA"/>
              </a:highlight>
              <a:latin typeface="Lato"/>
              <a:ea typeface="Lato"/>
              <a:cs typeface="Lato"/>
              <a:sym typeface="Lato"/>
            </a:endParaRPr>
          </a:p>
          <a:p>
            <a:pPr indent="-228600" lvl="0" marL="228600" rtl="0" algn="l">
              <a:lnSpc>
                <a:spcPct val="94000"/>
              </a:lnSpc>
              <a:spcBef>
                <a:spcPts val="1000"/>
              </a:spcBef>
              <a:spcAft>
                <a:spcPts val="0"/>
              </a:spcAft>
              <a:buSzPts val="275"/>
              <a:buNone/>
            </a:pPr>
            <a:r>
              <a:rPr lang="en" sz="1800">
                <a:solidFill>
                  <a:srgbClr val="1F1F1F"/>
                </a:solidFill>
                <a:highlight>
                  <a:srgbClr val="F8F9FA"/>
                </a:highlight>
                <a:latin typeface="Lato"/>
                <a:ea typeface="Lato"/>
                <a:cs typeface="Lato"/>
                <a:sym typeface="Lato"/>
              </a:rPr>
              <a:t>Пример: „Нема смисла покушавати“</a:t>
            </a:r>
            <a:endParaRPr sz="1800">
              <a:solidFill>
                <a:srgbClr val="1F1F1F"/>
              </a:solidFill>
              <a:highlight>
                <a:srgbClr val="F8F9FA"/>
              </a:highlight>
              <a:latin typeface="Lato"/>
              <a:ea typeface="Lato"/>
              <a:cs typeface="Lato"/>
              <a:sym typeface="Lato"/>
            </a:endParaRPr>
          </a:p>
          <a:p>
            <a:pPr indent="-228600" lvl="0" marL="228600" rtl="0" algn="l">
              <a:lnSpc>
                <a:spcPct val="94000"/>
              </a:lnSpc>
              <a:spcBef>
                <a:spcPts val="1000"/>
              </a:spcBef>
              <a:spcAft>
                <a:spcPts val="0"/>
              </a:spcAft>
              <a:buSzPts val="275"/>
              <a:buNone/>
            </a:pPr>
            <a:r>
              <a:rPr lang="en" sz="1800">
                <a:solidFill>
                  <a:srgbClr val="1F1F1F"/>
                </a:solidFill>
                <a:highlight>
                  <a:srgbClr val="F8F9FA"/>
                </a:highlight>
                <a:latin typeface="Lato"/>
                <a:ea typeface="Lato"/>
                <a:cs typeface="Lato"/>
                <a:sym typeface="Lato"/>
              </a:rPr>
              <a:t>                        СТОП!</a:t>
            </a:r>
            <a:endParaRPr sz="1800">
              <a:solidFill>
                <a:srgbClr val="1F1F1F"/>
              </a:solidFill>
              <a:highlight>
                <a:srgbClr val="F8F9FA"/>
              </a:highlight>
              <a:latin typeface="Lato"/>
              <a:ea typeface="Lato"/>
              <a:cs typeface="Lato"/>
              <a:sym typeface="Lato"/>
            </a:endParaRPr>
          </a:p>
          <a:p>
            <a:pPr indent="0" lvl="0" marL="0" marR="38100" rtl="0" algn="l">
              <a:lnSpc>
                <a:spcPct val="128571"/>
              </a:lnSpc>
              <a:spcBef>
                <a:spcPts val="0"/>
              </a:spcBef>
              <a:spcAft>
                <a:spcPts val="0"/>
              </a:spcAft>
              <a:buClr>
                <a:schemeClr val="dk1"/>
              </a:buClr>
              <a:buSzPts val="1100"/>
              <a:buFont typeface="Arial"/>
              <a:buNone/>
            </a:pPr>
            <a:r>
              <a:rPr lang="en" sz="1800">
                <a:solidFill>
                  <a:srgbClr val="1F1F1F"/>
                </a:solidFill>
                <a:highlight>
                  <a:srgbClr val="F8F9FA"/>
                </a:highlight>
                <a:latin typeface="Lato"/>
                <a:ea typeface="Lato"/>
                <a:cs typeface="Lato"/>
                <a:sym typeface="Lato"/>
              </a:rPr>
              <a:t>                       „Ова ситуација би могла бити лакша ако бих прво разговарао са…”</a:t>
            </a:r>
            <a:endParaRPr sz="1800">
              <a:solidFill>
                <a:srgbClr val="1F1F1F"/>
              </a:solidFill>
              <a:highlight>
                <a:srgbClr val="F8F9FA"/>
              </a:highlight>
              <a:latin typeface="Lato"/>
              <a:ea typeface="Lato"/>
              <a:cs typeface="Lato"/>
              <a:sym typeface="Lato"/>
            </a:endParaRPr>
          </a:p>
          <a:p>
            <a:pPr indent="-228600" lvl="0" marL="228600" rtl="0" algn="l">
              <a:lnSpc>
                <a:spcPct val="94000"/>
              </a:lnSpc>
              <a:spcBef>
                <a:spcPts val="1000"/>
              </a:spcBef>
              <a:spcAft>
                <a:spcPts val="0"/>
              </a:spcAft>
              <a:buSzPts val="275"/>
              <a:buNone/>
            </a:pPr>
            <a:r>
              <a:t/>
            </a:r>
            <a:endParaRPr sz="1600">
              <a:solidFill>
                <a:srgbClr val="2C2C2C"/>
              </a:solidFill>
              <a:latin typeface="Lato"/>
              <a:ea typeface="Lato"/>
              <a:cs typeface="Lato"/>
              <a:sym typeface="Lato"/>
            </a:endParaRPr>
          </a:p>
          <a:p>
            <a:pPr indent="-203200" lvl="0" marL="285750" rtl="0" algn="l">
              <a:lnSpc>
                <a:spcPct val="95000"/>
              </a:lnSpc>
              <a:spcBef>
                <a:spcPts val="0"/>
              </a:spcBef>
              <a:spcAft>
                <a:spcPts val="0"/>
              </a:spcAft>
              <a:buSzPts val="275"/>
              <a:buNone/>
            </a:pPr>
            <a:r>
              <a:t/>
            </a:r>
            <a:endParaRPr sz="2100">
              <a:solidFill>
                <a:srgbClr val="2C2C2C"/>
              </a:solidFill>
              <a:latin typeface="Lato"/>
              <a:ea typeface="Lato"/>
              <a:cs typeface="Lato"/>
              <a:sym typeface="Lato"/>
            </a:endParaRPr>
          </a:p>
          <a:p>
            <a:pPr indent="-203200" lvl="0" marL="285750" rtl="0" algn="l">
              <a:lnSpc>
                <a:spcPct val="95000"/>
              </a:lnSpc>
              <a:spcBef>
                <a:spcPts val="0"/>
              </a:spcBef>
              <a:spcAft>
                <a:spcPts val="0"/>
              </a:spcAft>
              <a:buSzPts val="275"/>
              <a:buNone/>
            </a:pPr>
            <a:r>
              <a:t/>
            </a:r>
            <a:endParaRPr sz="1000">
              <a:solidFill>
                <a:srgbClr val="2C2C2C"/>
              </a:solidFill>
              <a:latin typeface="Lato"/>
              <a:ea typeface="Lato"/>
              <a:cs typeface="Lato"/>
              <a:sym typeface="Lato"/>
            </a:endParaRPr>
          </a:p>
          <a:p>
            <a:pPr indent="-203200" lvl="0" marL="285750" rtl="0" algn="l">
              <a:lnSpc>
                <a:spcPct val="95000"/>
              </a:lnSpc>
              <a:spcBef>
                <a:spcPts val="0"/>
              </a:spcBef>
              <a:spcAft>
                <a:spcPts val="0"/>
              </a:spcAft>
              <a:buSzPts val="275"/>
              <a:buNone/>
            </a:pPr>
            <a:r>
              <a:t/>
            </a:r>
            <a:endParaRPr sz="1000">
              <a:solidFill>
                <a:srgbClr val="2C2C2C"/>
              </a:solidFill>
              <a:latin typeface="Lato"/>
              <a:ea typeface="Lato"/>
              <a:cs typeface="Lato"/>
              <a:sym typeface="Lato"/>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8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fontScale="90000"/>
          </a:bodyPr>
          <a:lstStyle/>
          <a:p>
            <a:pPr indent="0" lvl="0" marL="0" marR="38100" rtl="0" algn="l">
              <a:lnSpc>
                <a:spcPct val="128571"/>
              </a:lnSpc>
              <a:spcBef>
                <a:spcPts val="0"/>
              </a:spcBef>
              <a:spcAft>
                <a:spcPts val="0"/>
              </a:spcAft>
              <a:buClr>
                <a:schemeClr val="dk1"/>
              </a:buClr>
              <a:buSzPct val="41509"/>
              <a:buFont typeface="Arial"/>
              <a:buNone/>
            </a:pPr>
            <a:r>
              <a:t/>
            </a:r>
            <a:endParaRPr b="1" sz="2650">
              <a:solidFill>
                <a:srgbClr val="339966"/>
              </a:solidFill>
              <a:highlight>
                <a:srgbClr val="F8F9FA"/>
              </a:highlight>
              <a:latin typeface="Lato"/>
              <a:ea typeface="Lato"/>
              <a:cs typeface="Lato"/>
              <a:sym typeface="Lato"/>
            </a:endParaRPr>
          </a:p>
          <a:p>
            <a:pPr indent="0" lvl="0" marL="0" marR="38100" rtl="0" algn="l">
              <a:lnSpc>
                <a:spcPct val="128571"/>
              </a:lnSpc>
              <a:spcBef>
                <a:spcPts val="0"/>
              </a:spcBef>
              <a:spcAft>
                <a:spcPts val="0"/>
              </a:spcAft>
              <a:buClr>
                <a:schemeClr val="dk1"/>
              </a:buClr>
              <a:buSzPct val="41509"/>
              <a:buFont typeface="Arial"/>
              <a:buNone/>
            </a:pPr>
            <a:r>
              <a:rPr b="1" lang="en" sz="2650">
                <a:solidFill>
                  <a:srgbClr val="339966"/>
                </a:solidFill>
                <a:highlight>
                  <a:srgbClr val="F8F9FA"/>
                </a:highlight>
                <a:latin typeface="Lato"/>
                <a:ea typeface="Lato"/>
                <a:cs typeface="Lato"/>
                <a:sym typeface="Lato"/>
              </a:rPr>
              <a:t>Когнитивна стратегија: Заустављање негативног размишљања</a:t>
            </a:r>
            <a:endParaRPr b="1" sz="2650">
              <a:solidFill>
                <a:srgbClr val="339966"/>
              </a:solidFill>
              <a:highlight>
                <a:srgbClr val="F8F9FA"/>
              </a:highlight>
              <a:latin typeface="Lato"/>
              <a:ea typeface="Lato"/>
              <a:cs typeface="Lato"/>
              <a:sym typeface="Lato"/>
            </a:endParaRPr>
          </a:p>
          <a:p>
            <a:pPr indent="0" lvl="0" marL="0" rtl="0" algn="l">
              <a:spcBef>
                <a:spcPts val="0"/>
              </a:spcBef>
              <a:spcAft>
                <a:spcPts val="0"/>
              </a:spcAft>
              <a:buClr>
                <a:schemeClr val="dk1"/>
              </a:buClr>
              <a:buSzPct val="72794"/>
              <a:buFont typeface="Arial"/>
              <a:buNone/>
            </a:pPr>
            <a:r>
              <a:t/>
            </a:r>
            <a:endParaRPr b="1" sz="1511">
              <a:solidFill>
                <a:srgbClr val="339966"/>
              </a:solidFill>
              <a:latin typeface="Lato"/>
              <a:ea typeface="Lato"/>
              <a:cs typeface="Lato"/>
              <a:sym typeface="Lato"/>
            </a:endParaRPr>
          </a:p>
        </p:txBody>
      </p:sp>
      <p:pic>
        <p:nvPicPr>
          <p:cNvPr descr="H:\My Drive\KA2\KA2 - TYM\_WP5-Sharing and Promotion\Graphic Identity\Logo TYM\TYM_Tavola disegno 1-02.png" id="655" name="Google Shape;655;p83"/>
          <p:cNvPicPr preferRelativeResize="0"/>
          <p:nvPr/>
        </p:nvPicPr>
        <p:blipFill rotWithShape="1">
          <a:blip r:embed="rId3">
            <a:alphaModFix/>
          </a:blip>
          <a:srcRect b="0" l="0" r="0" t="0"/>
          <a:stretch/>
        </p:blipFill>
        <p:spPr>
          <a:xfrm>
            <a:off x="8241175" y="0"/>
            <a:ext cx="507840" cy="507840"/>
          </a:xfrm>
          <a:prstGeom prst="rect">
            <a:avLst/>
          </a:prstGeom>
          <a:noFill/>
          <a:ln>
            <a:noFill/>
          </a:ln>
        </p:spPr>
      </p:pic>
      <p:graphicFrame>
        <p:nvGraphicFramePr>
          <p:cNvPr id="656" name="Google Shape;656;p83"/>
          <p:cNvGraphicFramePr/>
          <p:nvPr/>
        </p:nvGraphicFramePr>
        <p:xfrm>
          <a:off x="2503200" y="6587250"/>
          <a:ext cx="3000000" cy="3000000"/>
        </p:xfrm>
        <a:graphic>
          <a:graphicData uri="http://schemas.openxmlformats.org/drawingml/2006/table">
            <a:tbl>
              <a:tblPr>
                <a:noFill/>
                <a:tableStyleId>{65E9F69D-F8E3-4648-A4AF-B0434DEA1714}</a:tableStyleId>
              </a:tblPr>
              <a:tblGrid>
                <a:gridCol w="2018800"/>
                <a:gridCol w="3457675"/>
              </a:tblGrid>
              <a:tr h="583200">
                <a:tc>
                  <a:txBody>
                    <a:bodyPr/>
                    <a:lstStyle/>
                    <a:p>
                      <a:pPr indent="0" lvl="0" marL="0" rtl="0" algn="ctr">
                        <a:lnSpc>
                          <a:spcPct val="115000"/>
                        </a:lnSpc>
                        <a:spcBef>
                          <a:spcPts val="1200"/>
                        </a:spcBef>
                        <a:spcAft>
                          <a:spcPts val="0"/>
                        </a:spcAft>
                        <a:buNone/>
                      </a:pPr>
                      <a:r>
                        <a:rPr lang="en" sz="1200"/>
                        <a:t> </a:t>
                      </a:r>
                      <a:endParaRPr sz="1200"/>
                    </a:p>
                    <a:p>
                      <a:pPr indent="0" lvl="0" marL="0" rtl="0" algn="ctr">
                        <a:lnSpc>
                          <a:spcPct val="115000"/>
                        </a:lnSpc>
                        <a:spcBef>
                          <a:spcPts val="1200"/>
                        </a:spcBef>
                        <a:spcAft>
                          <a:spcPts val="0"/>
                        </a:spcAft>
                        <a:buNone/>
                      </a:pPr>
                      <a:r>
                        <a:rPr lang="en" sz="1200"/>
                        <a:t>Бескорисне мисли</a:t>
                      </a:r>
                      <a:endParaRPr sz="1200"/>
                    </a:p>
                    <a:p>
                      <a:pPr indent="0" lvl="0" marL="0" rtl="0" algn="ctr">
                        <a:lnSpc>
                          <a:spcPct val="115000"/>
                        </a:lnSpc>
                        <a:spcBef>
                          <a:spcPts val="1200"/>
                        </a:spcBef>
                        <a:spcAft>
                          <a:spcPts val="0"/>
                        </a:spcAft>
                        <a:buNone/>
                      </a:pPr>
                      <a:r>
                        <a:rPr lang="en" sz="1200"/>
                        <a:t> </a:t>
                      </a:r>
                      <a:endParaRPr sz="12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 sz="1200"/>
                        <a:t> </a:t>
                      </a:r>
                      <a:endParaRPr sz="1200"/>
                    </a:p>
                    <a:p>
                      <a:pPr indent="0" lvl="0" marL="0" rtl="0" algn="ctr">
                        <a:lnSpc>
                          <a:spcPct val="115000"/>
                        </a:lnSpc>
                        <a:spcBef>
                          <a:spcPts val="1200"/>
                        </a:spcBef>
                        <a:spcAft>
                          <a:spcPts val="0"/>
                        </a:spcAft>
                        <a:buNone/>
                      </a:pPr>
                      <a:r>
                        <a:rPr lang="en" sz="1200"/>
                        <a:t>Корисне мисли</a:t>
                      </a:r>
                      <a:endParaRPr sz="12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83200">
                <a:tc>
                  <a:txBody>
                    <a:bodyPr/>
                    <a:lstStyle/>
                    <a:p>
                      <a:pPr indent="0" lvl="0" marL="0" rtl="0" algn="l">
                        <a:lnSpc>
                          <a:spcPct val="115000"/>
                        </a:lnSpc>
                        <a:spcBef>
                          <a:spcPts val="1200"/>
                        </a:spcBef>
                        <a:spcAft>
                          <a:spcPts val="0"/>
                        </a:spcAft>
                        <a:buNone/>
                      </a:pPr>
                      <a:r>
                        <a:rPr lang="en" sz="200"/>
                        <a:t> </a:t>
                      </a:r>
                      <a:endParaRPr sz="200"/>
                    </a:p>
                    <a:p>
                      <a:pPr indent="0" lvl="0" marL="0" rtl="0" algn="l">
                        <a:lnSpc>
                          <a:spcPct val="115000"/>
                        </a:lnSpc>
                        <a:spcBef>
                          <a:spcPts val="1200"/>
                        </a:spcBef>
                        <a:spcAft>
                          <a:spcPts val="0"/>
                        </a:spcAft>
                        <a:buNone/>
                      </a:pPr>
                      <a:r>
                        <a:rPr lang="en" sz="200"/>
                        <a:t>„Ово је претешко за мене“</a:t>
                      </a:r>
                      <a:endParaRPr sz="200"/>
                    </a:p>
                    <a:p>
                      <a:pPr indent="0" lvl="0" marL="0" rtl="0" algn="l">
                        <a:lnSpc>
                          <a:spcPct val="115000"/>
                        </a:lnSpc>
                        <a:spcBef>
                          <a:spcPts val="1200"/>
                        </a:spcBef>
                        <a:spcAft>
                          <a:spcPts val="0"/>
                        </a:spcAft>
                        <a:buNone/>
                      </a:pPr>
                      <a:r>
                        <a:rPr lang="en" sz="200"/>
                        <a:t> </a:t>
                      </a:r>
                      <a:endParaRPr sz="2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 sz="200"/>
                        <a:t> </a:t>
                      </a:r>
                      <a:endParaRPr sz="200"/>
                    </a:p>
                    <a:p>
                      <a:pPr indent="0" lvl="0" marL="0" rtl="0" algn="l">
                        <a:lnSpc>
                          <a:spcPct val="115000"/>
                        </a:lnSpc>
                        <a:spcBef>
                          <a:spcPts val="1200"/>
                        </a:spcBef>
                        <a:spcAft>
                          <a:spcPts val="0"/>
                        </a:spcAft>
                        <a:buNone/>
                      </a:pPr>
                      <a:r>
                        <a:rPr lang="en" sz="200"/>
                        <a:t>„Ово је нешто ново из чега могу нешто да научим“</a:t>
                      </a:r>
                      <a:endParaRPr sz="2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83200">
                <a:tc>
                  <a:txBody>
                    <a:bodyPr/>
                    <a:lstStyle/>
                    <a:p>
                      <a:pPr indent="0" lvl="0" marL="0" rtl="0" algn="l">
                        <a:lnSpc>
                          <a:spcPct val="115000"/>
                        </a:lnSpc>
                        <a:spcBef>
                          <a:spcPts val="1200"/>
                        </a:spcBef>
                        <a:spcAft>
                          <a:spcPts val="0"/>
                        </a:spcAft>
                        <a:buNone/>
                      </a:pPr>
                      <a:r>
                        <a:rPr lang="en" sz="200"/>
                        <a:t> </a:t>
                      </a:r>
                      <a:endParaRPr sz="200"/>
                    </a:p>
                    <a:p>
                      <a:pPr indent="0" lvl="0" marL="0" rtl="0" algn="l">
                        <a:lnSpc>
                          <a:spcPct val="115000"/>
                        </a:lnSpc>
                        <a:spcBef>
                          <a:spcPts val="1200"/>
                        </a:spcBef>
                        <a:spcAft>
                          <a:spcPts val="0"/>
                        </a:spcAft>
                        <a:buNone/>
                      </a:pPr>
                      <a:r>
                        <a:rPr lang="en" sz="200"/>
                        <a:t>„Ово мени најгоре иде...“</a:t>
                      </a:r>
                      <a:endParaRPr sz="200"/>
                    </a:p>
                    <a:p>
                      <a:pPr indent="0" lvl="0" marL="0" rtl="0" algn="l">
                        <a:lnSpc>
                          <a:spcPct val="115000"/>
                        </a:lnSpc>
                        <a:spcBef>
                          <a:spcPts val="1200"/>
                        </a:spcBef>
                        <a:spcAft>
                          <a:spcPts val="0"/>
                        </a:spcAft>
                        <a:buNone/>
                      </a:pPr>
                      <a:r>
                        <a:rPr lang="en" sz="200"/>
                        <a:t> </a:t>
                      </a:r>
                      <a:endParaRPr sz="2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 sz="200"/>
                        <a:t> </a:t>
                      </a:r>
                      <a:endParaRPr sz="200"/>
                    </a:p>
                    <a:p>
                      <a:pPr indent="0" lvl="0" marL="0" rtl="0" algn="l">
                        <a:lnSpc>
                          <a:spcPct val="115000"/>
                        </a:lnSpc>
                        <a:spcBef>
                          <a:spcPts val="1200"/>
                        </a:spcBef>
                        <a:spcAft>
                          <a:spcPts val="0"/>
                        </a:spcAft>
                        <a:buNone/>
                      </a:pPr>
                      <a:r>
                        <a:rPr lang="en" sz="200"/>
                        <a:t>„Нисам баш најбољи у ововме, али нисам ни најгори. Негде сам између...“</a:t>
                      </a:r>
                      <a:endParaRPr sz="2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83200">
                <a:tc>
                  <a:txBody>
                    <a:bodyPr/>
                    <a:lstStyle/>
                    <a:p>
                      <a:pPr indent="0" lvl="0" marL="0" rtl="0" algn="l">
                        <a:lnSpc>
                          <a:spcPct val="115000"/>
                        </a:lnSpc>
                        <a:spcBef>
                          <a:spcPts val="1200"/>
                        </a:spcBef>
                        <a:spcAft>
                          <a:spcPts val="0"/>
                        </a:spcAft>
                        <a:buNone/>
                      </a:pPr>
                      <a:r>
                        <a:rPr lang="en" sz="200"/>
                        <a:t> </a:t>
                      </a:r>
                      <a:endParaRPr sz="200"/>
                    </a:p>
                    <a:p>
                      <a:pPr indent="0" lvl="0" marL="0" rtl="0" algn="l">
                        <a:lnSpc>
                          <a:spcPct val="115000"/>
                        </a:lnSpc>
                        <a:spcBef>
                          <a:spcPts val="1200"/>
                        </a:spcBef>
                        <a:spcAft>
                          <a:spcPts val="0"/>
                        </a:spcAft>
                        <a:buNone/>
                      </a:pPr>
                      <a:r>
                        <a:rPr lang="en" sz="200"/>
                        <a:t>„Ја сам лоша особа“</a:t>
                      </a:r>
                      <a:endParaRPr sz="200"/>
                    </a:p>
                    <a:p>
                      <a:pPr indent="0" lvl="0" marL="0" rtl="0" algn="l">
                        <a:lnSpc>
                          <a:spcPct val="115000"/>
                        </a:lnSpc>
                        <a:spcBef>
                          <a:spcPts val="1200"/>
                        </a:spcBef>
                        <a:spcAft>
                          <a:spcPts val="0"/>
                        </a:spcAft>
                        <a:buNone/>
                      </a:pPr>
                      <a:r>
                        <a:rPr lang="en" sz="200"/>
                        <a:t> </a:t>
                      </a:r>
                      <a:endParaRPr sz="2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 sz="200"/>
                        <a:t> </a:t>
                      </a:r>
                      <a:endParaRPr sz="200"/>
                    </a:p>
                    <a:p>
                      <a:pPr indent="0" lvl="0" marL="0" rtl="0" algn="l">
                        <a:lnSpc>
                          <a:spcPct val="115000"/>
                        </a:lnSpc>
                        <a:spcBef>
                          <a:spcPts val="1200"/>
                        </a:spcBef>
                        <a:spcAft>
                          <a:spcPts val="0"/>
                        </a:spcAft>
                        <a:buNone/>
                      </a:pPr>
                      <a:r>
                        <a:rPr lang="en" sz="200"/>
                        <a:t>„Ја вредим! То је нешто што би требало да кажем некоме до кога ми је стало“</a:t>
                      </a:r>
                      <a:endParaRPr sz="2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63425">
                <a:tc>
                  <a:txBody>
                    <a:bodyPr/>
                    <a:lstStyle/>
                    <a:p>
                      <a:pPr indent="0" lvl="0" marL="0" rtl="0" algn="l">
                        <a:lnSpc>
                          <a:spcPct val="115000"/>
                        </a:lnSpc>
                        <a:spcBef>
                          <a:spcPts val="1200"/>
                        </a:spcBef>
                        <a:spcAft>
                          <a:spcPts val="0"/>
                        </a:spcAft>
                        <a:buNone/>
                      </a:pPr>
                      <a:r>
                        <a:rPr lang="en" sz="400"/>
                        <a:t> </a:t>
                      </a:r>
                      <a:endParaRPr sz="400"/>
                    </a:p>
                    <a:p>
                      <a:pPr indent="0" lvl="0" marL="0" rtl="0" algn="l">
                        <a:lnSpc>
                          <a:spcPct val="115000"/>
                        </a:lnSpc>
                        <a:spcBef>
                          <a:spcPts val="1200"/>
                        </a:spcBef>
                        <a:spcAft>
                          <a:spcPts val="0"/>
                        </a:spcAft>
                        <a:buNone/>
                      </a:pPr>
                      <a:r>
                        <a:rPr lang="en" sz="400"/>
                        <a:t>„Направио сам огромну грешку и сви су то видели“</a:t>
                      </a:r>
                      <a:endParaRPr sz="400"/>
                    </a:p>
                    <a:p>
                      <a:pPr indent="0" lvl="0" marL="0" rtl="0" algn="l">
                        <a:lnSpc>
                          <a:spcPct val="115000"/>
                        </a:lnSpc>
                        <a:spcBef>
                          <a:spcPts val="1200"/>
                        </a:spcBef>
                        <a:spcAft>
                          <a:spcPts val="0"/>
                        </a:spcAft>
                        <a:buNone/>
                      </a:pPr>
                      <a:r>
                        <a:rPr lang="en" sz="400"/>
                        <a:t> </a:t>
                      </a:r>
                      <a:endParaRPr sz="4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 sz="400"/>
                        <a:t> </a:t>
                      </a:r>
                      <a:endParaRPr sz="400"/>
                    </a:p>
                    <a:p>
                      <a:pPr indent="0" lvl="0" marL="0" rtl="0" algn="l">
                        <a:lnSpc>
                          <a:spcPct val="115000"/>
                        </a:lnSpc>
                        <a:spcBef>
                          <a:spcPts val="1200"/>
                        </a:spcBef>
                        <a:spcAft>
                          <a:spcPts val="0"/>
                        </a:spcAft>
                        <a:buNone/>
                      </a:pPr>
                      <a:r>
                        <a:rPr lang="en" sz="400"/>
                        <a:t>„Сви људи греше! И онај ко је  приметио моју  грешку, такође греши. Нико се овога неће сутра сећати.“</a:t>
                      </a:r>
                      <a:endParaRPr sz="400"/>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35750">
                <a:tc>
                  <a:txBody>
                    <a:bodyPr/>
                    <a:lstStyle/>
                    <a:p>
                      <a:pPr indent="0" lvl="0" marL="0" rtl="0" algn="l">
                        <a:lnSpc>
                          <a:spcPct val="115000"/>
                        </a:lnSpc>
                        <a:spcBef>
                          <a:spcPts val="1200"/>
                        </a:spcBef>
                        <a:spcAft>
                          <a:spcPts val="0"/>
                        </a:spcAft>
                        <a:buNone/>
                      </a:pPr>
                      <a:r>
                        <a:rPr lang="en"/>
                        <a:t> </a:t>
                      </a:r>
                      <a:endParaRPr/>
                    </a:p>
                    <a:p>
                      <a:pPr indent="0" lvl="0" marL="0" rtl="0" algn="l">
                        <a:lnSpc>
                          <a:spcPct val="115000"/>
                        </a:lnSpc>
                        <a:spcBef>
                          <a:spcPts val="1200"/>
                        </a:spcBef>
                        <a:spcAft>
                          <a:spcPts val="0"/>
                        </a:spcAft>
                        <a:buNone/>
                      </a:pPr>
                      <a:r>
                        <a:rPr lang="en"/>
                        <a:t>„Ја то не могу...“</a:t>
                      </a:r>
                      <a:endParaRPr/>
                    </a:p>
                    <a:p>
                      <a:pPr indent="0" lvl="0" marL="0" rtl="0" algn="l">
                        <a:lnSpc>
                          <a:spcPct val="115000"/>
                        </a:lnSpc>
                        <a:spcBef>
                          <a:spcPts val="1200"/>
                        </a:spcBef>
                        <a:spcAft>
                          <a:spcPts val="0"/>
                        </a:spcAft>
                        <a:buNone/>
                      </a:pPr>
                      <a:r>
                        <a:rPr lang="en"/>
                        <a:t> </a:t>
                      </a:r>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
                        <a:t>„Ја то могу, само ћу дубоко удахнути и крећем...“</a:t>
                      </a:r>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1"/>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fontScale="90000"/>
          </a:bodyPr>
          <a:lstStyle/>
          <a:p>
            <a:pPr indent="0" lvl="0" marL="0" marR="38100" rtl="0" algn="l">
              <a:lnSpc>
                <a:spcPct val="128571"/>
              </a:lnSpc>
              <a:spcBef>
                <a:spcPts val="0"/>
              </a:spcBef>
              <a:spcAft>
                <a:spcPts val="0"/>
              </a:spcAft>
              <a:buClr>
                <a:schemeClr val="dk1"/>
              </a:buClr>
              <a:buSzPct val="41509"/>
              <a:buFont typeface="Arial"/>
              <a:buNone/>
            </a:pPr>
            <a:r>
              <a:rPr b="1" lang="en" sz="2650">
                <a:solidFill>
                  <a:srgbClr val="339966"/>
                </a:solidFill>
                <a:highlight>
                  <a:srgbClr val="F8F9FA"/>
                </a:highlight>
              </a:rPr>
              <a:t>“Бори се или бежи” одговор (Cannon, 1915)</a:t>
            </a:r>
            <a:endParaRPr b="1" sz="2650">
              <a:solidFill>
                <a:srgbClr val="339966"/>
              </a:solidFill>
              <a:highlight>
                <a:srgbClr val="F8F9FA"/>
              </a:highlight>
            </a:endParaRPr>
          </a:p>
          <a:p>
            <a:pPr indent="0" lvl="0" marL="0" rtl="0" algn="l">
              <a:spcBef>
                <a:spcPts val="0"/>
              </a:spcBef>
              <a:spcAft>
                <a:spcPts val="0"/>
              </a:spcAft>
              <a:buClr>
                <a:srgbClr val="2C2C2C"/>
              </a:buClr>
              <a:buSzPct val="111111"/>
              <a:buFont typeface="Lato"/>
              <a:buNone/>
            </a:pPr>
            <a:r>
              <a:t/>
            </a:r>
            <a:endParaRPr b="1" sz="2400">
              <a:solidFill>
                <a:srgbClr val="339966"/>
              </a:solidFill>
              <a:latin typeface="Lato"/>
              <a:ea typeface="Lato"/>
              <a:cs typeface="Lato"/>
              <a:sym typeface="Lato"/>
            </a:endParaRPr>
          </a:p>
        </p:txBody>
      </p:sp>
      <p:sp>
        <p:nvSpPr>
          <p:cNvPr id="122" name="Google Shape;122;p21"/>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a:bodyPr>
          <a:lstStyle/>
          <a:p>
            <a:pPr indent="-342900" lvl="0" marL="342900" rtl="0" algn="l">
              <a:spcBef>
                <a:spcPts val="480"/>
              </a:spcBef>
              <a:spcAft>
                <a:spcPts val="0"/>
              </a:spcAft>
              <a:buClr>
                <a:srgbClr val="339966"/>
              </a:buClr>
              <a:buSzPts val="2400"/>
              <a:buChar char="●"/>
            </a:pPr>
            <a:r>
              <a:rPr lang="en" sz="2100">
                <a:solidFill>
                  <a:srgbClr val="1F1F1F"/>
                </a:solidFill>
                <a:highlight>
                  <a:srgbClr val="F8F9FA"/>
                </a:highlight>
              </a:rPr>
              <a:t>Урођени биолошки одговор (за животиње као и за људе) на тешке стресне ситуације</a:t>
            </a:r>
            <a:endParaRPr sz="2100">
              <a:solidFill>
                <a:srgbClr val="1F1F1F"/>
              </a:solidFill>
              <a:highlight>
                <a:srgbClr val="F8F9FA"/>
              </a:highlight>
            </a:endParaRPr>
          </a:p>
          <a:p>
            <a:pPr indent="-342900" lvl="0" marL="342900" rtl="0" algn="l">
              <a:spcBef>
                <a:spcPts val="1200"/>
              </a:spcBef>
              <a:spcAft>
                <a:spcPts val="0"/>
              </a:spcAft>
              <a:buClr>
                <a:srgbClr val="339966"/>
              </a:buClr>
              <a:buSzPts val="2400"/>
              <a:buChar char="●"/>
            </a:pPr>
            <a:r>
              <a:rPr lang="en" sz="2100">
                <a:solidFill>
                  <a:srgbClr val="1F1F1F"/>
                </a:solidFill>
                <a:highlight>
                  <a:srgbClr val="F8F9FA"/>
                </a:highlight>
              </a:rPr>
              <a:t>Нервни систем је узбуђен и тело ослобађа хормоне кортизол и адреналин</a:t>
            </a:r>
            <a:endParaRPr sz="2100">
              <a:solidFill>
                <a:srgbClr val="1F1F1F"/>
              </a:solidFill>
              <a:highlight>
                <a:srgbClr val="F8F9FA"/>
              </a:highlight>
            </a:endParaRPr>
          </a:p>
          <a:p>
            <a:pPr indent="-381000" lvl="0" marL="342900" marR="38100" rtl="0" algn="l">
              <a:lnSpc>
                <a:spcPct val="128571"/>
              </a:lnSpc>
              <a:spcBef>
                <a:spcPts val="1200"/>
              </a:spcBef>
              <a:spcAft>
                <a:spcPts val="0"/>
              </a:spcAft>
              <a:buClr>
                <a:srgbClr val="339966"/>
              </a:buClr>
              <a:buSzPts val="2400"/>
              <a:buChar char="●"/>
            </a:pPr>
            <a:r>
              <a:rPr lang="en" sz="2100">
                <a:solidFill>
                  <a:srgbClr val="339966"/>
                </a:solidFill>
                <a:highlight>
                  <a:srgbClr val="F8F9FA"/>
                </a:highlight>
              </a:rPr>
              <a:t> Овај хормон стреса нам помаже да трчимо брже или да се јаче боримо у ситуацијама опасним по живот</a:t>
            </a:r>
            <a:endParaRPr sz="2100">
              <a:solidFill>
                <a:srgbClr val="339966"/>
              </a:solidFill>
              <a:highlight>
                <a:srgbClr val="F8F9FA"/>
              </a:highlight>
            </a:endParaRPr>
          </a:p>
          <a:p>
            <a:pPr indent="0" lvl="0" marL="342900" rtl="0" algn="l">
              <a:spcBef>
                <a:spcPts val="480"/>
              </a:spcBef>
              <a:spcAft>
                <a:spcPts val="1200"/>
              </a:spcAft>
              <a:buNone/>
            </a:pPr>
            <a:r>
              <a:t/>
            </a:r>
            <a:endParaRPr b="1" sz="2400">
              <a:latin typeface="Lato"/>
              <a:ea typeface="Lato"/>
              <a:cs typeface="Lato"/>
              <a:sym typeface="Lato"/>
            </a:endParaRPr>
          </a:p>
        </p:txBody>
      </p:sp>
      <p:pic>
        <p:nvPicPr>
          <p:cNvPr descr="H:\My Drive\KA2\KA2 - TYM\_WP5-Sharing and Promotion\Graphic Identity\Logo TYM\TYM_Tavola disegno 1-02.png" id="123" name="Google Shape;123;p21"/>
          <p:cNvPicPr preferRelativeResize="0"/>
          <p:nvPr/>
        </p:nvPicPr>
        <p:blipFill rotWithShape="1">
          <a:blip r:embed="rId3">
            <a:alphaModFix/>
          </a:blip>
          <a:srcRect b="0" l="0" r="0" t="0"/>
          <a:stretch/>
        </p:blipFill>
        <p:spPr>
          <a:xfrm>
            <a:off x="8241175" y="0"/>
            <a:ext cx="507840" cy="507840"/>
          </a:xfrm>
          <a:prstGeom prst="rect">
            <a:avLst/>
          </a:prstGeom>
          <a:noFill/>
          <a:ln>
            <a:noFill/>
          </a:ln>
        </p:spPr>
      </p:pic>
      <p:pic>
        <p:nvPicPr>
          <p:cNvPr descr="C:\Users\erasm\Downloads\fight.png" id="124" name="Google Shape;124;p21"/>
          <p:cNvPicPr preferRelativeResize="0"/>
          <p:nvPr/>
        </p:nvPicPr>
        <p:blipFill rotWithShape="1">
          <a:blip r:embed="rId4">
            <a:alphaModFix/>
          </a:blip>
          <a:srcRect b="0" l="0" r="0" t="0"/>
          <a:stretch/>
        </p:blipFill>
        <p:spPr>
          <a:xfrm>
            <a:off x="6643702" y="3696899"/>
            <a:ext cx="594636" cy="594636"/>
          </a:xfrm>
          <a:prstGeom prst="rect">
            <a:avLst/>
          </a:prstGeom>
          <a:noFill/>
          <a:ln>
            <a:noFill/>
          </a:ln>
        </p:spPr>
      </p:pic>
      <p:pic>
        <p:nvPicPr>
          <p:cNvPr descr="C:\Users\erasm\Downloads\run.png" id="125" name="Google Shape;125;p21"/>
          <p:cNvPicPr preferRelativeResize="0"/>
          <p:nvPr/>
        </p:nvPicPr>
        <p:blipFill rotWithShape="1">
          <a:blip r:embed="rId5">
            <a:alphaModFix/>
          </a:blip>
          <a:srcRect b="0" l="0" r="0" t="0"/>
          <a:stretch/>
        </p:blipFill>
        <p:spPr>
          <a:xfrm>
            <a:off x="7469561" y="4118817"/>
            <a:ext cx="594636" cy="594636"/>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84"/>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fontScale="90000"/>
          </a:bodyPr>
          <a:lstStyle/>
          <a:p>
            <a:pPr indent="0" lvl="0" marL="0" marR="38100" rtl="0" algn="l">
              <a:lnSpc>
                <a:spcPct val="128571"/>
              </a:lnSpc>
              <a:spcBef>
                <a:spcPts val="0"/>
              </a:spcBef>
              <a:spcAft>
                <a:spcPts val="0"/>
              </a:spcAft>
              <a:buClr>
                <a:schemeClr val="dk1"/>
              </a:buClr>
              <a:buSzPct val="41509"/>
              <a:buFont typeface="Arial"/>
              <a:buNone/>
            </a:pPr>
            <a:r>
              <a:rPr b="1" lang="en" sz="2650">
                <a:solidFill>
                  <a:srgbClr val="339966"/>
                </a:solidFill>
                <a:highlight>
                  <a:srgbClr val="F8F9FA"/>
                </a:highlight>
                <a:latin typeface="Lato"/>
                <a:ea typeface="Lato"/>
                <a:cs typeface="Lato"/>
                <a:sym typeface="Lato"/>
              </a:rPr>
              <a:t>Моћ речи</a:t>
            </a:r>
            <a:endParaRPr b="1" sz="2650">
              <a:solidFill>
                <a:srgbClr val="339966"/>
              </a:solidFill>
              <a:highlight>
                <a:srgbClr val="F8F9FA"/>
              </a:highlight>
              <a:latin typeface="Lato"/>
              <a:ea typeface="Lato"/>
              <a:cs typeface="Lato"/>
              <a:sym typeface="Lato"/>
            </a:endParaRPr>
          </a:p>
          <a:p>
            <a:pPr indent="0" lvl="0" marL="0" rtl="0" algn="l">
              <a:spcBef>
                <a:spcPts val="0"/>
              </a:spcBef>
              <a:spcAft>
                <a:spcPts val="0"/>
              </a:spcAft>
              <a:buClr>
                <a:schemeClr val="dk1"/>
              </a:buClr>
              <a:buSzPct val="45833"/>
              <a:buFont typeface="Arial"/>
              <a:buNone/>
            </a:pPr>
            <a:r>
              <a:t/>
            </a:r>
            <a:endParaRPr b="1" sz="2400">
              <a:solidFill>
                <a:srgbClr val="339966"/>
              </a:solidFill>
              <a:latin typeface="Lato"/>
              <a:ea typeface="Lato"/>
              <a:cs typeface="Lato"/>
              <a:sym typeface="Lato"/>
            </a:endParaRPr>
          </a:p>
        </p:txBody>
      </p:sp>
      <p:pic>
        <p:nvPicPr>
          <p:cNvPr descr="H:\My Drive\KA2\KA2 - TYM\_WP5-Sharing and Promotion\Graphic Identity\Logo TYM\TYM_Tavola disegno 1-02.png" id="663" name="Google Shape;663;p84"/>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
        <p:nvSpPr>
          <p:cNvPr id="664" name="Google Shape;664;p84"/>
          <p:cNvSpPr txBox="1"/>
          <p:nvPr/>
        </p:nvSpPr>
        <p:spPr>
          <a:xfrm>
            <a:off x="727650" y="933825"/>
            <a:ext cx="7688700" cy="29112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SzPts val="935"/>
              <a:buNone/>
            </a:pPr>
            <a:r>
              <a:rPr lang="en" sz="1800">
                <a:solidFill>
                  <a:srgbClr val="1F1F1F"/>
                </a:solidFill>
                <a:highlight>
                  <a:srgbClr val="F8F9FA"/>
                </a:highlight>
              </a:rPr>
              <a:t>Речи које користимо и начин на који их користимо могу променити наш став према свету и нашој акцији</a:t>
            </a:r>
            <a:endParaRPr sz="1800">
              <a:solidFill>
                <a:srgbClr val="1F1F1F"/>
              </a:solidFill>
              <a:highlight>
                <a:srgbClr val="F8F9FA"/>
              </a:highlight>
            </a:endParaRPr>
          </a:p>
          <a:p>
            <a:pPr indent="0" lvl="0" marL="0" rtl="0" algn="l">
              <a:lnSpc>
                <a:spcPct val="130000"/>
              </a:lnSpc>
              <a:spcBef>
                <a:spcPts val="0"/>
              </a:spcBef>
              <a:spcAft>
                <a:spcPts val="0"/>
              </a:spcAft>
              <a:buSzPts val="935"/>
              <a:buNone/>
            </a:pPr>
            <a:r>
              <a:t/>
            </a:r>
            <a:endParaRPr sz="1800">
              <a:solidFill>
                <a:srgbClr val="1F1F1F"/>
              </a:solidFill>
              <a:highlight>
                <a:srgbClr val="F8F9FA"/>
              </a:highlight>
            </a:endParaRPr>
          </a:p>
          <a:p>
            <a:pPr indent="0" lvl="0" marL="0" rtl="0" algn="l">
              <a:lnSpc>
                <a:spcPct val="130000"/>
              </a:lnSpc>
              <a:spcBef>
                <a:spcPts val="0"/>
              </a:spcBef>
              <a:spcAft>
                <a:spcPts val="0"/>
              </a:spcAft>
              <a:buSzPts val="935"/>
              <a:buNone/>
            </a:pPr>
            <a:r>
              <a:rPr lang="en" sz="1800">
                <a:solidFill>
                  <a:srgbClr val="1F1F1F"/>
                </a:solidFill>
                <a:highlight>
                  <a:srgbClr val="F8F9FA"/>
                </a:highlight>
              </a:rPr>
              <a:t>Комуникација може да промени наш живот</a:t>
            </a:r>
            <a:endParaRPr sz="1800">
              <a:solidFill>
                <a:srgbClr val="1F1F1F"/>
              </a:solidFill>
              <a:highlight>
                <a:srgbClr val="F8F9FA"/>
              </a:highlight>
            </a:endParaRPr>
          </a:p>
          <a:p>
            <a:pPr indent="0" lvl="0" marL="0" rtl="0" algn="l">
              <a:lnSpc>
                <a:spcPct val="130000"/>
              </a:lnSpc>
              <a:spcBef>
                <a:spcPts val="0"/>
              </a:spcBef>
              <a:spcAft>
                <a:spcPts val="0"/>
              </a:spcAft>
              <a:buSzPts val="935"/>
              <a:buNone/>
            </a:pPr>
            <a:r>
              <a:rPr lang="en" sz="1800">
                <a:solidFill>
                  <a:srgbClr val="1F1F1F"/>
                </a:solidFill>
                <a:highlight>
                  <a:srgbClr val="F8F9FA"/>
                </a:highlight>
              </a:rPr>
              <a:t> </a:t>
            </a:r>
            <a:endParaRPr sz="1800">
              <a:solidFill>
                <a:srgbClr val="1F1F1F"/>
              </a:solidFill>
              <a:highlight>
                <a:srgbClr val="F8F9FA"/>
              </a:highlight>
            </a:endParaRPr>
          </a:p>
          <a:p>
            <a:pPr indent="0" lvl="0" marL="0" rtl="0" algn="l">
              <a:lnSpc>
                <a:spcPct val="130000"/>
              </a:lnSpc>
              <a:spcBef>
                <a:spcPts val="0"/>
              </a:spcBef>
              <a:spcAft>
                <a:spcPts val="0"/>
              </a:spcAft>
              <a:buSzPts val="935"/>
              <a:buNone/>
            </a:pPr>
            <a:r>
              <a:rPr lang="en" sz="1800">
                <a:solidFill>
                  <a:srgbClr val="1F1F1F"/>
                </a:solidFill>
                <a:highlight>
                  <a:srgbClr val="F8F9FA"/>
                </a:highlight>
              </a:rPr>
              <a:t>- Речи могу створити мостове (за повезивање) или зидове (за раздвајање) у односима</a:t>
            </a:r>
            <a:endParaRPr sz="1800">
              <a:solidFill>
                <a:srgbClr val="1F1F1F"/>
              </a:solidFill>
              <a:highlight>
                <a:srgbClr val="F8F9FA"/>
              </a:highlight>
            </a:endParaRPr>
          </a:p>
          <a:p>
            <a:pPr indent="0" lvl="0" marL="0" rtl="0" algn="l">
              <a:lnSpc>
                <a:spcPct val="130000"/>
              </a:lnSpc>
              <a:spcBef>
                <a:spcPts val="0"/>
              </a:spcBef>
              <a:spcAft>
                <a:spcPts val="0"/>
              </a:spcAft>
              <a:buSzPts val="935"/>
              <a:buNone/>
            </a:pPr>
            <a:r>
              <a:rPr lang="en" sz="1800">
                <a:solidFill>
                  <a:srgbClr val="1F1F1F"/>
                </a:solidFill>
                <a:highlight>
                  <a:srgbClr val="F8F9FA"/>
                </a:highlight>
              </a:rPr>
              <a:t> - Речи нам могу дати енергију или уклонити енергију из нас, мењајући нашу визију циља</a:t>
            </a:r>
            <a:endParaRPr sz="1800">
              <a:solidFill>
                <a:srgbClr val="1F1F1F"/>
              </a:solidFill>
              <a:highlight>
                <a:srgbClr val="F8F9FA"/>
              </a:highlight>
            </a:endParaRPr>
          </a:p>
          <a:p>
            <a:pPr indent="0" lvl="0" marL="0" marR="38100" rtl="0" algn="l">
              <a:lnSpc>
                <a:spcPct val="128571"/>
              </a:lnSpc>
              <a:spcBef>
                <a:spcPts val="0"/>
              </a:spcBef>
              <a:spcAft>
                <a:spcPts val="0"/>
              </a:spcAft>
              <a:buClr>
                <a:schemeClr val="dk1"/>
              </a:buClr>
              <a:buSzPts val="1100"/>
              <a:buFont typeface="Arial"/>
              <a:buNone/>
            </a:pPr>
            <a:r>
              <a:rPr lang="en" sz="1800">
                <a:solidFill>
                  <a:srgbClr val="1F1F1F"/>
                </a:solidFill>
                <a:highlight>
                  <a:srgbClr val="F8F9FA"/>
                </a:highlight>
              </a:rPr>
              <a:t>-Речи су алат кроз који тренер подржава тренера</a:t>
            </a:r>
            <a:endParaRPr sz="1800">
              <a:solidFill>
                <a:srgbClr val="1F1F1F"/>
              </a:solidFill>
              <a:highlight>
                <a:srgbClr val="F8F9FA"/>
              </a:highlight>
            </a:endParaRPr>
          </a:p>
          <a:p>
            <a:pPr indent="0" lvl="0" marL="0" rtl="0" algn="l">
              <a:lnSpc>
                <a:spcPct val="130000"/>
              </a:lnSpc>
              <a:spcBef>
                <a:spcPts val="0"/>
              </a:spcBef>
              <a:spcAft>
                <a:spcPts val="0"/>
              </a:spcAft>
              <a:buSzPts val="935"/>
              <a:buNone/>
            </a:pPr>
            <a:r>
              <a:t/>
            </a:r>
            <a:endParaRPr sz="1630">
              <a:solidFill>
                <a:srgbClr val="2C2C2C"/>
              </a:solidFill>
              <a:latin typeface="Lato"/>
              <a:ea typeface="Lato"/>
              <a:cs typeface="Lato"/>
              <a:sym typeface="Lato"/>
            </a:endParaRPr>
          </a:p>
          <a:p>
            <a:pPr indent="0" lvl="0" marL="0" rtl="0" algn="l">
              <a:lnSpc>
                <a:spcPct val="130000"/>
              </a:lnSpc>
              <a:spcBef>
                <a:spcPts val="0"/>
              </a:spcBef>
              <a:spcAft>
                <a:spcPts val="0"/>
              </a:spcAft>
              <a:buSzPts val="935"/>
              <a:buNone/>
            </a:pPr>
            <a:r>
              <a:t/>
            </a:r>
            <a:endParaRPr sz="1630">
              <a:solidFill>
                <a:srgbClr val="2C2C2C"/>
              </a:solidFill>
              <a:latin typeface="Lato"/>
              <a:ea typeface="Lato"/>
              <a:cs typeface="Lato"/>
              <a:sym typeface="Lato"/>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85"/>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fontScale="90000"/>
          </a:bodyPr>
          <a:lstStyle/>
          <a:p>
            <a:pPr indent="0" lvl="0" marL="0" marR="38100" rtl="0" algn="l">
              <a:lnSpc>
                <a:spcPct val="128571"/>
              </a:lnSpc>
              <a:spcBef>
                <a:spcPts val="0"/>
              </a:spcBef>
              <a:spcAft>
                <a:spcPts val="0"/>
              </a:spcAft>
              <a:buClr>
                <a:schemeClr val="dk1"/>
              </a:buClr>
              <a:buSzPct val="41509"/>
              <a:buFont typeface="Arial"/>
              <a:buNone/>
            </a:pPr>
            <a:r>
              <a:rPr b="1" lang="en" sz="2650">
                <a:solidFill>
                  <a:srgbClr val="339966"/>
                </a:solidFill>
                <a:highlight>
                  <a:srgbClr val="F8F9FA"/>
                </a:highlight>
                <a:latin typeface="Lato"/>
                <a:ea typeface="Lato"/>
                <a:cs typeface="Lato"/>
                <a:sym typeface="Lato"/>
              </a:rPr>
              <a:t>Моћ речи</a:t>
            </a:r>
            <a:endParaRPr b="1" sz="2650">
              <a:solidFill>
                <a:srgbClr val="339966"/>
              </a:solidFill>
              <a:highlight>
                <a:srgbClr val="F8F9FA"/>
              </a:highlight>
              <a:latin typeface="Lato"/>
              <a:ea typeface="Lato"/>
              <a:cs typeface="Lato"/>
              <a:sym typeface="Lato"/>
            </a:endParaRPr>
          </a:p>
          <a:p>
            <a:pPr indent="0" lvl="0" marL="0" rtl="0" algn="l">
              <a:spcBef>
                <a:spcPts val="0"/>
              </a:spcBef>
              <a:spcAft>
                <a:spcPts val="0"/>
              </a:spcAft>
              <a:buClr>
                <a:schemeClr val="dk1"/>
              </a:buClr>
              <a:buSzPct val="45833"/>
              <a:buFont typeface="Arial"/>
              <a:buNone/>
            </a:pPr>
            <a:r>
              <a:t/>
            </a:r>
            <a:endParaRPr b="1" sz="2400">
              <a:solidFill>
                <a:srgbClr val="339966"/>
              </a:solidFill>
              <a:latin typeface="Lato"/>
              <a:ea typeface="Lato"/>
              <a:cs typeface="Lato"/>
              <a:sym typeface="Lato"/>
            </a:endParaRPr>
          </a:p>
        </p:txBody>
      </p:sp>
      <p:pic>
        <p:nvPicPr>
          <p:cNvPr descr="H:\My Drive\KA2\KA2 - TYM\_WP5-Sharing and Promotion\Graphic Identity\Logo TYM\TYM_Tavola disegno 1-02.png" id="671" name="Google Shape;671;p85"/>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
        <p:nvSpPr>
          <p:cNvPr id="672" name="Google Shape;672;p85"/>
          <p:cNvSpPr txBox="1"/>
          <p:nvPr/>
        </p:nvSpPr>
        <p:spPr>
          <a:xfrm>
            <a:off x="729450" y="1552575"/>
            <a:ext cx="7688700" cy="2911200"/>
          </a:xfrm>
          <a:prstGeom prst="rect">
            <a:avLst/>
          </a:prstGeom>
          <a:noFill/>
          <a:ln>
            <a:noFill/>
          </a:ln>
        </p:spPr>
        <p:txBody>
          <a:bodyPr anchorCtr="0" anchor="t" bIns="91425" lIns="91425" spcFirstLastPara="1" rIns="91425" wrap="square" tIns="91425">
            <a:normAutofit lnSpcReduction="10000"/>
          </a:bodyPr>
          <a:lstStyle/>
          <a:p>
            <a:pPr indent="0" lvl="0" marL="0" rtl="0" algn="ctr">
              <a:lnSpc>
                <a:spcPct val="130000"/>
              </a:lnSpc>
              <a:spcBef>
                <a:spcPts val="0"/>
              </a:spcBef>
              <a:spcAft>
                <a:spcPts val="0"/>
              </a:spcAft>
              <a:buNone/>
            </a:pPr>
            <a:r>
              <a:rPr lang="en" sz="1800">
                <a:solidFill>
                  <a:srgbClr val="1F1F1F"/>
                </a:solidFill>
                <a:highlight>
                  <a:srgbClr val="F8F9FA"/>
                </a:highlight>
                <a:latin typeface="Lato"/>
                <a:ea typeface="Lato"/>
                <a:cs typeface="Lato"/>
                <a:sym typeface="Lato"/>
              </a:rPr>
              <a:t>Наш МОЗАК ствара РЕЧИ као прецизна упутства да би нас натерао да ДЕЛУЈЕМО на одређени начин</a:t>
            </a:r>
            <a:endParaRPr sz="1800">
              <a:solidFill>
                <a:srgbClr val="1F1F1F"/>
              </a:solidFill>
              <a:highlight>
                <a:srgbClr val="F8F9FA"/>
              </a:highlight>
              <a:latin typeface="Lato"/>
              <a:ea typeface="Lato"/>
              <a:cs typeface="Lato"/>
              <a:sym typeface="Lato"/>
            </a:endParaRPr>
          </a:p>
          <a:p>
            <a:pPr indent="0" lvl="0" marL="0" rtl="0" algn="ctr">
              <a:lnSpc>
                <a:spcPct val="130000"/>
              </a:lnSpc>
              <a:spcBef>
                <a:spcPts val="0"/>
              </a:spcBef>
              <a:spcAft>
                <a:spcPts val="0"/>
              </a:spcAft>
              <a:buNone/>
            </a:pPr>
            <a:r>
              <a:t/>
            </a:r>
            <a:endParaRPr sz="1800">
              <a:solidFill>
                <a:srgbClr val="1F1F1F"/>
              </a:solidFill>
              <a:highlight>
                <a:srgbClr val="F8F9FA"/>
              </a:highlight>
              <a:latin typeface="Lato"/>
              <a:ea typeface="Lato"/>
              <a:cs typeface="Lato"/>
              <a:sym typeface="Lato"/>
            </a:endParaRPr>
          </a:p>
          <a:p>
            <a:pPr indent="0" lvl="0" marL="0" rtl="0" algn="ctr">
              <a:lnSpc>
                <a:spcPct val="130000"/>
              </a:lnSpc>
              <a:spcBef>
                <a:spcPts val="0"/>
              </a:spcBef>
              <a:spcAft>
                <a:spcPts val="0"/>
              </a:spcAft>
              <a:buNone/>
            </a:pPr>
            <a:r>
              <a:t/>
            </a:r>
            <a:endParaRPr sz="1800">
              <a:solidFill>
                <a:srgbClr val="1F1F1F"/>
              </a:solidFill>
              <a:highlight>
                <a:srgbClr val="F8F9FA"/>
              </a:highlight>
              <a:latin typeface="Lato"/>
              <a:ea typeface="Lato"/>
              <a:cs typeface="Lato"/>
              <a:sym typeface="Lato"/>
            </a:endParaRPr>
          </a:p>
          <a:p>
            <a:pPr indent="0" lvl="0" marL="0" marR="38100" rtl="0" algn="l">
              <a:lnSpc>
                <a:spcPct val="128571"/>
              </a:lnSpc>
              <a:spcBef>
                <a:spcPts val="0"/>
              </a:spcBef>
              <a:spcAft>
                <a:spcPts val="0"/>
              </a:spcAft>
              <a:buClr>
                <a:schemeClr val="dk1"/>
              </a:buClr>
              <a:buSzPts val="1100"/>
              <a:buFont typeface="Arial"/>
              <a:buNone/>
            </a:pPr>
            <a:r>
              <a:rPr lang="en" sz="1800">
                <a:solidFill>
                  <a:srgbClr val="1F1F1F"/>
                </a:solidFill>
                <a:highlight>
                  <a:srgbClr val="F8F9FA"/>
                </a:highlight>
                <a:latin typeface="Lato"/>
                <a:ea typeface="Lato"/>
                <a:cs typeface="Lato"/>
                <a:sym typeface="Lato"/>
              </a:rPr>
              <a:t>Требало би да тежимо бољој комуникацији (јасној, асертивној, ангажованој) да бисмо створили односе сарадње и поверења</a:t>
            </a:r>
            <a:endParaRPr sz="1800">
              <a:solidFill>
                <a:srgbClr val="1F1F1F"/>
              </a:solidFill>
              <a:highlight>
                <a:srgbClr val="F8F9FA"/>
              </a:highlight>
              <a:latin typeface="Lato"/>
              <a:ea typeface="Lato"/>
              <a:cs typeface="Lato"/>
              <a:sym typeface="Lato"/>
            </a:endParaRPr>
          </a:p>
          <a:p>
            <a:pPr indent="0" lvl="0" marL="0" rtl="0" algn="ctr">
              <a:lnSpc>
                <a:spcPct val="130000"/>
              </a:lnSpc>
              <a:spcBef>
                <a:spcPts val="0"/>
              </a:spcBef>
              <a:spcAft>
                <a:spcPts val="0"/>
              </a:spcAft>
              <a:buNone/>
            </a:pPr>
            <a:r>
              <a:t/>
            </a:r>
            <a:endParaRPr sz="1800">
              <a:solidFill>
                <a:srgbClr val="2C2C2C"/>
              </a:solidFill>
              <a:latin typeface="Lato"/>
              <a:ea typeface="Lato"/>
              <a:cs typeface="Lato"/>
              <a:sym typeface="Lato"/>
            </a:endParaRPr>
          </a:p>
          <a:p>
            <a:pPr indent="0" lvl="0" marL="0" rtl="0" algn="l">
              <a:lnSpc>
                <a:spcPct val="130000"/>
              </a:lnSpc>
              <a:spcBef>
                <a:spcPts val="0"/>
              </a:spcBef>
              <a:spcAft>
                <a:spcPts val="0"/>
              </a:spcAft>
              <a:buNone/>
            </a:pPr>
            <a:r>
              <a:t/>
            </a:r>
            <a:endParaRPr sz="1800">
              <a:solidFill>
                <a:srgbClr val="2C2C2C"/>
              </a:solidFill>
              <a:latin typeface="Lato"/>
              <a:ea typeface="Lato"/>
              <a:cs typeface="Lato"/>
              <a:sym typeface="Lato"/>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86"/>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en" sz="2400">
                <a:solidFill>
                  <a:srgbClr val="339966"/>
                </a:solidFill>
                <a:latin typeface="Lato"/>
                <a:ea typeface="Lato"/>
                <a:cs typeface="Lato"/>
                <a:sym typeface="Lato"/>
              </a:rPr>
              <a:t>Речи које користимо засноване су на нашим уверењима</a:t>
            </a:r>
            <a:endParaRPr b="1" sz="2400">
              <a:solidFill>
                <a:srgbClr val="339966"/>
              </a:solidFill>
              <a:latin typeface="Lato"/>
              <a:ea typeface="Lato"/>
              <a:cs typeface="Lato"/>
              <a:sym typeface="Lato"/>
            </a:endParaRPr>
          </a:p>
        </p:txBody>
      </p:sp>
      <p:pic>
        <p:nvPicPr>
          <p:cNvPr descr="H:\My Drive\KA2\KA2 - TYM\_WP5-Sharing and Promotion\Graphic Identity\Logo TYM\TYM_Tavola disegno 1-02.png" id="679" name="Google Shape;679;p86"/>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
        <p:nvSpPr>
          <p:cNvPr id="680" name="Google Shape;680;p86"/>
          <p:cNvSpPr txBox="1"/>
          <p:nvPr/>
        </p:nvSpPr>
        <p:spPr>
          <a:xfrm>
            <a:off x="729450" y="1552575"/>
            <a:ext cx="7688700" cy="2911200"/>
          </a:xfrm>
          <a:prstGeom prst="rect">
            <a:avLst/>
          </a:prstGeom>
          <a:noFill/>
          <a:ln>
            <a:noFill/>
          </a:ln>
        </p:spPr>
        <p:txBody>
          <a:bodyPr anchorCtr="0" anchor="t" bIns="91425" lIns="91425" spcFirstLastPara="1" rIns="91425" wrap="square" tIns="91425">
            <a:normAutofit/>
          </a:bodyPr>
          <a:lstStyle/>
          <a:p>
            <a:pPr indent="0" lvl="0" marL="0" rtl="0" algn="just">
              <a:lnSpc>
                <a:spcPct val="150000"/>
              </a:lnSpc>
              <a:spcBef>
                <a:spcPts val="0"/>
              </a:spcBef>
              <a:spcAft>
                <a:spcPts val="0"/>
              </a:spcAft>
              <a:buNone/>
            </a:pPr>
            <a:r>
              <a:rPr lang="en" sz="1600">
                <a:solidFill>
                  <a:srgbClr val="2C2C2C"/>
                </a:solidFill>
                <a:latin typeface="Lato"/>
                <a:ea typeface="Lato"/>
                <a:cs typeface="Lato"/>
                <a:sym typeface="Lato"/>
              </a:rPr>
              <a:t>Уверења су унутрашње референце које имамо о себи, а које произилазе из нашег искуства и могу бити засноване на реалним чињеницама или на имагинарним референцама.</a:t>
            </a:r>
            <a:endParaRPr sz="1800">
              <a:solidFill>
                <a:srgbClr val="2C2C2C"/>
              </a:solidFill>
              <a:latin typeface="Lato"/>
              <a:ea typeface="Lato"/>
              <a:cs typeface="Lato"/>
              <a:sym typeface="Lato"/>
            </a:endParaRPr>
          </a:p>
          <a:p>
            <a:pPr indent="0" lvl="0" marL="0" rtl="0" algn="just">
              <a:lnSpc>
                <a:spcPct val="150000"/>
              </a:lnSpc>
              <a:spcBef>
                <a:spcPts val="0"/>
              </a:spcBef>
              <a:spcAft>
                <a:spcPts val="0"/>
              </a:spcAft>
              <a:buNone/>
            </a:pPr>
            <a:r>
              <a:t/>
            </a:r>
            <a:endParaRPr sz="1600">
              <a:solidFill>
                <a:srgbClr val="2C2C2C"/>
              </a:solidFill>
              <a:latin typeface="Lato"/>
              <a:ea typeface="Lato"/>
              <a:cs typeface="Lato"/>
              <a:sym typeface="Lato"/>
            </a:endParaRPr>
          </a:p>
          <a:p>
            <a:pPr indent="0" lvl="0" marL="0" rtl="0" algn="just">
              <a:lnSpc>
                <a:spcPct val="150000"/>
              </a:lnSpc>
              <a:spcBef>
                <a:spcPts val="0"/>
              </a:spcBef>
              <a:spcAft>
                <a:spcPts val="0"/>
              </a:spcAft>
              <a:buNone/>
            </a:pPr>
            <a:r>
              <a:t/>
            </a:r>
            <a:endParaRPr sz="1600">
              <a:solidFill>
                <a:srgbClr val="2C2C2C"/>
              </a:solidFill>
              <a:latin typeface="Lato"/>
              <a:ea typeface="Lato"/>
              <a:cs typeface="Lato"/>
              <a:sym typeface="Lato"/>
            </a:endParaRPr>
          </a:p>
          <a:p>
            <a:pPr indent="0" lvl="0" marL="0" rtl="0" algn="l">
              <a:lnSpc>
                <a:spcPct val="130000"/>
              </a:lnSpc>
              <a:spcBef>
                <a:spcPts val="0"/>
              </a:spcBef>
              <a:spcAft>
                <a:spcPts val="0"/>
              </a:spcAft>
              <a:buNone/>
            </a:pPr>
            <a:r>
              <a:t/>
            </a:r>
            <a:endParaRPr sz="1800">
              <a:solidFill>
                <a:srgbClr val="2C2C2C"/>
              </a:solidFill>
              <a:latin typeface="Lato"/>
              <a:ea typeface="Lato"/>
              <a:cs typeface="Lato"/>
              <a:sym typeface="Lato"/>
            </a:endParaRPr>
          </a:p>
        </p:txBody>
      </p:sp>
      <p:sp>
        <p:nvSpPr>
          <p:cNvPr id="681" name="Google Shape;681;p86"/>
          <p:cNvSpPr/>
          <p:nvPr/>
        </p:nvSpPr>
        <p:spPr>
          <a:xfrm>
            <a:off x="2054254" y="2997342"/>
            <a:ext cx="2449500" cy="1124100"/>
          </a:xfrm>
          <a:prstGeom prst="ellipse">
            <a:avLst/>
          </a:prstGeom>
          <a:solidFill>
            <a:srgbClr val="339966"/>
          </a:solidFill>
          <a:ln cap="flat" cmpd="sng" w="25400">
            <a:solidFill>
              <a:srgbClr val="2C2C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a:solidFill>
                  <a:srgbClr val="FFFFFF"/>
                </a:solidFill>
              </a:rPr>
              <a:t>ЛОША УВЕРЕЊА</a:t>
            </a:r>
            <a:endParaRPr/>
          </a:p>
        </p:txBody>
      </p:sp>
      <p:sp>
        <p:nvSpPr>
          <p:cNvPr id="682" name="Google Shape;682;p86"/>
          <p:cNvSpPr/>
          <p:nvPr/>
        </p:nvSpPr>
        <p:spPr>
          <a:xfrm>
            <a:off x="4762673" y="2964685"/>
            <a:ext cx="2449500" cy="1124100"/>
          </a:xfrm>
          <a:prstGeom prst="ellipse">
            <a:avLst/>
          </a:prstGeom>
          <a:solidFill>
            <a:srgbClr val="339966"/>
          </a:solidFill>
          <a:ln cap="flat" cmpd="sng" w="25400">
            <a:solidFill>
              <a:srgbClr val="2C2C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a:solidFill>
                  <a:srgbClr val="FFFFFF"/>
                </a:solidFill>
              </a:rPr>
              <a:t>ДОБРА УВЕРЕЊА</a:t>
            </a:r>
            <a:endParaRPr/>
          </a:p>
        </p:txBody>
      </p:sp>
      <p:cxnSp>
        <p:nvCxnSpPr>
          <p:cNvPr id="683" name="Google Shape;683;p86"/>
          <p:cNvCxnSpPr/>
          <p:nvPr/>
        </p:nvCxnSpPr>
        <p:spPr>
          <a:xfrm rot="10800000">
            <a:off x="1366736" y="3054408"/>
            <a:ext cx="568200" cy="235800"/>
          </a:xfrm>
          <a:prstGeom prst="straightConnector1">
            <a:avLst/>
          </a:prstGeom>
          <a:noFill/>
          <a:ln cap="flat" cmpd="sng" w="9525">
            <a:solidFill>
              <a:srgbClr val="565656"/>
            </a:solidFill>
            <a:prstDash val="solid"/>
            <a:round/>
            <a:headEnd len="sm" w="sm" type="none"/>
            <a:tailEnd len="med" w="med" type="triangle"/>
          </a:ln>
        </p:spPr>
      </p:cxnSp>
      <p:cxnSp>
        <p:nvCxnSpPr>
          <p:cNvPr id="684" name="Google Shape;684;p86"/>
          <p:cNvCxnSpPr/>
          <p:nvPr/>
        </p:nvCxnSpPr>
        <p:spPr>
          <a:xfrm flipH="1">
            <a:off x="1360565" y="3747407"/>
            <a:ext cx="590700" cy="253500"/>
          </a:xfrm>
          <a:prstGeom prst="straightConnector1">
            <a:avLst/>
          </a:prstGeom>
          <a:noFill/>
          <a:ln cap="flat" cmpd="sng" w="9525">
            <a:solidFill>
              <a:srgbClr val="565656"/>
            </a:solidFill>
            <a:prstDash val="solid"/>
            <a:round/>
            <a:headEnd len="sm" w="sm" type="none"/>
            <a:tailEnd len="med" w="med" type="triangle"/>
          </a:ln>
        </p:spPr>
      </p:cxnSp>
      <p:sp>
        <p:nvSpPr>
          <p:cNvPr id="685" name="Google Shape;685;p86"/>
          <p:cNvSpPr txBox="1"/>
          <p:nvPr/>
        </p:nvSpPr>
        <p:spPr>
          <a:xfrm>
            <a:off x="408001" y="2814025"/>
            <a:ext cx="1142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
              <a:t>Реалne референце</a:t>
            </a:r>
            <a:endParaRPr b="0" i="0" sz="1400" u="none" cap="none" strike="noStrike">
              <a:solidFill>
                <a:srgbClr val="000000"/>
              </a:solidFill>
              <a:latin typeface="Arial"/>
              <a:ea typeface="Arial"/>
              <a:cs typeface="Arial"/>
              <a:sym typeface="Arial"/>
            </a:endParaRPr>
          </a:p>
        </p:txBody>
      </p:sp>
      <p:sp>
        <p:nvSpPr>
          <p:cNvPr id="686" name="Google Shape;686;p86"/>
          <p:cNvSpPr txBox="1"/>
          <p:nvPr/>
        </p:nvSpPr>
        <p:spPr>
          <a:xfrm>
            <a:off x="264675" y="3814625"/>
            <a:ext cx="1220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
              <a:t>Имагинарне референце</a:t>
            </a:r>
            <a:endParaRPr b="0" i="0" sz="1400" u="none" cap="none" strike="noStrike">
              <a:solidFill>
                <a:srgbClr val="000000"/>
              </a:solidFill>
              <a:latin typeface="Arial"/>
              <a:ea typeface="Arial"/>
              <a:cs typeface="Arial"/>
              <a:sym typeface="Arial"/>
            </a:endParaRPr>
          </a:p>
        </p:txBody>
      </p:sp>
      <p:sp>
        <p:nvSpPr>
          <p:cNvPr id="687" name="Google Shape;687;p86"/>
          <p:cNvSpPr txBox="1"/>
          <p:nvPr/>
        </p:nvSpPr>
        <p:spPr>
          <a:xfrm>
            <a:off x="7746074" y="2658925"/>
            <a:ext cx="1142400" cy="523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en">
                <a:solidFill>
                  <a:schemeClr val="dk1"/>
                </a:solidFill>
              </a:rPr>
              <a:t>Реалne референце</a:t>
            </a:r>
            <a:endParaRPr b="0" i="0" sz="1400" u="none" cap="none" strike="noStrike">
              <a:solidFill>
                <a:srgbClr val="000000"/>
              </a:solidFill>
              <a:latin typeface="Arial"/>
              <a:ea typeface="Arial"/>
              <a:cs typeface="Arial"/>
              <a:sym typeface="Arial"/>
            </a:endParaRPr>
          </a:p>
        </p:txBody>
      </p:sp>
      <p:sp>
        <p:nvSpPr>
          <p:cNvPr id="688" name="Google Shape;688;p86"/>
          <p:cNvSpPr txBox="1"/>
          <p:nvPr/>
        </p:nvSpPr>
        <p:spPr>
          <a:xfrm>
            <a:off x="7783159" y="3876235"/>
            <a:ext cx="1042200" cy="954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en">
                <a:solidFill>
                  <a:schemeClr val="dk1"/>
                </a:solidFill>
              </a:rPr>
              <a:t>Имагинарне референце</a:t>
            </a:r>
            <a:endParaRPr b="0" i="0" sz="1400" u="none" cap="none" strike="noStrike">
              <a:solidFill>
                <a:srgbClr val="000000"/>
              </a:solidFill>
              <a:latin typeface="Arial"/>
              <a:ea typeface="Arial"/>
              <a:cs typeface="Arial"/>
              <a:sym typeface="Arial"/>
            </a:endParaRPr>
          </a:p>
        </p:txBody>
      </p:sp>
      <p:cxnSp>
        <p:nvCxnSpPr>
          <p:cNvPr id="689" name="Google Shape;689;p86"/>
          <p:cNvCxnSpPr>
            <a:endCxn id="687" idx="1"/>
          </p:cNvCxnSpPr>
          <p:nvPr/>
        </p:nvCxnSpPr>
        <p:spPr>
          <a:xfrm flipH="1" rot="10800000">
            <a:off x="7196774" y="2920525"/>
            <a:ext cx="549300" cy="261600"/>
          </a:xfrm>
          <a:prstGeom prst="straightConnector1">
            <a:avLst/>
          </a:prstGeom>
          <a:noFill/>
          <a:ln cap="flat" cmpd="sng" w="9525">
            <a:solidFill>
              <a:srgbClr val="565656"/>
            </a:solidFill>
            <a:prstDash val="solid"/>
            <a:round/>
            <a:headEnd len="sm" w="sm" type="none"/>
            <a:tailEnd len="med" w="med" type="triangle"/>
          </a:ln>
        </p:spPr>
      </p:cxnSp>
      <p:cxnSp>
        <p:nvCxnSpPr>
          <p:cNvPr id="690" name="Google Shape;690;p86"/>
          <p:cNvCxnSpPr>
            <a:endCxn id="688" idx="1"/>
          </p:cNvCxnSpPr>
          <p:nvPr/>
        </p:nvCxnSpPr>
        <p:spPr>
          <a:xfrm>
            <a:off x="7221259" y="4054585"/>
            <a:ext cx="561900" cy="298800"/>
          </a:xfrm>
          <a:prstGeom prst="straightConnector1">
            <a:avLst/>
          </a:prstGeom>
          <a:noFill/>
          <a:ln cap="flat" cmpd="sng" w="9525">
            <a:solidFill>
              <a:srgbClr val="565656"/>
            </a:solidFill>
            <a:prstDash val="solid"/>
            <a:round/>
            <a:headEnd len="sm" w="sm" type="none"/>
            <a:tailEnd len="med" w="med" type="triangle"/>
          </a:ln>
        </p:spPr>
      </p:cxn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87"/>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b="1" lang="en">
                <a:solidFill>
                  <a:srgbClr val="339966"/>
                </a:solidFill>
                <a:latin typeface="Lato"/>
                <a:ea typeface="Lato"/>
                <a:cs typeface="Lato"/>
                <a:sym typeface="Lato"/>
              </a:rPr>
              <a:t>Преформулисање</a:t>
            </a:r>
            <a:r>
              <a:rPr b="1" lang="en">
                <a:solidFill>
                  <a:srgbClr val="339966"/>
                </a:solidFill>
                <a:latin typeface="Lato"/>
                <a:ea typeface="Lato"/>
                <a:cs typeface="Lato"/>
                <a:sym typeface="Lato"/>
              </a:rPr>
              <a:t> </a:t>
            </a:r>
            <a:endParaRPr b="1">
              <a:solidFill>
                <a:srgbClr val="339966"/>
              </a:solidFill>
              <a:latin typeface="Lato"/>
              <a:ea typeface="Lato"/>
              <a:cs typeface="Lato"/>
              <a:sym typeface="Lato"/>
            </a:endParaRPr>
          </a:p>
        </p:txBody>
      </p:sp>
      <p:pic>
        <p:nvPicPr>
          <p:cNvPr descr="H:\My Drive\KA2\KA2 - TYM\_WP5-Sharing and Promotion\Graphic Identity\Logo TYM\TYM_Tavola disegno 1-02.png" id="697" name="Google Shape;697;p87"/>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
        <p:nvSpPr>
          <p:cNvPr id="698" name="Google Shape;698;p87"/>
          <p:cNvSpPr txBox="1"/>
          <p:nvPr/>
        </p:nvSpPr>
        <p:spPr>
          <a:xfrm>
            <a:off x="729450" y="1552575"/>
            <a:ext cx="7688700" cy="2911200"/>
          </a:xfrm>
          <a:prstGeom prst="rect">
            <a:avLst/>
          </a:prstGeom>
          <a:noFill/>
          <a:ln>
            <a:noFill/>
          </a:ln>
        </p:spPr>
        <p:txBody>
          <a:bodyPr anchorCtr="0" anchor="t" bIns="91425" lIns="91425" spcFirstLastPara="1" rIns="91425" wrap="square" tIns="91425">
            <a:normAutofit/>
          </a:bodyPr>
          <a:lstStyle/>
          <a:p>
            <a:pPr indent="-311150" lvl="0" marL="457200" rtl="0" algn="just">
              <a:lnSpc>
                <a:spcPct val="130000"/>
              </a:lnSpc>
              <a:spcBef>
                <a:spcPts val="0"/>
              </a:spcBef>
              <a:spcAft>
                <a:spcPts val="0"/>
              </a:spcAft>
              <a:buNone/>
            </a:pPr>
            <a:r>
              <a:rPr lang="en" sz="2400">
                <a:solidFill>
                  <a:srgbClr val="2C2C2C"/>
                </a:solidFill>
                <a:latin typeface="Lato"/>
                <a:ea typeface="Lato"/>
                <a:cs typeface="Lato"/>
                <a:sym typeface="Lato"/>
              </a:rPr>
              <a:t>Затражите помоћ од пријатеља или од некога ко има више искуства од вас, то вам може помоћи да „преформулишете“ ситуацију и видите друге перспективе, понекад и позитивније.</a:t>
            </a:r>
            <a:endParaRPr sz="2400">
              <a:solidFill>
                <a:srgbClr val="2C2C2C"/>
              </a:solidFill>
              <a:latin typeface="Lato"/>
              <a:ea typeface="Lato"/>
              <a:cs typeface="Lato"/>
              <a:sym typeface="Lato"/>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88"/>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en" sz="2400">
                <a:solidFill>
                  <a:srgbClr val="339966"/>
                </a:solidFill>
                <a:latin typeface="Lato"/>
                <a:ea typeface="Lato"/>
                <a:cs typeface="Lato"/>
                <a:sym typeface="Lato"/>
              </a:rPr>
              <a:t>Когнитивна стратегија - Преформулисање</a:t>
            </a:r>
            <a:endParaRPr b="1" sz="2400">
              <a:solidFill>
                <a:srgbClr val="339966"/>
              </a:solidFill>
              <a:latin typeface="Lato"/>
              <a:ea typeface="Lato"/>
              <a:cs typeface="Lato"/>
              <a:sym typeface="Lato"/>
            </a:endParaRPr>
          </a:p>
        </p:txBody>
      </p:sp>
      <p:pic>
        <p:nvPicPr>
          <p:cNvPr descr="H:\My Drive\KA2\KA2 - TYM\_WP5-Sharing and Promotion\Graphic Identity\Logo TYM\TYM_Tavola disegno 1-02.png" id="705" name="Google Shape;705;p88"/>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
        <p:nvSpPr>
          <p:cNvPr id="706" name="Google Shape;706;p88"/>
          <p:cNvSpPr txBox="1"/>
          <p:nvPr/>
        </p:nvSpPr>
        <p:spPr>
          <a:xfrm>
            <a:off x="729450" y="1552575"/>
            <a:ext cx="7688700" cy="2911200"/>
          </a:xfrm>
          <a:prstGeom prst="rect">
            <a:avLst/>
          </a:prstGeom>
          <a:noFill/>
          <a:ln>
            <a:noFill/>
          </a:ln>
        </p:spPr>
        <p:txBody>
          <a:bodyPr anchorCtr="0" anchor="t" bIns="91425" lIns="91425" spcFirstLastPara="1" rIns="91425" wrap="square" tIns="91425">
            <a:noAutofit/>
          </a:bodyPr>
          <a:lstStyle/>
          <a:p>
            <a:pPr indent="0" lvl="0" marL="0" rtl="0" algn="l">
              <a:lnSpc>
                <a:spcPct val="110000"/>
              </a:lnSpc>
              <a:spcBef>
                <a:spcPts val="0"/>
              </a:spcBef>
              <a:spcAft>
                <a:spcPts val="0"/>
              </a:spcAft>
              <a:buSzPts val="935"/>
              <a:buNone/>
            </a:pPr>
            <a:r>
              <a:t/>
            </a:r>
            <a:endParaRPr sz="1730">
              <a:solidFill>
                <a:srgbClr val="2C2C2C"/>
              </a:solidFill>
              <a:latin typeface="Lato"/>
              <a:ea typeface="Lato"/>
              <a:cs typeface="Lato"/>
              <a:sym typeface="Lato"/>
            </a:endParaRPr>
          </a:p>
        </p:txBody>
      </p:sp>
      <p:pic>
        <p:nvPicPr>
          <p:cNvPr id="707" name="Google Shape;707;p88"/>
          <p:cNvPicPr preferRelativeResize="0"/>
          <p:nvPr/>
        </p:nvPicPr>
        <p:blipFill>
          <a:blip r:embed="rId4">
            <a:alphaModFix/>
          </a:blip>
          <a:stretch>
            <a:fillRect/>
          </a:stretch>
        </p:blipFill>
        <p:spPr>
          <a:xfrm>
            <a:off x="3195638" y="1109663"/>
            <a:ext cx="2064544" cy="2078831"/>
          </a:xfrm>
          <a:prstGeom prst="rect">
            <a:avLst/>
          </a:prstGeom>
          <a:noFill/>
          <a:ln>
            <a:noFill/>
          </a:ln>
        </p:spPr>
      </p:pic>
      <p:sp>
        <p:nvSpPr>
          <p:cNvPr id="708" name="Google Shape;708;p88"/>
          <p:cNvSpPr txBox="1"/>
          <p:nvPr/>
        </p:nvSpPr>
        <p:spPr>
          <a:xfrm>
            <a:off x="321300" y="3927750"/>
            <a:ext cx="8501400" cy="744000"/>
          </a:xfrm>
          <a:prstGeom prst="rect">
            <a:avLst/>
          </a:prstGeom>
          <a:noFill/>
          <a:ln>
            <a:noFill/>
          </a:ln>
        </p:spPr>
        <p:txBody>
          <a:bodyPr anchorCtr="0" anchor="t" bIns="91425" lIns="91425" spcFirstLastPara="1" rIns="91425" wrap="square" tIns="91425">
            <a:spAutoFit/>
          </a:bodyPr>
          <a:lstStyle/>
          <a:p>
            <a:pPr indent="0" lvl="0" marL="457200" rtl="0" algn="just">
              <a:lnSpc>
                <a:spcPct val="110000"/>
              </a:lnSpc>
              <a:spcBef>
                <a:spcPts val="0"/>
              </a:spcBef>
              <a:spcAft>
                <a:spcPts val="0"/>
              </a:spcAft>
              <a:buNone/>
            </a:pPr>
            <a:r>
              <a:rPr lang="en" sz="1730">
                <a:solidFill>
                  <a:srgbClr val="2C2C2C"/>
                </a:solidFill>
                <a:latin typeface="Lato"/>
                <a:ea typeface="Lato"/>
                <a:cs typeface="Lato"/>
                <a:sym typeface="Lato"/>
              </a:rPr>
              <a:t>Напишите две конкретне ситуације које су вас стресирале и које желите да поделите са групом (везано за школу или посао, покушајте да не будете превише уопштени).</a:t>
            </a:r>
            <a:endParaRPr sz="1730">
              <a:solidFill>
                <a:srgbClr val="2C2C2C"/>
              </a:solidFill>
              <a:latin typeface="Lato"/>
              <a:ea typeface="Lato"/>
              <a:cs typeface="Lato"/>
              <a:sym typeface="Lato"/>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p89"/>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en" sz="2400">
                <a:solidFill>
                  <a:srgbClr val="339966"/>
                </a:solidFill>
                <a:latin typeface="Lato"/>
                <a:ea typeface="Lato"/>
                <a:cs typeface="Lato"/>
                <a:sym typeface="Lato"/>
              </a:rPr>
              <a:t>Когнитивна стратегија - Преформулисање</a:t>
            </a:r>
            <a:r>
              <a:rPr b="1" lang="en" sz="2400">
                <a:solidFill>
                  <a:srgbClr val="339966"/>
                </a:solidFill>
                <a:latin typeface="Lato"/>
                <a:ea typeface="Lato"/>
                <a:cs typeface="Lato"/>
                <a:sym typeface="Lato"/>
              </a:rPr>
              <a:t> </a:t>
            </a:r>
            <a:endParaRPr b="1" sz="2400">
              <a:solidFill>
                <a:srgbClr val="339966"/>
              </a:solidFill>
              <a:latin typeface="Lato"/>
              <a:ea typeface="Lato"/>
              <a:cs typeface="Lato"/>
              <a:sym typeface="Lato"/>
            </a:endParaRPr>
          </a:p>
        </p:txBody>
      </p:sp>
      <p:pic>
        <p:nvPicPr>
          <p:cNvPr descr="H:\My Drive\KA2\KA2 - TYM\_WP5-Sharing and Promotion\Graphic Identity\Logo TYM\TYM_Tavola disegno 1-02.png" id="715" name="Google Shape;715;p89"/>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
        <p:nvSpPr>
          <p:cNvPr id="716" name="Google Shape;716;p89"/>
          <p:cNvSpPr txBox="1"/>
          <p:nvPr/>
        </p:nvSpPr>
        <p:spPr>
          <a:xfrm>
            <a:off x="729450" y="1552575"/>
            <a:ext cx="7688700" cy="2911200"/>
          </a:xfrm>
          <a:prstGeom prst="rect">
            <a:avLst/>
          </a:prstGeom>
          <a:noFill/>
          <a:ln>
            <a:noFill/>
          </a:ln>
        </p:spPr>
        <p:txBody>
          <a:bodyPr anchorCtr="0" anchor="t" bIns="91425" lIns="91425" spcFirstLastPara="1" rIns="91425" wrap="square" tIns="91425">
            <a:noAutofit/>
          </a:bodyPr>
          <a:lstStyle/>
          <a:p>
            <a:pPr indent="-317157" lvl="0" marL="457200" rtl="0" algn="just">
              <a:lnSpc>
                <a:spcPct val="110000"/>
              </a:lnSpc>
              <a:spcBef>
                <a:spcPts val="0"/>
              </a:spcBef>
              <a:spcAft>
                <a:spcPts val="0"/>
              </a:spcAft>
              <a:buClr>
                <a:srgbClr val="595959"/>
              </a:buClr>
              <a:buSzPts val="1395"/>
              <a:buFont typeface="Lato"/>
              <a:buChar char="●"/>
            </a:pPr>
            <a:r>
              <a:rPr lang="en" sz="1730">
                <a:solidFill>
                  <a:srgbClr val="2C2C2C"/>
                </a:solidFill>
                <a:latin typeface="Lato"/>
                <a:ea typeface="Lato"/>
                <a:cs typeface="Lato"/>
                <a:sym typeface="Lato"/>
              </a:rPr>
              <a:t>Напишите две конкретне ситуације које су вас стресирале и које желите да поделите са групом (везано за школу или посао, покушајте да не будете превише уопштени). </a:t>
            </a:r>
            <a:endParaRPr sz="1730">
              <a:solidFill>
                <a:srgbClr val="2C2C2C"/>
              </a:solidFill>
              <a:latin typeface="Lato"/>
              <a:ea typeface="Lato"/>
              <a:cs typeface="Lato"/>
              <a:sym typeface="Lato"/>
            </a:endParaRPr>
          </a:p>
          <a:p>
            <a:pPr indent="-317157" lvl="0" marL="457200" rtl="0" algn="just">
              <a:lnSpc>
                <a:spcPct val="110000"/>
              </a:lnSpc>
              <a:spcBef>
                <a:spcPts val="0"/>
              </a:spcBef>
              <a:spcAft>
                <a:spcPts val="0"/>
              </a:spcAft>
              <a:buClr>
                <a:srgbClr val="595959"/>
              </a:buClr>
              <a:buSzPts val="1395"/>
              <a:buFont typeface="Lato"/>
              <a:buChar char="●"/>
            </a:pPr>
            <a:r>
              <a:rPr lang="en" sz="1730">
                <a:solidFill>
                  <a:srgbClr val="2C2C2C"/>
                </a:solidFill>
                <a:latin typeface="Lato"/>
                <a:ea typeface="Lato"/>
                <a:cs typeface="Lato"/>
                <a:sym typeface="Lato"/>
              </a:rPr>
              <a:t>Изаберите једну ситуацију. Покушајте да размислите о неким „стратегијама за решавање проблема“ које бисте користили у тој ситуацији. Поделите то са својом групом!</a:t>
            </a:r>
            <a:endParaRPr sz="1730">
              <a:solidFill>
                <a:srgbClr val="2C2C2C"/>
              </a:solidFill>
              <a:latin typeface="Lato"/>
              <a:ea typeface="Lato"/>
              <a:cs typeface="Lato"/>
              <a:sym typeface="Lato"/>
            </a:endParaRPr>
          </a:p>
          <a:p>
            <a:pPr indent="-228600" lvl="0" marL="457200" rtl="0" algn="just">
              <a:lnSpc>
                <a:spcPct val="110000"/>
              </a:lnSpc>
              <a:spcBef>
                <a:spcPts val="0"/>
              </a:spcBef>
              <a:spcAft>
                <a:spcPts val="0"/>
              </a:spcAft>
              <a:buSzPts val="935"/>
              <a:buNone/>
            </a:pPr>
            <a:r>
              <a:t/>
            </a:r>
            <a:endParaRPr sz="1730">
              <a:solidFill>
                <a:srgbClr val="2C2C2C"/>
              </a:solidFill>
              <a:latin typeface="Lato"/>
              <a:ea typeface="Lato"/>
              <a:cs typeface="Lato"/>
              <a:sym typeface="Lato"/>
            </a:endParaRPr>
          </a:p>
          <a:p>
            <a:pPr indent="-311150" lvl="0" marL="457200" rtl="0" algn="just">
              <a:lnSpc>
                <a:spcPct val="110000"/>
              </a:lnSpc>
              <a:spcBef>
                <a:spcPts val="0"/>
              </a:spcBef>
              <a:spcAft>
                <a:spcPts val="0"/>
              </a:spcAft>
              <a:buSzPts val="935"/>
              <a:buNone/>
            </a:pPr>
            <a:r>
              <a:t/>
            </a:r>
            <a:endParaRPr sz="1730">
              <a:solidFill>
                <a:srgbClr val="2C2C2C"/>
              </a:solidFill>
              <a:latin typeface="Lato"/>
              <a:ea typeface="Lato"/>
              <a:cs typeface="Lato"/>
              <a:sym typeface="Lato"/>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p90"/>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en" sz="2400">
                <a:solidFill>
                  <a:srgbClr val="339966"/>
                </a:solidFill>
                <a:latin typeface="Lato"/>
                <a:ea typeface="Lato"/>
                <a:cs typeface="Lato"/>
                <a:sym typeface="Lato"/>
              </a:rPr>
              <a:t>Активност  бр.4</a:t>
            </a:r>
            <a:endParaRPr b="1" sz="2400">
              <a:solidFill>
                <a:srgbClr val="339966"/>
              </a:solidFill>
              <a:latin typeface="Lato"/>
              <a:ea typeface="Lato"/>
              <a:cs typeface="Lato"/>
              <a:sym typeface="Lato"/>
            </a:endParaRPr>
          </a:p>
        </p:txBody>
      </p:sp>
      <p:pic>
        <p:nvPicPr>
          <p:cNvPr descr="H:\My Drive\KA2\KA2 - TYM\_WP5-Sharing and Promotion\Graphic Identity\Logo TYM\TYM_Tavola disegno 1-02.png" id="723" name="Google Shape;723;p90"/>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
        <p:nvSpPr>
          <p:cNvPr id="724" name="Google Shape;724;p90"/>
          <p:cNvSpPr txBox="1"/>
          <p:nvPr/>
        </p:nvSpPr>
        <p:spPr>
          <a:xfrm>
            <a:off x="729450" y="1552575"/>
            <a:ext cx="7688700" cy="2911200"/>
          </a:xfrm>
          <a:prstGeom prst="rect">
            <a:avLst/>
          </a:prstGeom>
          <a:noFill/>
          <a:ln>
            <a:noFill/>
          </a:ln>
        </p:spPr>
        <p:txBody>
          <a:bodyPr anchorCtr="0" anchor="t" bIns="91425" lIns="91425" spcFirstLastPara="1" rIns="91425" wrap="square" tIns="91425">
            <a:noAutofit/>
          </a:bodyPr>
          <a:lstStyle/>
          <a:p>
            <a:pPr indent="0" lvl="0" marL="0" rtl="0" algn="l">
              <a:lnSpc>
                <a:spcPct val="105000"/>
              </a:lnSpc>
              <a:spcBef>
                <a:spcPts val="0"/>
              </a:spcBef>
              <a:spcAft>
                <a:spcPts val="0"/>
              </a:spcAft>
              <a:buClr>
                <a:schemeClr val="dk1"/>
              </a:buClr>
              <a:buSzPts val="1100"/>
              <a:buFont typeface="Arial"/>
              <a:buNone/>
            </a:pPr>
            <a:r>
              <a:t/>
            </a:r>
            <a:endParaRPr sz="1960">
              <a:solidFill>
                <a:srgbClr val="1A1A1A"/>
              </a:solidFill>
              <a:latin typeface="Lato"/>
              <a:ea typeface="Lato"/>
              <a:cs typeface="Lato"/>
              <a:sym typeface="Lato"/>
            </a:endParaRPr>
          </a:p>
          <a:p>
            <a:pPr indent="0" lvl="0" marL="0" rtl="0" algn="l">
              <a:lnSpc>
                <a:spcPct val="115000"/>
              </a:lnSpc>
              <a:spcBef>
                <a:spcPts val="0"/>
              </a:spcBef>
              <a:spcAft>
                <a:spcPts val="0"/>
              </a:spcAft>
              <a:buSzPts val="1100"/>
              <a:buNone/>
            </a:pPr>
            <a:r>
              <a:rPr lang="en" sz="1960">
                <a:solidFill>
                  <a:srgbClr val="1A1A1A"/>
                </a:solidFill>
                <a:latin typeface="Lato"/>
                <a:ea typeface="Lato"/>
                <a:cs typeface="Lato"/>
                <a:sym typeface="Lato"/>
              </a:rPr>
              <a:t>Покушајте да напишете три позитивне афирмације о себи. </a:t>
            </a:r>
            <a:endParaRPr sz="1960">
              <a:solidFill>
                <a:srgbClr val="1A1A1A"/>
              </a:solidFill>
              <a:latin typeface="Lato"/>
              <a:ea typeface="Lato"/>
              <a:cs typeface="Lato"/>
              <a:sym typeface="Lato"/>
            </a:endParaRPr>
          </a:p>
          <a:p>
            <a:pPr indent="0" lvl="0" marL="0" rtl="0" algn="l">
              <a:lnSpc>
                <a:spcPct val="115000"/>
              </a:lnSpc>
              <a:spcBef>
                <a:spcPts val="0"/>
              </a:spcBef>
              <a:spcAft>
                <a:spcPts val="0"/>
              </a:spcAft>
              <a:buSzPts val="1100"/>
              <a:buNone/>
            </a:pPr>
            <a:r>
              <a:rPr lang="en" sz="1960">
                <a:solidFill>
                  <a:srgbClr val="1A1A1A"/>
                </a:solidFill>
                <a:latin typeface="Lato"/>
                <a:ea typeface="Lato"/>
                <a:cs typeface="Lato"/>
                <a:sym typeface="Lato"/>
              </a:rPr>
              <a:t>Ево неколико примера:</a:t>
            </a:r>
            <a:endParaRPr sz="1960">
              <a:solidFill>
                <a:srgbClr val="1A1A1A"/>
              </a:solidFill>
              <a:latin typeface="Lato"/>
              <a:ea typeface="Lato"/>
              <a:cs typeface="Lato"/>
              <a:sym typeface="Lato"/>
            </a:endParaRPr>
          </a:p>
          <a:p>
            <a:pPr indent="0" lvl="0" marL="0" rtl="0" algn="l">
              <a:lnSpc>
                <a:spcPct val="115000"/>
              </a:lnSpc>
              <a:spcBef>
                <a:spcPts val="0"/>
              </a:spcBef>
              <a:spcAft>
                <a:spcPts val="0"/>
              </a:spcAft>
              <a:buSzPts val="1100"/>
              <a:buNone/>
            </a:pPr>
            <a:r>
              <a:t/>
            </a:r>
            <a:endParaRPr sz="1960">
              <a:solidFill>
                <a:srgbClr val="1A1A1A"/>
              </a:solidFill>
              <a:latin typeface="Lato"/>
              <a:ea typeface="Lato"/>
              <a:cs typeface="Lato"/>
              <a:sym typeface="Lato"/>
            </a:endParaRPr>
          </a:p>
          <a:p>
            <a:pPr indent="0" lvl="0" marL="0" rtl="0" algn="l">
              <a:lnSpc>
                <a:spcPct val="115000"/>
              </a:lnSpc>
              <a:spcBef>
                <a:spcPts val="0"/>
              </a:spcBef>
              <a:spcAft>
                <a:spcPts val="0"/>
              </a:spcAft>
              <a:buSzPts val="1100"/>
              <a:buNone/>
            </a:pPr>
            <a:r>
              <a:rPr lang="en" sz="1960">
                <a:solidFill>
                  <a:srgbClr val="1A1A1A"/>
                </a:solidFill>
                <a:latin typeface="Lato"/>
                <a:ea typeface="Lato"/>
                <a:cs typeface="Lato"/>
                <a:sym typeface="Lato"/>
              </a:rPr>
              <a:t> </a:t>
            </a:r>
            <a:r>
              <a:rPr i="1" lang="en" sz="1960">
                <a:solidFill>
                  <a:srgbClr val="1A1A1A"/>
                </a:solidFill>
                <a:latin typeface="Lato"/>
                <a:ea typeface="Lato"/>
                <a:cs typeface="Lato"/>
                <a:sym typeface="Lato"/>
              </a:rPr>
              <a:t>Добро сарађујем са разним људима. </a:t>
            </a:r>
            <a:endParaRPr i="1" sz="1960">
              <a:solidFill>
                <a:srgbClr val="1A1A1A"/>
              </a:solidFill>
              <a:latin typeface="Lato"/>
              <a:ea typeface="Lato"/>
              <a:cs typeface="Lato"/>
              <a:sym typeface="Lato"/>
            </a:endParaRPr>
          </a:p>
          <a:p>
            <a:pPr indent="0" lvl="0" marL="0" rtl="0" algn="l">
              <a:lnSpc>
                <a:spcPct val="115000"/>
              </a:lnSpc>
              <a:spcBef>
                <a:spcPts val="0"/>
              </a:spcBef>
              <a:spcAft>
                <a:spcPts val="0"/>
              </a:spcAft>
              <a:buSzPts val="1100"/>
              <a:buNone/>
            </a:pPr>
            <a:r>
              <a:rPr i="1" lang="en" sz="1960">
                <a:solidFill>
                  <a:srgbClr val="1A1A1A"/>
                </a:solidFill>
                <a:latin typeface="Lato"/>
                <a:ea typeface="Lato"/>
                <a:cs typeface="Lato"/>
                <a:sym typeface="Lato"/>
              </a:rPr>
              <a:t>Имам много пријатеља који ме воле. </a:t>
            </a:r>
            <a:endParaRPr i="1" sz="1960">
              <a:solidFill>
                <a:srgbClr val="1A1A1A"/>
              </a:solidFill>
              <a:latin typeface="Lato"/>
              <a:ea typeface="Lato"/>
              <a:cs typeface="Lato"/>
              <a:sym typeface="Lato"/>
            </a:endParaRPr>
          </a:p>
          <a:p>
            <a:pPr indent="0" lvl="0" marL="0" rtl="0" algn="l">
              <a:lnSpc>
                <a:spcPct val="115000"/>
              </a:lnSpc>
              <a:spcBef>
                <a:spcPts val="0"/>
              </a:spcBef>
              <a:spcAft>
                <a:spcPts val="0"/>
              </a:spcAft>
              <a:buSzPts val="1100"/>
              <a:buNone/>
            </a:pPr>
            <a:r>
              <a:rPr i="1" lang="en" sz="1960">
                <a:solidFill>
                  <a:srgbClr val="1A1A1A"/>
                </a:solidFill>
                <a:latin typeface="Lato"/>
                <a:ea typeface="Lato"/>
                <a:cs typeface="Lato"/>
                <a:sym typeface="Lato"/>
              </a:rPr>
              <a:t>Трудим се. </a:t>
            </a:r>
            <a:endParaRPr i="1" sz="1960">
              <a:solidFill>
                <a:srgbClr val="1A1A1A"/>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i="1" lang="en" sz="1960">
                <a:solidFill>
                  <a:srgbClr val="1A1A1A"/>
                </a:solidFill>
                <a:latin typeface="Lato"/>
                <a:ea typeface="Lato"/>
                <a:cs typeface="Lato"/>
                <a:sym typeface="Lato"/>
              </a:rPr>
              <a:t>Веома сам креативна особа.</a:t>
            </a:r>
            <a:endParaRPr i="1" sz="1960">
              <a:solidFill>
                <a:srgbClr val="1A1A1A"/>
              </a:solidFill>
              <a:latin typeface="Lato"/>
              <a:ea typeface="Lato"/>
              <a:cs typeface="Lato"/>
              <a:sym typeface="Lato"/>
            </a:endParaRPr>
          </a:p>
          <a:p>
            <a:pPr indent="0" lvl="0" marL="0" rtl="0" algn="l">
              <a:lnSpc>
                <a:spcPct val="105000"/>
              </a:lnSpc>
              <a:spcBef>
                <a:spcPts val="0"/>
              </a:spcBef>
              <a:spcAft>
                <a:spcPts val="0"/>
              </a:spcAft>
              <a:buSzPts val="605"/>
              <a:buNone/>
            </a:pPr>
            <a:r>
              <a:t/>
            </a:r>
            <a:endParaRPr sz="1960">
              <a:solidFill>
                <a:srgbClr val="1A1A1A"/>
              </a:solidFill>
              <a:latin typeface="Lato"/>
              <a:ea typeface="Lato"/>
              <a:cs typeface="Lato"/>
              <a:sym typeface="Lato"/>
            </a:endParaRPr>
          </a:p>
          <a:p>
            <a:pPr indent="0" lvl="0" marL="0" rtl="0" algn="l">
              <a:lnSpc>
                <a:spcPct val="105000"/>
              </a:lnSpc>
              <a:spcBef>
                <a:spcPts val="0"/>
              </a:spcBef>
              <a:spcAft>
                <a:spcPts val="0"/>
              </a:spcAft>
              <a:buSzPts val="605"/>
              <a:buNone/>
            </a:pPr>
            <a:r>
              <a:t/>
            </a:r>
            <a:endParaRPr i="1" sz="1960">
              <a:solidFill>
                <a:srgbClr val="1A1A1A"/>
              </a:solidFill>
              <a:latin typeface="Lato"/>
              <a:ea typeface="Lato"/>
              <a:cs typeface="Lato"/>
              <a:sym typeface="Lato"/>
            </a:endParaRPr>
          </a:p>
          <a:p>
            <a:pPr indent="-203200" lvl="0" marL="285750" rtl="0" algn="l">
              <a:lnSpc>
                <a:spcPct val="105000"/>
              </a:lnSpc>
              <a:spcBef>
                <a:spcPts val="0"/>
              </a:spcBef>
              <a:spcAft>
                <a:spcPts val="0"/>
              </a:spcAft>
              <a:buSzPts val="605"/>
              <a:buNone/>
            </a:pPr>
            <a:r>
              <a:t/>
            </a:r>
            <a:endParaRPr sz="1960">
              <a:solidFill>
                <a:srgbClr val="2C2C2C"/>
              </a:solidFill>
              <a:latin typeface="Lato"/>
              <a:ea typeface="Lato"/>
              <a:cs typeface="Lato"/>
              <a:sym typeface="Lato"/>
            </a:endParaRPr>
          </a:p>
        </p:txBody>
      </p:sp>
      <p:pic>
        <p:nvPicPr>
          <p:cNvPr descr="C:\Users\erasm\Downloads\positive-review.png" id="725" name="Google Shape;725;p90"/>
          <p:cNvPicPr preferRelativeResize="0"/>
          <p:nvPr/>
        </p:nvPicPr>
        <p:blipFill rotWithShape="1">
          <a:blip r:embed="rId4">
            <a:alphaModFix/>
          </a:blip>
          <a:srcRect b="0" l="0" r="0" t="0"/>
          <a:stretch/>
        </p:blipFill>
        <p:spPr>
          <a:xfrm>
            <a:off x="6131122" y="2498220"/>
            <a:ext cx="1033715" cy="1033715"/>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91"/>
          <p:cNvSpPr txBox="1"/>
          <p:nvPr>
            <p:ph type="ctrTitle"/>
          </p:nvPr>
        </p:nvSpPr>
        <p:spPr>
          <a:xfrm>
            <a:off x="311708" y="558431"/>
            <a:ext cx="8520600" cy="1539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en" sz="3200">
                <a:solidFill>
                  <a:srgbClr val="339966"/>
                </a:solidFill>
                <a:latin typeface="Raleway"/>
                <a:ea typeface="Raleway"/>
                <a:cs typeface="Raleway"/>
                <a:sym typeface="Raleway"/>
              </a:rPr>
              <a:t>5. Изградња отпорности и неговање позитивног размишљања</a:t>
            </a:r>
            <a:endParaRPr b="1" sz="3200">
              <a:solidFill>
                <a:srgbClr val="339966"/>
              </a:solidFill>
              <a:latin typeface="Raleway"/>
              <a:ea typeface="Raleway"/>
              <a:cs typeface="Raleway"/>
              <a:sym typeface="Raleway"/>
            </a:endParaRPr>
          </a:p>
        </p:txBody>
      </p:sp>
      <p:pic>
        <p:nvPicPr>
          <p:cNvPr descr="H:\My Drive\KA2\KA2 - TYM\_WP5-Sharing and Promotion\Graphic Identity\Logo TYM\TYM_Tavola disegno 1-02.png" id="731" name="Google Shape;731;p91"/>
          <p:cNvPicPr preferRelativeResize="0"/>
          <p:nvPr/>
        </p:nvPicPr>
        <p:blipFill rotWithShape="1">
          <a:blip r:embed="rId3">
            <a:alphaModFix/>
          </a:blip>
          <a:srcRect b="0" l="0" r="0" t="0"/>
          <a:stretch/>
        </p:blipFill>
        <p:spPr>
          <a:xfrm>
            <a:off x="8241175" y="0"/>
            <a:ext cx="507840" cy="507840"/>
          </a:xfrm>
          <a:prstGeom prst="rect">
            <a:avLst/>
          </a:prstGeom>
          <a:noFill/>
          <a:ln>
            <a:noFill/>
          </a:ln>
        </p:spPr>
      </p:pic>
      <p:pic>
        <p:nvPicPr>
          <p:cNvPr id="732" name="Google Shape;732;p91"/>
          <p:cNvPicPr preferRelativeResize="0"/>
          <p:nvPr/>
        </p:nvPicPr>
        <p:blipFill>
          <a:blip r:embed="rId4">
            <a:alphaModFix/>
          </a:blip>
          <a:stretch>
            <a:fillRect/>
          </a:stretch>
        </p:blipFill>
        <p:spPr>
          <a:xfrm>
            <a:off x="7378700" y="3376950"/>
            <a:ext cx="1154701" cy="1154701"/>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p92"/>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en" sz="2400">
                <a:solidFill>
                  <a:srgbClr val="339966"/>
                </a:solidFill>
                <a:latin typeface="Lato"/>
                <a:ea typeface="Lato"/>
                <a:cs typeface="Lato"/>
                <a:sym typeface="Lato"/>
              </a:rPr>
              <a:t>Брзи подсетник о </a:t>
            </a:r>
            <a:r>
              <a:rPr b="1" i="1" lang="en" sz="2400">
                <a:solidFill>
                  <a:srgbClr val="339966"/>
                </a:solidFill>
                <a:latin typeface="Lato"/>
                <a:ea typeface="Lato"/>
                <a:cs typeface="Lato"/>
                <a:sym typeface="Lato"/>
              </a:rPr>
              <a:t>mindfulness</a:t>
            </a:r>
            <a:r>
              <a:rPr b="1" lang="en" sz="2400">
                <a:solidFill>
                  <a:srgbClr val="339966"/>
                </a:solidFill>
                <a:latin typeface="Lato"/>
                <a:ea typeface="Lato"/>
                <a:cs typeface="Lato"/>
                <a:sym typeface="Lato"/>
              </a:rPr>
              <a:t>-u!</a:t>
            </a:r>
            <a:endParaRPr b="1" sz="2400">
              <a:solidFill>
                <a:srgbClr val="339966"/>
              </a:solidFill>
              <a:latin typeface="Lato"/>
              <a:ea typeface="Lato"/>
              <a:cs typeface="Lato"/>
              <a:sym typeface="Lato"/>
            </a:endParaRPr>
          </a:p>
        </p:txBody>
      </p:sp>
      <p:pic>
        <p:nvPicPr>
          <p:cNvPr descr="H:\My Drive\KA2\KA2 - TYM\_WP5-Sharing and Promotion\Graphic Identity\Logo TYM\TYM_Tavola disegno 1-02.png" id="739" name="Google Shape;739;p92"/>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
        <p:nvSpPr>
          <p:cNvPr id="740" name="Google Shape;740;p92"/>
          <p:cNvSpPr txBox="1"/>
          <p:nvPr/>
        </p:nvSpPr>
        <p:spPr>
          <a:xfrm>
            <a:off x="727650" y="1792200"/>
            <a:ext cx="7688700" cy="1559100"/>
          </a:xfrm>
          <a:prstGeom prst="rect">
            <a:avLst/>
          </a:prstGeom>
          <a:noFill/>
          <a:ln>
            <a:noFill/>
          </a:ln>
        </p:spPr>
        <p:txBody>
          <a:bodyPr anchorCtr="0" anchor="t" bIns="91425" lIns="91425" spcFirstLastPara="1" rIns="91425" wrap="square" tIns="91425">
            <a:normAutofit/>
          </a:bodyPr>
          <a:lstStyle/>
          <a:p>
            <a:pPr indent="0" lvl="0" marL="0" rtl="0" algn="ctr">
              <a:lnSpc>
                <a:spcPct val="130000"/>
              </a:lnSpc>
              <a:spcBef>
                <a:spcPts val="0"/>
              </a:spcBef>
              <a:spcAft>
                <a:spcPts val="0"/>
              </a:spcAft>
              <a:buNone/>
            </a:pPr>
            <a:r>
              <a:rPr i="1" lang="en" sz="1800">
                <a:solidFill>
                  <a:srgbClr val="2C2C2C"/>
                </a:solidFill>
                <a:latin typeface="Lato"/>
                <a:ea typeface="Lato"/>
                <a:cs typeface="Lato"/>
                <a:sym typeface="Lato"/>
              </a:rPr>
              <a:t>Mindfulness</a:t>
            </a:r>
            <a:r>
              <a:rPr lang="en" sz="1800">
                <a:solidFill>
                  <a:srgbClr val="2C2C2C"/>
                </a:solidFill>
                <a:latin typeface="Lato"/>
                <a:ea typeface="Lato"/>
                <a:cs typeface="Lato"/>
                <a:sym typeface="Lato"/>
              </a:rPr>
              <a:t> је свест о сопственим унутрашњим стањима и окружењу. </a:t>
            </a:r>
            <a:r>
              <a:rPr i="1" lang="en" sz="1800">
                <a:solidFill>
                  <a:srgbClr val="2C2C2C"/>
                </a:solidFill>
                <a:latin typeface="Lato"/>
                <a:ea typeface="Lato"/>
                <a:cs typeface="Lato"/>
                <a:sym typeface="Lato"/>
              </a:rPr>
              <a:t>Mindfulness</a:t>
            </a:r>
            <a:r>
              <a:rPr lang="en" sz="1800">
                <a:solidFill>
                  <a:srgbClr val="2C2C2C"/>
                </a:solidFill>
                <a:latin typeface="Lato"/>
                <a:ea typeface="Lato"/>
                <a:cs typeface="Lato"/>
                <a:sym typeface="Lato"/>
              </a:rPr>
              <a:t> </a:t>
            </a:r>
            <a:r>
              <a:rPr lang="en" sz="1800">
                <a:solidFill>
                  <a:srgbClr val="2C2C2C"/>
                </a:solidFill>
                <a:latin typeface="Lato"/>
                <a:ea typeface="Lato"/>
                <a:cs typeface="Lato"/>
                <a:sym typeface="Lato"/>
              </a:rPr>
              <a:t>може помоћи људима да избегну деструктивне или аутоматске навике и реакције учећи да посматрају своје мисли, емоције и друга искуства у садашњем тренутку без осуђивања или реаговања на њих.</a:t>
            </a:r>
            <a:endParaRPr sz="1800">
              <a:solidFill>
                <a:srgbClr val="2C2C2C"/>
              </a:solidFill>
              <a:latin typeface="Lato"/>
              <a:ea typeface="Lato"/>
              <a:cs typeface="Lato"/>
              <a:sym typeface="Lato"/>
            </a:endParaRPr>
          </a:p>
        </p:txBody>
      </p:sp>
      <p:sp>
        <p:nvSpPr>
          <p:cNvPr id="741" name="Google Shape;741;p92"/>
          <p:cNvSpPr txBox="1"/>
          <p:nvPr/>
        </p:nvSpPr>
        <p:spPr>
          <a:xfrm>
            <a:off x="6389300" y="4899575"/>
            <a:ext cx="2529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595959"/>
                </a:solidFill>
                <a:highlight>
                  <a:srgbClr val="FFFFFF"/>
                </a:highlight>
                <a:latin typeface="Lato"/>
                <a:ea typeface="Lato"/>
                <a:cs typeface="Lato"/>
                <a:sym typeface="Lato"/>
              </a:rPr>
              <a:t>Source: APA Dictionary of Psychology</a:t>
            </a:r>
            <a:endParaRPr>
              <a:solidFill>
                <a:srgbClr val="595959"/>
              </a:solidFill>
              <a:latin typeface="Lato"/>
              <a:ea typeface="Lato"/>
              <a:cs typeface="Lato"/>
              <a:sym typeface="Lato"/>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p9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en" sz="2400">
                <a:solidFill>
                  <a:srgbClr val="339966"/>
                </a:solidFill>
                <a:latin typeface="Lato"/>
                <a:ea typeface="Lato"/>
                <a:cs typeface="Lato"/>
                <a:sym typeface="Lato"/>
              </a:rPr>
              <a:t>Брзи подсетник о </a:t>
            </a:r>
            <a:r>
              <a:rPr b="1" i="1" lang="en" sz="2400">
                <a:solidFill>
                  <a:srgbClr val="339966"/>
                </a:solidFill>
                <a:latin typeface="Lato"/>
                <a:ea typeface="Lato"/>
                <a:cs typeface="Lato"/>
                <a:sym typeface="Lato"/>
              </a:rPr>
              <a:t>Mindfulness</a:t>
            </a:r>
            <a:r>
              <a:rPr b="1" lang="en" sz="2400">
                <a:solidFill>
                  <a:srgbClr val="339966"/>
                </a:solidFill>
                <a:latin typeface="Lato"/>
                <a:ea typeface="Lato"/>
                <a:cs typeface="Lato"/>
                <a:sym typeface="Lato"/>
              </a:rPr>
              <a:t>-u</a:t>
            </a:r>
            <a:r>
              <a:rPr b="1" lang="en" sz="2400">
                <a:solidFill>
                  <a:srgbClr val="339966"/>
                </a:solidFill>
                <a:latin typeface="Lato"/>
                <a:ea typeface="Lato"/>
                <a:cs typeface="Lato"/>
                <a:sym typeface="Lato"/>
              </a:rPr>
              <a:t>!</a:t>
            </a:r>
            <a:endParaRPr b="1" sz="2400">
              <a:solidFill>
                <a:srgbClr val="339966"/>
              </a:solidFill>
              <a:latin typeface="Lato"/>
              <a:ea typeface="Lato"/>
              <a:cs typeface="Lato"/>
              <a:sym typeface="Lato"/>
            </a:endParaRPr>
          </a:p>
        </p:txBody>
      </p:sp>
      <p:pic>
        <p:nvPicPr>
          <p:cNvPr descr="H:\My Drive\KA2\KA2 - TYM\_WP5-Sharing and Promotion\Graphic Identity\Logo TYM\TYM_Tavola disegno 1-02.png" id="748" name="Google Shape;748;p93"/>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
        <p:nvSpPr>
          <p:cNvPr id="749" name="Google Shape;749;p93"/>
          <p:cNvSpPr txBox="1"/>
          <p:nvPr/>
        </p:nvSpPr>
        <p:spPr>
          <a:xfrm>
            <a:off x="2176499" y="1371600"/>
            <a:ext cx="4791000" cy="2400300"/>
          </a:xfrm>
          <a:prstGeom prst="rect">
            <a:avLst/>
          </a:prstGeom>
          <a:noFill/>
          <a:ln>
            <a:noFill/>
          </a:ln>
        </p:spPr>
        <p:txBody>
          <a:bodyPr anchorCtr="0" anchor="t" bIns="91425" lIns="91425" spcFirstLastPara="1" rIns="91425" wrap="square" tIns="91425">
            <a:normAutofit fontScale="77500" lnSpcReduction="20000"/>
          </a:bodyPr>
          <a:lstStyle/>
          <a:p>
            <a:pPr indent="0" lvl="0" marL="0" rtl="0" algn="ctr">
              <a:lnSpc>
                <a:spcPct val="130000"/>
              </a:lnSpc>
              <a:spcBef>
                <a:spcPts val="0"/>
              </a:spcBef>
              <a:spcAft>
                <a:spcPts val="0"/>
              </a:spcAft>
              <a:buNone/>
            </a:pPr>
            <a:r>
              <a:rPr b="1" lang="en" sz="2400">
                <a:solidFill>
                  <a:srgbClr val="2C2C2C"/>
                </a:solidFill>
                <a:latin typeface="Lato"/>
                <a:ea typeface="Lato"/>
                <a:cs typeface="Lato"/>
                <a:sym typeface="Lato"/>
              </a:rPr>
              <a:t>“Mindfulness је </a:t>
            </a:r>
            <a:r>
              <a:rPr b="1" lang="en" sz="2400">
                <a:solidFill>
                  <a:srgbClr val="2C2C2C"/>
                </a:solidFill>
                <a:latin typeface="Lato"/>
                <a:ea typeface="Lato"/>
                <a:cs typeface="Lato"/>
                <a:sym typeface="Lato"/>
              </a:rPr>
              <a:t>(...) отварање или примање садашњег тренутка, пријатног или непријатног, баш таквог какав јесте, без везивања за њега или његовог одбацивања.“</a:t>
            </a:r>
            <a:endParaRPr sz="1800">
              <a:solidFill>
                <a:srgbClr val="2C2C2C"/>
              </a:solidFill>
              <a:latin typeface="Lato"/>
              <a:ea typeface="Lato"/>
              <a:cs typeface="Lato"/>
              <a:sym typeface="Lato"/>
            </a:endParaRPr>
          </a:p>
          <a:p>
            <a:pPr indent="0" lvl="0" marL="0" rtl="0" algn="ctr">
              <a:lnSpc>
                <a:spcPct val="130000"/>
              </a:lnSpc>
              <a:spcBef>
                <a:spcPts val="0"/>
              </a:spcBef>
              <a:spcAft>
                <a:spcPts val="0"/>
              </a:spcAft>
              <a:buNone/>
            </a:pPr>
            <a:r>
              <a:t/>
            </a:r>
            <a:endParaRPr sz="2400">
              <a:solidFill>
                <a:srgbClr val="2C2C2C"/>
              </a:solidFill>
              <a:latin typeface="Lato"/>
              <a:ea typeface="Lato"/>
              <a:cs typeface="Lato"/>
              <a:sym typeface="Lato"/>
            </a:endParaRPr>
          </a:p>
          <a:p>
            <a:pPr indent="0" lvl="0" marL="0" rtl="0" algn="ctr">
              <a:lnSpc>
                <a:spcPct val="130000"/>
              </a:lnSpc>
              <a:spcBef>
                <a:spcPts val="0"/>
              </a:spcBef>
              <a:spcAft>
                <a:spcPts val="0"/>
              </a:spcAft>
              <a:buNone/>
            </a:pPr>
            <a:r>
              <a:rPr lang="en" sz="2400">
                <a:solidFill>
                  <a:srgbClr val="2C2C2C"/>
                </a:solidFill>
                <a:latin typeface="Lato"/>
                <a:ea typeface="Lato"/>
                <a:cs typeface="Lato"/>
                <a:sym typeface="Lato"/>
              </a:rPr>
              <a:t>Sylvia Boorstein</a:t>
            </a:r>
            <a:endParaRPr sz="2400">
              <a:solidFill>
                <a:srgbClr val="2C2C2C"/>
              </a:solidFill>
              <a:latin typeface="Lato"/>
              <a:ea typeface="Lato"/>
              <a:cs typeface="Lato"/>
              <a:sym typeface="Lato"/>
            </a:endParaRPr>
          </a:p>
        </p:txBody>
      </p:sp>
      <p:pic>
        <p:nvPicPr>
          <p:cNvPr id="750" name="Google Shape;750;p93"/>
          <p:cNvPicPr preferRelativeResize="0"/>
          <p:nvPr/>
        </p:nvPicPr>
        <p:blipFill>
          <a:blip r:embed="rId4">
            <a:alphaModFix/>
          </a:blip>
          <a:stretch>
            <a:fillRect/>
          </a:stretch>
        </p:blipFill>
        <p:spPr>
          <a:xfrm>
            <a:off x="7194550" y="3236701"/>
            <a:ext cx="1173956" cy="117395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2"/>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marR="38100" rtl="0" algn="l">
              <a:lnSpc>
                <a:spcPct val="128571"/>
              </a:lnSpc>
              <a:spcBef>
                <a:spcPts val="0"/>
              </a:spcBef>
              <a:spcAft>
                <a:spcPts val="0"/>
              </a:spcAft>
              <a:buClr>
                <a:schemeClr val="dk1"/>
              </a:buClr>
              <a:buSzPts val="1100"/>
              <a:buFont typeface="Arial"/>
              <a:buNone/>
            </a:pPr>
            <a:r>
              <a:rPr b="1" lang="en" sz="2650">
                <a:solidFill>
                  <a:srgbClr val="339966"/>
                </a:solidFill>
                <a:highlight>
                  <a:srgbClr val="F8F9FA"/>
                </a:highlight>
              </a:rPr>
              <a:t>“Бори се или бежи” одговор (Cannon, 1915)</a:t>
            </a:r>
            <a:endParaRPr b="1" sz="2300">
              <a:solidFill>
                <a:srgbClr val="339966"/>
              </a:solidFill>
              <a:latin typeface="Lato"/>
              <a:ea typeface="Lato"/>
              <a:cs typeface="Lato"/>
              <a:sym typeface="Lato"/>
            </a:endParaRPr>
          </a:p>
        </p:txBody>
      </p:sp>
      <p:sp>
        <p:nvSpPr>
          <p:cNvPr id="132" name="Google Shape;132;p22"/>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a:bodyPr>
          <a:lstStyle/>
          <a:p>
            <a:pPr indent="-311150" lvl="0" marL="457200" rtl="0" algn="l">
              <a:lnSpc>
                <a:spcPct val="130000"/>
              </a:lnSpc>
              <a:spcBef>
                <a:spcPts val="0"/>
              </a:spcBef>
              <a:spcAft>
                <a:spcPts val="0"/>
              </a:spcAft>
              <a:buClr>
                <a:srgbClr val="2C2C2C"/>
              </a:buClr>
              <a:buSzPts val="1300"/>
              <a:buChar char="●"/>
            </a:pPr>
            <a:r>
              <a:rPr lang="en" sz="2100">
                <a:solidFill>
                  <a:srgbClr val="1F1F1F"/>
                </a:solidFill>
                <a:highlight>
                  <a:srgbClr val="F8F9FA"/>
                </a:highlight>
              </a:rPr>
              <a:t>Доживљавамо повећан број откуцаја срца и дисања, повећану напетост мишића и енергију</a:t>
            </a:r>
            <a:endParaRPr sz="2100">
              <a:solidFill>
                <a:srgbClr val="1F1F1F"/>
              </a:solidFill>
              <a:highlight>
                <a:srgbClr val="F8F9FA"/>
              </a:highlight>
            </a:endParaRPr>
          </a:p>
          <a:p>
            <a:pPr indent="-311150" lvl="0" marL="342900" marR="38100" rtl="0" algn="l">
              <a:lnSpc>
                <a:spcPct val="128571"/>
              </a:lnSpc>
              <a:spcBef>
                <a:spcPts val="1200"/>
              </a:spcBef>
              <a:spcAft>
                <a:spcPts val="0"/>
              </a:spcAft>
              <a:buClr>
                <a:srgbClr val="2C2C2C"/>
              </a:buClr>
              <a:buSzPts val="1300"/>
              <a:buChar char="●"/>
            </a:pPr>
            <a:r>
              <a:rPr lang="en" sz="2100">
                <a:solidFill>
                  <a:srgbClr val="1F1F1F"/>
                </a:solidFill>
                <a:highlight>
                  <a:srgbClr val="F8F9FA"/>
                </a:highlight>
              </a:rPr>
              <a:t>Овај одговор је користан за преживљавање у претећим и трауматским догађајима као што је јурење лава, бежање од насиља у рату или бекство из запаљеног аутомобила.</a:t>
            </a:r>
            <a:endParaRPr sz="2100">
              <a:solidFill>
                <a:srgbClr val="1F1F1F"/>
              </a:solidFill>
              <a:highlight>
                <a:srgbClr val="F8F9FA"/>
              </a:highlight>
            </a:endParaRPr>
          </a:p>
          <a:p>
            <a:pPr indent="0" lvl="0" marL="342900" rtl="0" algn="l">
              <a:lnSpc>
                <a:spcPct val="130000"/>
              </a:lnSpc>
              <a:spcBef>
                <a:spcPts val="0"/>
              </a:spcBef>
              <a:spcAft>
                <a:spcPts val="1200"/>
              </a:spcAft>
              <a:buNone/>
            </a:pPr>
            <a:r>
              <a:t/>
            </a:r>
            <a:endParaRPr sz="2400">
              <a:latin typeface="Lato"/>
              <a:ea typeface="Lato"/>
              <a:cs typeface="Lato"/>
              <a:sym typeface="Lato"/>
            </a:endParaRPr>
          </a:p>
        </p:txBody>
      </p:sp>
      <p:pic>
        <p:nvPicPr>
          <p:cNvPr descr="H:\My Drive\KA2\KA2 - TYM\_WP5-Sharing and Promotion\Graphic Identity\Logo TYM\TYM_Tavola disegno 1-02.png" id="133" name="Google Shape;133;p22"/>
          <p:cNvPicPr preferRelativeResize="0"/>
          <p:nvPr/>
        </p:nvPicPr>
        <p:blipFill rotWithShape="1">
          <a:blip r:embed="rId3">
            <a:alphaModFix/>
          </a:blip>
          <a:srcRect b="0" l="0" r="0" t="0"/>
          <a:stretch/>
        </p:blipFill>
        <p:spPr>
          <a:xfrm>
            <a:off x="8241175" y="0"/>
            <a:ext cx="507840" cy="507840"/>
          </a:xfrm>
          <a:prstGeom prst="rect">
            <a:avLst/>
          </a:prstGeom>
          <a:noFill/>
          <a:ln>
            <a:noFill/>
          </a:ln>
        </p:spPr>
      </p:pic>
      <p:pic>
        <p:nvPicPr>
          <p:cNvPr descr="C:\Users\erasm\Downloads\fight.png" id="134" name="Google Shape;134;p22"/>
          <p:cNvPicPr preferRelativeResize="0"/>
          <p:nvPr/>
        </p:nvPicPr>
        <p:blipFill rotWithShape="1">
          <a:blip r:embed="rId4">
            <a:alphaModFix/>
          </a:blip>
          <a:srcRect b="0" l="0" r="0" t="0"/>
          <a:stretch/>
        </p:blipFill>
        <p:spPr>
          <a:xfrm>
            <a:off x="6643702" y="3696899"/>
            <a:ext cx="594636" cy="594636"/>
          </a:xfrm>
          <a:prstGeom prst="rect">
            <a:avLst/>
          </a:prstGeom>
          <a:noFill/>
          <a:ln>
            <a:noFill/>
          </a:ln>
        </p:spPr>
      </p:pic>
      <p:pic>
        <p:nvPicPr>
          <p:cNvPr descr="C:\Users\erasm\Downloads\run.png" id="135" name="Google Shape;135;p22"/>
          <p:cNvPicPr preferRelativeResize="0"/>
          <p:nvPr/>
        </p:nvPicPr>
        <p:blipFill rotWithShape="1">
          <a:blip r:embed="rId5">
            <a:alphaModFix/>
          </a:blip>
          <a:srcRect b="0" l="0" r="0" t="0"/>
          <a:stretch/>
        </p:blipFill>
        <p:spPr>
          <a:xfrm>
            <a:off x="7469561" y="4118817"/>
            <a:ext cx="594636" cy="594636"/>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55" name="Shape 755"/>
        <p:cNvGrpSpPr/>
        <p:nvPr/>
      </p:nvGrpSpPr>
      <p:grpSpPr>
        <a:xfrm>
          <a:off x="0" y="0"/>
          <a:ext cx="0" cy="0"/>
          <a:chOff x="0" y="0"/>
          <a:chExt cx="0" cy="0"/>
        </a:xfrm>
      </p:grpSpPr>
      <p:sp>
        <p:nvSpPr>
          <p:cNvPr id="756" name="Google Shape;756;p94"/>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en" sz="2400">
                <a:solidFill>
                  <a:srgbClr val="339966"/>
                </a:solidFill>
                <a:latin typeface="Lato"/>
                <a:ea typeface="Lato"/>
                <a:cs typeface="Lato"/>
                <a:sym typeface="Lato"/>
              </a:rPr>
              <a:t>Како бисте дефинисали реч „отпорност“?</a:t>
            </a:r>
            <a:endParaRPr b="1" sz="2400">
              <a:solidFill>
                <a:srgbClr val="339966"/>
              </a:solidFill>
              <a:latin typeface="Lato"/>
              <a:ea typeface="Lato"/>
              <a:cs typeface="Lato"/>
              <a:sym typeface="Lato"/>
            </a:endParaRPr>
          </a:p>
        </p:txBody>
      </p:sp>
      <p:pic>
        <p:nvPicPr>
          <p:cNvPr descr="H:\My Drive\KA2\KA2 - TYM\_WP5-Sharing and Promotion\Graphic Identity\Logo TYM\TYM_Tavola disegno 1-02.png" id="757" name="Google Shape;757;p94"/>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
        <p:nvSpPr>
          <p:cNvPr id="758" name="Google Shape;758;p94"/>
          <p:cNvSpPr txBox="1"/>
          <p:nvPr/>
        </p:nvSpPr>
        <p:spPr>
          <a:xfrm>
            <a:off x="729450" y="1552575"/>
            <a:ext cx="7688700" cy="2911200"/>
          </a:xfrm>
          <a:prstGeom prst="rect">
            <a:avLst/>
          </a:prstGeom>
          <a:noFill/>
          <a:ln>
            <a:noFill/>
          </a:ln>
        </p:spPr>
        <p:txBody>
          <a:bodyPr anchorCtr="0" anchor="t" bIns="91425" lIns="91425" spcFirstLastPara="1" rIns="91425" wrap="square" tIns="91425">
            <a:noAutofit/>
          </a:bodyPr>
          <a:lstStyle/>
          <a:p>
            <a:pPr indent="-228600" lvl="0" marL="228600" rtl="0" algn="l">
              <a:lnSpc>
                <a:spcPct val="104000"/>
              </a:lnSpc>
              <a:spcBef>
                <a:spcPts val="0"/>
              </a:spcBef>
              <a:spcAft>
                <a:spcPts val="0"/>
              </a:spcAft>
              <a:buClr>
                <a:schemeClr val="dk1"/>
              </a:buClr>
              <a:buSzPts val="2800"/>
              <a:buFont typeface="Lato"/>
              <a:buChar char="•"/>
            </a:pPr>
            <a:r>
              <a:rPr lang="en" sz="1800">
                <a:solidFill>
                  <a:srgbClr val="2C2C2C"/>
                </a:solidFill>
                <a:latin typeface="Lato"/>
                <a:ea typeface="Lato"/>
                <a:cs typeface="Lato"/>
                <a:sym typeface="Lato"/>
              </a:rPr>
              <a:t>Ваша дефиниција:</a:t>
            </a:r>
            <a:endParaRPr sz="1800">
              <a:solidFill>
                <a:srgbClr val="2C2C2C"/>
              </a:solidFill>
              <a:latin typeface="Lato"/>
              <a:ea typeface="Lato"/>
              <a:cs typeface="Lato"/>
              <a:sym typeface="Lato"/>
            </a:endParaRPr>
          </a:p>
          <a:p>
            <a:pPr indent="0" lvl="0" marL="0" rtl="0" algn="l">
              <a:lnSpc>
                <a:spcPct val="120000"/>
              </a:lnSpc>
              <a:spcBef>
                <a:spcPts val="0"/>
              </a:spcBef>
              <a:spcAft>
                <a:spcPts val="0"/>
              </a:spcAft>
              <a:buNone/>
            </a:pPr>
            <a:r>
              <a:t/>
            </a:r>
            <a:endParaRPr sz="1900">
              <a:solidFill>
                <a:srgbClr val="2C2C2C"/>
              </a:solidFill>
              <a:latin typeface="Lato"/>
              <a:ea typeface="Lato"/>
              <a:cs typeface="Lato"/>
              <a:sym typeface="Lato"/>
            </a:endParaRPr>
          </a:p>
        </p:txBody>
      </p:sp>
      <p:pic>
        <p:nvPicPr>
          <p:cNvPr id="759" name="Google Shape;759;p94"/>
          <p:cNvPicPr preferRelativeResize="0"/>
          <p:nvPr/>
        </p:nvPicPr>
        <p:blipFill>
          <a:blip r:embed="rId4">
            <a:alphaModFix/>
          </a:blip>
          <a:stretch>
            <a:fillRect/>
          </a:stretch>
        </p:blipFill>
        <p:spPr>
          <a:xfrm>
            <a:off x="8060900" y="4007800"/>
            <a:ext cx="643050" cy="643050"/>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sp>
        <p:nvSpPr>
          <p:cNvPr id="765" name="Google Shape;765;p95"/>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en" sz="2400">
                <a:solidFill>
                  <a:srgbClr val="339966"/>
                </a:solidFill>
                <a:latin typeface="Lato"/>
                <a:ea typeface="Lato"/>
                <a:cs typeface="Lato"/>
                <a:sym typeface="Lato"/>
              </a:rPr>
              <a:t>Шта је отпорност?</a:t>
            </a:r>
            <a:endParaRPr b="1" sz="2400">
              <a:solidFill>
                <a:srgbClr val="339966"/>
              </a:solidFill>
              <a:latin typeface="Lato"/>
              <a:ea typeface="Lato"/>
              <a:cs typeface="Lato"/>
              <a:sym typeface="Lato"/>
            </a:endParaRPr>
          </a:p>
        </p:txBody>
      </p:sp>
      <p:pic>
        <p:nvPicPr>
          <p:cNvPr descr="H:\My Drive\KA2\KA2 - TYM\_WP5-Sharing and Promotion\Graphic Identity\Logo TYM\TYM_Tavola disegno 1-02.png" id="766" name="Google Shape;766;p95"/>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
        <p:nvSpPr>
          <p:cNvPr id="767" name="Google Shape;767;p95"/>
          <p:cNvSpPr txBox="1"/>
          <p:nvPr/>
        </p:nvSpPr>
        <p:spPr>
          <a:xfrm>
            <a:off x="729450" y="1552575"/>
            <a:ext cx="7688700" cy="2911200"/>
          </a:xfrm>
          <a:prstGeom prst="rect">
            <a:avLst/>
          </a:prstGeom>
          <a:noFill/>
          <a:ln>
            <a:noFill/>
          </a:ln>
        </p:spPr>
        <p:txBody>
          <a:bodyPr anchorCtr="0" anchor="t" bIns="91425" lIns="91425" spcFirstLastPara="1" rIns="91425" wrap="square" tIns="91425">
            <a:noAutofit/>
          </a:bodyPr>
          <a:lstStyle/>
          <a:p>
            <a:pPr indent="0" lvl="0" marL="0" rtl="0" algn="l">
              <a:lnSpc>
                <a:spcPct val="104000"/>
              </a:lnSpc>
              <a:spcBef>
                <a:spcPts val="0"/>
              </a:spcBef>
              <a:spcAft>
                <a:spcPts val="0"/>
              </a:spcAft>
              <a:buNone/>
            </a:pPr>
            <a:r>
              <a:rPr lang="en" sz="1900">
                <a:solidFill>
                  <a:srgbClr val="2C2C2C"/>
                </a:solidFill>
                <a:latin typeface="Lato"/>
                <a:ea typeface="Lato"/>
                <a:cs typeface="Lato"/>
                <a:sym typeface="Lato"/>
              </a:rPr>
              <a:t>Према Оксфордском речнику: </a:t>
            </a:r>
            <a:endParaRPr sz="1900">
              <a:solidFill>
                <a:srgbClr val="2C2C2C"/>
              </a:solidFill>
              <a:latin typeface="Lato"/>
              <a:ea typeface="Lato"/>
              <a:cs typeface="Lato"/>
              <a:sym typeface="Lato"/>
            </a:endParaRPr>
          </a:p>
          <a:p>
            <a:pPr indent="-234950" lvl="0" marL="228600" rtl="0" algn="l">
              <a:lnSpc>
                <a:spcPct val="104000"/>
              </a:lnSpc>
              <a:spcBef>
                <a:spcPts val="0"/>
              </a:spcBef>
              <a:spcAft>
                <a:spcPts val="0"/>
              </a:spcAft>
              <a:buClr>
                <a:srgbClr val="006699"/>
              </a:buClr>
              <a:buSzPts val="2900"/>
              <a:buFont typeface="Lato"/>
              <a:buChar char="•"/>
            </a:pPr>
            <a:r>
              <a:rPr lang="en" sz="1900">
                <a:solidFill>
                  <a:srgbClr val="2C2C2C"/>
                </a:solidFill>
                <a:latin typeface="Lato"/>
                <a:ea typeface="Lato"/>
                <a:cs typeface="Lato"/>
                <a:sym typeface="Lato"/>
              </a:rPr>
              <a:t>Способност супстанце да се врати у свој првобитни облик након што је савијена, истегнута или притиснута.</a:t>
            </a:r>
            <a:endParaRPr sz="1900">
              <a:solidFill>
                <a:srgbClr val="2C2C2C"/>
              </a:solidFill>
              <a:latin typeface="Lato"/>
              <a:ea typeface="Lato"/>
              <a:cs typeface="Lato"/>
              <a:sym typeface="Lato"/>
            </a:endParaRPr>
          </a:p>
          <a:p>
            <a:pPr indent="-234950" lvl="0" marL="228600" rtl="0" algn="l">
              <a:lnSpc>
                <a:spcPct val="104000"/>
              </a:lnSpc>
              <a:spcBef>
                <a:spcPts val="0"/>
              </a:spcBef>
              <a:spcAft>
                <a:spcPts val="0"/>
              </a:spcAft>
              <a:buClr>
                <a:srgbClr val="006699"/>
              </a:buClr>
              <a:buSzPts val="2900"/>
              <a:buFont typeface="Lato"/>
              <a:buChar char="•"/>
            </a:pPr>
            <a:r>
              <a:rPr lang="en" sz="1900">
                <a:solidFill>
                  <a:srgbClr val="2C2C2C"/>
                </a:solidFill>
                <a:latin typeface="Lato"/>
                <a:ea typeface="Lato"/>
                <a:cs typeface="Lato"/>
                <a:sym typeface="Lato"/>
              </a:rPr>
              <a:t> Способност људи или ствари да се брзо опораве након нечег непријатног, као што је шок, повреда итд.</a:t>
            </a:r>
            <a:endParaRPr sz="1900">
              <a:solidFill>
                <a:srgbClr val="2C2C2C"/>
              </a:solidFill>
              <a:latin typeface="Lato"/>
              <a:ea typeface="Lato"/>
              <a:cs typeface="Lato"/>
              <a:sym typeface="Lato"/>
            </a:endParaRPr>
          </a:p>
          <a:p>
            <a:pPr indent="0" lvl="0" marL="0" rtl="0" algn="l">
              <a:lnSpc>
                <a:spcPct val="120000"/>
              </a:lnSpc>
              <a:spcBef>
                <a:spcPts val="0"/>
              </a:spcBef>
              <a:spcAft>
                <a:spcPts val="0"/>
              </a:spcAft>
              <a:buNone/>
            </a:pPr>
            <a:r>
              <a:t/>
            </a:r>
            <a:endParaRPr sz="1900">
              <a:solidFill>
                <a:srgbClr val="2C2C2C"/>
              </a:solidFill>
              <a:latin typeface="Lato"/>
              <a:ea typeface="Lato"/>
              <a:cs typeface="Lato"/>
              <a:sym typeface="Lato"/>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72" name="Shape 772"/>
        <p:cNvGrpSpPr/>
        <p:nvPr/>
      </p:nvGrpSpPr>
      <p:grpSpPr>
        <a:xfrm>
          <a:off x="0" y="0"/>
          <a:ext cx="0" cy="0"/>
          <a:chOff x="0" y="0"/>
          <a:chExt cx="0" cy="0"/>
        </a:xfrm>
      </p:grpSpPr>
      <p:sp>
        <p:nvSpPr>
          <p:cNvPr id="773" name="Google Shape;773;p96"/>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en" sz="2400">
                <a:solidFill>
                  <a:srgbClr val="339966"/>
                </a:solidFill>
                <a:latin typeface="Lato"/>
                <a:ea typeface="Lato"/>
                <a:cs typeface="Lato"/>
                <a:sym typeface="Lato"/>
              </a:rPr>
              <a:t>Вредности отпорне на стрес</a:t>
            </a:r>
            <a:endParaRPr b="1" sz="2400">
              <a:solidFill>
                <a:srgbClr val="339966"/>
              </a:solidFill>
              <a:latin typeface="Lato"/>
              <a:ea typeface="Lato"/>
              <a:cs typeface="Lato"/>
              <a:sym typeface="Lato"/>
            </a:endParaRPr>
          </a:p>
        </p:txBody>
      </p:sp>
      <p:pic>
        <p:nvPicPr>
          <p:cNvPr descr="H:\My Drive\KA2\KA2 - TYM\_WP5-Sharing and Promotion\Graphic Identity\Logo TYM\TYM_Tavola disegno 1-02.png" id="774" name="Google Shape;774;p96"/>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
        <p:nvSpPr>
          <p:cNvPr id="775" name="Google Shape;775;p96"/>
          <p:cNvSpPr txBox="1"/>
          <p:nvPr/>
        </p:nvSpPr>
        <p:spPr>
          <a:xfrm>
            <a:off x="729450" y="2143050"/>
            <a:ext cx="7688700" cy="8574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 sz="2400">
                <a:solidFill>
                  <a:srgbClr val="2C2C2C"/>
                </a:solidFill>
                <a:latin typeface="Lato"/>
                <a:ea typeface="Lato"/>
                <a:cs typeface="Lato"/>
                <a:sym typeface="Lato"/>
              </a:rPr>
              <a:t>Да ли моје вредности и ставови утичу на количину стреса у мом животу?</a:t>
            </a:r>
            <a:endParaRPr sz="2500">
              <a:solidFill>
                <a:srgbClr val="2C2C2C"/>
              </a:solidFill>
              <a:latin typeface="Lato"/>
              <a:ea typeface="Lato"/>
              <a:cs typeface="Lato"/>
              <a:sym typeface="Lato"/>
            </a:endParaRPr>
          </a:p>
          <a:p>
            <a:pPr indent="0" lvl="0" marL="0" rtl="0" algn="l">
              <a:lnSpc>
                <a:spcPct val="120000"/>
              </a:lnSpc>
              <a:spcBef>
                <a:spcPts val="0"/>
              </a:spcBef>
              <a:spcAft>
                <a:spcPts val="0"/>
              </a:spcAft>
              <a:buNone/>
            </a:pPr>
            <a:r>
              <a:t/>
            </a:r>
            <a:endParaRPr sz="1900">
              <a:solidFill>
                <a:srgbClr val="2C2C2C"/>
              </a:solidFill>
              <a:latin typeface="Lato"/>
              <a:ea typeface="Lato"/>
              <a:cs typeface="Lato"/>
              <a:sym typeface="Lato"/>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80" name="Shape 780"/>
        <p:cNvGrpSpPr/>
        <p:nvPr/>
      </p:nvGrpSpPr>
      <p:grpSpPr>
        <a:xfrm>
          <a:off x="0" y="0"/>
          <a:ext cx="0" cy="0"/>
          <a:chOff x="0" y="0"/>
          <a:chExt cx="0" cy="0"/>
        </a:xfrm>
      </p:grpSpPr>
      <p:sp>
        <p:nvSpPr>
          <p:cNvPr id="781" name="Google Shape;781;p97"/>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en" sz="2400">
                <a:solidFill>
                  <a:srgbClr val="339966"/>
                </a:solidFill>
                <a:latin typeface="Lato"/>
                <a:ea typeface="Lato"/>
                <a:cs typeface="Lato"/>
                <a:sym typeface="Lato"/>
              </a:rPr>
              <a:t>Вредности отпорне на стрес</a:t>
            </a:r>
            <a:endParaRPr b="1" sz="2400">
              <a:solidFill>
                <a:srgbClr val="339966"/>
              </a:solidFill>
              <a:latin typeface="Lato"/>
              <a:ea typeface="Lato"/>
              <a:cs typeface="Lato"/>
              <a:sym typeface="Lato"/>
            </a:endParaRPr>
          </a:p>
        </p:txBody>
      </p:sp>
      <p:pic>
        <p:nvPicPr>
          <p:cNvPr descr="H:\My Drive\KA2\KA2 - TYM\_WP5-Sharing and Promotion\Graphic Identity\Logo TYM\TYM_Tavola disegno 1-02.png" id="782" name="Google Shape;782;p97"/>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
        <p:nvSpPr>
          <p:cNvPr id="783" name="Google Shape;783;p97"/>
          <p:cNvSpPr txBox="1"/>
          <p:nvPr/>
        </p:nvSpPr>
        <p:spPr>
          <a:xfrm>
            <a:off x="727650" y="1063375"/>
            <a:ext cx="7688700" cy="3543600"/>
          </a:xfrm>
          <a:prstGeom prst="rect">
            <a:avLst/>
          </a:prstGeom>
          <a:noFill/>
          <a:ln>
            <a:noFill/>
          </a:ln>
        </p:spPr>
        <p:txBody>
          <a:bodyPr anchorCtr="0" anchor="t" bIns="91425" lIns="91425" spcFirstLastPara="1" rIns="91425" wrap="square" tIns="91425">
            <a:noAutofit/>
          </a:bodyPr>
          <a:lstStyle/>
          <a:p>
            <a:pPr indent="0" lvl="0" marL="457200" rtl="0" algn="l">
              <a:lnSpc>
                <a:spcPct val="114000"/>
              </a:lnSpc>
              <a:spcBef>
                <a:spcPts val="1000"/>
              </a:spcBef>
              <a:spcAft>
                <a:spcPts val="0"/>
              </a:spcAft>
              <a:buNone/>
            </a:pPr>
            <a:r>
              <a:t/>
            </a:r>
            <a:endParaRPr sz="2100">
              <a:solidFill>
                <a:srgbClr val="2C2C2C"/>
              </a:solidFill>
              <a:latin typeface="Lato"/>
              <a:ea typeface="Lato"/>
              <a:cs typeface="Lato"/>
              <a:sym typeface="Lato"/>
            </a:endParaRPr>
          </a:p>
          <a:p>
            <a:pPr indent="-425450" lvl="0" marL="457200" rtl="0" algn="l">
              <a:lnSpc>
                <a:spcPct val="115000"/>
              </a:lnSpc>
              <a:spcBef>
                <a:spcPts val="0"/>
              </a:spcBef>
              <a:spcAft>
                <a:spcPts val="0"/>
              </a:spcAft>
              <a:buClr>
                <a:srgbClr val="006699"/>
              </a:buClr>
              <a:buSzPts val="3100"/>
              <a:buFont typeface="Lato"/>
              <a:buChar char="•"/>
            </a:pPr>
            <a:r>
              <a:rPr lang="en" sz="2100">
                <a:solidFill>
                  <a:srgbClr val="2C2C2C"/>
                </a:solidFill>
                <a:latin typeface="Lato"/>
                <a:ea typeface="Lato"/>
                <a:cs typeface="Lato"/>
                <a:sym typeface="Lato"/>
              </a:rPr>
              <a:t>Личне вредности и наша општа животна филозофија играју главну улогу у одређивању нашег нивоа стреса. </a:t>
            </a:r>
            <a:endParaRPr sz="2100">
              <a:solidFill>
                <a:srgbClr val="2C2C2C"/>
              </a:solidFill>
              <a:latin typeface="Lato"/>
              <a:ea typeface="Lato"/>
              <a:cs typeface="Lato"/>
              <a:sym typeface="Lato"/>
            </a:endParaRPr>
          </a:p>
          <a:p>
            <a:pPr indent="-425450" lvl="0" marL="457200" rtl="0" algn="l">
              <a:lnSpc>
                <a:spcPct val="115000"/>
              </a:lnSpc>
              <a:spcBef>
                <a:spcPts val="0"/>
              </a:spcBef>
              <a:spcAft>
                <a:spcPts val="0"/>
              </a:spcAft>
              <a:buClr>
                <a:srgbClr val="006699"/>
              </a:buClr>
              <a:buSzPts val="3100"/>
              <a:buFont typeface="Lato"/>
              <a:buChar char="•"/>
            </a:pPr>
            <a:r>
              <a:rPr lang="en" sz="2100">
                <a:solidFill>
                  <a:srgbClr val="2C2C2C"/>
                </a:solidFill>
                <a:latin typeface="Lato"/>
                <a:ea typeface="Lato"/>
                <a:cs typeface="Lato"/>
                <a:sym typeface="Lato"/>
              </a:rPr>
              <a:t>Оне нас могу или заштитити од стреса или учинити наш живот стреснијим. </a:t>
            </a:r>
            <a:endParaRPr sz="2100">
              <a:solidFill>
                <a:srgbClr val="2C2C2C"/>
              </a:solidFill>
              <a:latin typeface="Lato"/>
              <a:ea typeface="Lato"/>
              <a:cs typeface="Lato"/>
              <a:sym typeface="Lato"/>
            </a:endParaRPr>
          </a:p>
          <a:p>
            <a:pPr indent="-425450" lvl="0" marL="457200" rtl="0" algn="l">
              <a:lnSpc>
                <a:spcPct val="115000"/>
              </a:lnSpc>
              <a:spcBef>
                <a:spcPts val="0"/>
              </a:spcBef>
              <a:spcAft>
                <a:spcPts val="0"/>
              </a:spcAft>
              <a:buClr>
                <a:srgbClr val="006699"/>
              </a:buClr>
              <a:buSzPts val="3100"/>
              <a:buFont typeface="Lato"/>
              <a:buChar char="•"/>
            </a:pPr>
            <a:r>
              <a:rPr lang="en" sz="2100">
                <a:solidFill>
                  <a:srgbClr val="2C2C2C"/>
                </a:solidFill>
                <a:latin typeface="Lato"/>
                <a:ea typeface="Lato"/>
                <a:cs typeface="Lato"/>
                <a:sym typeface="Lato"/>
              </a:rPr>
              <a:t>Наше вредности у великој мери одређују наше циљеве и потребе. А када не достигнемо те циљеве или не испунимо те потребе, осећамо се под стресом.</a:t>
            </a:r>
            <a:endParaRPr sz="2100">
              <a:solidFill>
                <a:srgbClr val="2C2C2C"/>
              </a:solidFill>
              <a:latin typeface="Lato"/>
              <a:ea typeface="Lato"/>
              <a:cs typeface="Lato"/>
              <a:sym typeface="Lato"/>
            </a:endParaRPr>
          </a:p>
          <a:p>
            <a:pPr indent="-184150" lvl="0" marL="228600" rtl="0" algn="l">
              <a:lnSpc>
                <a:spcPct val="114000"/>
              </a:lnSpc>
              <a:spcBef>
                <a:spcPts val="1000"/>
              </a:spcBef>
              <a:spcAft>
                <a:spcPts val="0"/>
              </a:spcAft>
              <a:buClr>
                <a:srgbClr val="2C2C2C"/>
              </a:buClr>
              <a:buSzPts val="2100"/>
              <a:buFont typeface="Lato"/>
              <a:buChar char="•"/>
            </a:pPr>
            <a:r>
              <a:t/>
            </a:r>
            <a:endParaRPr sz="2100">
              <a:solidFill>
                <a:srgbClr val="2C2C2C"/>
              </a:solidFill>
              <a:latin typeface="Lato"/>
              <a:ea typeface="Lato"/>
              <a:cs typeface="Lato"/>
              <a:sym typeface="Lato"/>
            </a:endParaRPr>
          </a:p>
          <a:p>
            <a:pPr indent="0" lvl="0" marL="0" rtl="0" algn="l">
              <a:lnSpc>
                <a:spcPct val="120000"/>
              </a:lnSpc>
              <a:spcBef>
                <a:spcPts val="0"/>
              </a:spcBef>
              <a:spcAft>
                <a:spcPts val="0"/>
              </a:spcAft>
              <a:buNone/>
            </a:pPr>
            <a:r>
              <a:t/>
            </a:r>
            <a:endParaRPr sz="2700">
              <a:solidFill>
                <a:srgbClr val="2C2C2C"/>
              </a:solidFill>
              <a:latin typeface="Lato"/>
              <a:ea typeface="Lato"/>
              <a:cs typeface="Lato"/>
              <a:sym typeface="Lato"/>
            </a:endParaRPr>
          </a:p>
          <a:p>
            <a:pPr indent="0" lvl="0" marL="0" rtl="0" algn="l">
              <a:lnSpc>
                <a:spcPct val="120000"/>
              </a:lnSpc>
              <a:spcBef>
                <a:spcPts val="0"/>
              </a:spcBef>
              <a:spcAft>
                <a:spcPts val="0"/>
              </a:spcAft>
              <a:buNone/>
            </a:pPr>
            <a:r>
              <a:t/>
            </a:r>
            <a:endParaRPr sz="2200">
              <a:solidFill>
                <a:srgbClr val="2C2C2C"/>
              </a:solidFill>
              <a:latin typeface="Lato"/>
              <a:ea typeface="Lato"/>
              <a:cs typeface="Lato"/>
              <a:sym typeface="Lato"/>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88" name="Shape 788"/>
        <p:cNvGrpSpPr/>
        <p:nvPr/>
      </p:nvGrpSpPr>
      <p:grpSpPr>
        <a:xfrm>
          <a:off x="0" y="0"/>
          <a:ext cx="0" cy="0"/>
          <a:chOff x="0" y="0"/>
          <a:chExt cx="0" cy="0"/>
        </a:xfrm>
      </p:grpSpPr>
      <p:sp>
        <p:nvSpPr>
          <p:cNvPr id="789" name="Google Shape;789;p98"/>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en" sz="2400">
                <a:solidFill>
                  <a:srgbClr val="339966"/>
                </a:solidFill>
                <a:latin typeface="Lato"/>
                <a:ea typeface="Lato"/>
                <a:cs typeface="Lato"/>
                <a:sym typeface="Lato"/>
              </a:rPr>
              <a:t>Вредности отпорне на стрес</a:t>
            </a:r>
            <a:endParaRPr b="1" sz="2400">
              <a:solidFill>
                <a:srgbClr val="339966"/>
              </a:solidFill>
              <a:latin typeface="Lato"/>
              <a:ea typeface="Lato"/>
              <a:cs typeface="Lato"/>
              <a:sym typeface="Lato"/>
            </a:endParaRPr>
          </a:p>
        </p:txBody>
      </p:sp>
      <p:pic>
        <p:nvPicPr>
          <p:cNvPr descr="H:\My Drive\KA2\KA2 - TYM\_WP5-Sharing and Promotion\Graphic Identity\Logo TYM\TYM_Tavola disegno 1-02.png" id="790" name="Google Shape;790;p98"/>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
        <p:nvSpPr>
          <p:cNvPr id="791" name="Google Shape;791;p98"/>
          <p:cNvSpPr txBox="1"/>
          <p:nvPr/>
        </p:nvSpPr>
        <p:spPr>
          <a:xfrm>
            <a:off x="727650" y="1387250"/>
            <a:ext cx="7688700" cy="3219600"/>
          </a:xfrm>
          <a:prstGeom prst="rect">
            <a:avLst/>
          </a:prstGeom>
          <a:noFill/>
          <a:ln>
            <a:noFill/>
          </a:ln>
        </p:spPr>
        <p:txBody>
          <a:bodyPr anchorCtr="0" anchor="t" bIns="91425" lIns="91425" spcFirstLastPara="1" rIns="91425" wrap="square" tIns="91425">
            <a:noAutofit/>
          </a:bodyPr>
          <a:lstStyle/>
          <a:p>
            <a:pPr indent="-425450" lvl="0" marL="457200" rtl="0" algn="l">
              <a:lnSpc>
                <a:spcPct val="114000"/>
              </a:lnSpc>
              <a:spcBef>
                <a:spcPts val="1000"/>
              </a:spcBef>
              <a:spcAft>
                <a:spcPts val="0"/>
              </a:spcAft>
              <a:buClr>
                <a:srgbClr val="006699"/>
              </a:buClr>
              <a:buSzPts val="3100"/>
              <a:buFont typeface="Lato"/>
              <a:buChar char="•"/>
            </a:pPr>
            <a:r>
              <a:rPr lang="en" sz="2100">
                <a:solidFill>
                  <a:srgbClr val="2C2C2C"/>
                </a:solidFill>
                <a:latin typeface="Lato"/>
                <a:ea typeface="Lato"/>
                <a:cs typeface="Lato"/>
                <a:sym typeface="Lato"/>
              </a:rPr>
              <a:t>Да ли сте свесни својих вредности? </a:t>
            </a:r>
            <a:endParaRPr sz="2100">
              <a:solidFill>
                <a:srgbClr val="2C2C2C"/>
              </a:solidFill>
              <a:latin typeface="Lato"/>
              <a:ea typeface="Lato"/>
              <a:cs typeface="Lato"/>
              <a:sym typeface="Lato"/>
            </a:endParaRPr>
          </a:p>
          <a:p>
            <a:pPr indent="-425450" lvl="0" marL="457200" rtl="0" algn="l">
              <a:lnSpc>
                <a:spcPct val="114000"/>
              </a:lnSpc>
              <a:spcBef>
                <a:spcPts val="1000"/>
              </a:spcBef>
              <a:spcAft>
                <a:spcPts val="0"/>
              </a:spcAft>
              <a:buClr>
                <a:srgbClr val="006699"/>
              </a:buClr>
              <a:buSzPts val="3100"/>
              <a:buFont typeface="Lato"/>
              <a:buChar char="•"/>
            </a:pPr>
            <a:r>
              <a:rPr lang="en" sz="2100">
                <a:solidFill>
                  <a:srgbClr val="2C2C2C"/>
                </a:solidFill>
                <a:latin typeface="Lato"/>
                <a:ea typeface="Lato"/>
                <a:cs typeface="Lato"/>
                <a:sym typeface="Lato"/>
              </a:rPr>
              <a:t>Да ли су ваши избори у складу са вашим вредностима? </a:t>
            </a:r>
            <a:endParaRPr sz="2100">
              <a:solidFill>
                <a:srgbClr val="2C2C2C"/>
              </a:solidFill>
              <a:latin typeface="Lato"/>
              <a:ea typeface="Lato"/>
              <a:cs typeface="Lato"/>
              <a:sym typeface="Lato"/>
            </a:endParaRPr>
          </a:p>
          <a:p>
            <a:pPr indent="-425450" lvl="0" marL="457200" rtl="0" algn="l">
              <a:lnSpc>
                <a:spcPct val="114000"/>
              </a:lnSpc>
              <a:spcBef>
                <a:spcPts val="1000"/>
              </a:spcBef>
              <a:spcAft>
                <a:spcPts val="0"/>
              </a:spcAft>
              <a:buClr>
                <a:srgbClr val="006699"/>
              </a:buClr>
              <a:buSzPts val="3100"/>
              <a:buFont typeface="Lato"/>
              <a:buChar char="•"/>
            </a:pPr>
            <a:r>
              <a:rPr lang="en" sz="2100">
                <a:solidFill>
                  <a:srgbClr val="2C2C2C"/>
                </a:solidFill>
                <a:latin typeface="Lato"/>
                <a:ea typeface="Lato"/>
                <a:cs typeface="Lato"/>
                <a:sym typeface="Lato"/>
              </a:rPr>
              <a:t>Да ли су ваше вредности заиста „ваше“? </a:t>
            </a:r>
            <a:endParaRPr sz="2100">
              <a:solidFill>
                <a:srgbClr val="2C2C2C"/>
              </a:solidFill>
              <a:latin typeface="Lato"/>
              <a:ea typeface="Lato"/>
              <a:cs typeface="Lato"/>
              <a:sym typeface="Lato"/>
            </a:endParaRPr>
          </a:p>
          <a:p>
            <a:pPr indent="-425450" lvl="0" marL="457200" rtl="0" algn="l">
              <a:lnSpc>
                <a:spcPct val="114000"/>
              </a:lnSpc>
              <a:spcBef>
                <a:spcPts val="1000"/>
              </a:spcBef>
              <a:spcAft>
                <a:spcPts val="0"/>
              </a:spcAft>
              <a:buClr>
                <a:srgbClr val="006699"/>
              </a:buClr>
              <a:buSzPts val="3100"/>
              <a:buFont typeface="Lato"/>
              <a:buChar char="•"/>
            </a:pPr>
            <a:r>
              <a:rPr lang="en" sz="2100">
                <a:solidFill>
                  <a:srgbClr val="2C2C2C"/>
                </a:solidFill>
                <a:latin typeface="Lato"/>
                <a:ea typeface="Lato"/>
                <a:cs typeface="Lato"/>
                <a:sym typeface="Lato"/>
              </a:rPr>
              <a:t>Вредности су као мапа</a:t>
            </a:r>
            <a:endParaRPr b="1" sz="2100">
              <a:solidFill>
                <a:srgbClr val="2C2C2C"/>
              </a:solidFill>
              <a:latin typeface="Lato"/>
              <a:ea typeface="Lato"/>
              <a:cs typeface="Lato"/>
              <a:sym typeface="Lato"/>
            </a:endParaRPr>
          </a:p>
          <a:p>
            <a:pPr indent="0" lvl="0" marL="0" rtl="0" algn="l">
              <a:lnSpc>
                <a:spcPct val="120000"/>
              </a:lnSpc>
              <a:spcBef>
                <a:spcPts val="0"/>
              </a:spcBef>
              <a:spcAft>
                <a:spcPts val="0"/>
              </a:spcAft>
              <a:buNone/>
            </a:pPr>
            <a:r>
              <a:t/>
            </a:r>
            <a:endParaRPr sz="2700">
              <a:solidFill>
                <a:srgbClr val="2C2C2C"/>
              </a:solidFill>
              <a:latin typeface="Lato"/>
              <a:ea typeface="Lato"/>
              <a:cs typeface="Lato"/>
              <a:sym typeface="Lato"/>
            </a:endParaRPr>
          </a:p>
          <a:p>
            <a:pPr indent="0" lvl="0" marL="0" rtl="0" algn="l">
              <a:lnSpc>
                <a:spcPct val="120000"/>
              </a:lnSpc>
              <a:spcBef>
                <a:spcPts val="0"/>
              </a:spcBef>
              <a:spcAft>
                <a:spcPts val="0"/>
              </a:spcAft>
              <a:buNone/>
            </a:pPr>
            <a:r>
              <a:t/>
            </a:r>
            <a:endParaRPr sz="2200">
              <a:solidFill>
                <a:srgbClr val="2C2C2C"/>
              </a:solidFill>
              <a:latin typeface="Lato"/>
              <a:ea typeface="Lato"/>
              <a:cs typeface="Lato"/>
              <a:sym typeface="Lato"/>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sp>
        <p:nvSpPr>
          <p:cNvPr id="797" name="Google Shape;797;p99"/>
          <p:cNvSpPr txBox="1"/>
          <p:nvPr>
            <p:ph type="title"/>
          </p:nvPr>
        </p:nvSpPr>
        <p:spPr>
          <a:xfrm>
            <a:off x="396250" y="3"/>
            <a:ext cx="82296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en" sz="2400">
                <a:solidFill>
                  <a:srgbClr val="339966"/>
                </a:solidFill>
                <a:latin typeface="Lato"/>
                <a:ea typeface="Lato"/>
                <a:cs typeface="Lato"/>
                <a:sym typeface="Lato"/>
              </a:rPr>
              <a:t>АКТИВНОСТ: Мапа вредности</a:t>
            </a:r>
            <a:endParaRPr b="1" sz="2400">
              <a:solidFill>
                <a:srgbClr val="339966"/>
              </a:solidFill>
              <a:latin typeface="Lato"/>
              <a:ea typeface="Lato"/>
              <a:cs typeface="Lato"/>
              <a:sym typeface="Lato"/>
            </a:endParaRPr>
          </a:p>
        </p:txBody>
      </p:sp>
      <p:pic>
        <p:nvPicPr>
          <p:cNvPr descr="H:\My Drive\KA2\KA2 - TYM\_WP5-Sharing and Promotion\Graphic Identity\Logo TYM\TYM_Tavola disegno 1-02.png" id="798" name="Google Shape;798;p99"/>
          <p:cNvPicPr preferRelativeResize="0"/>
          <p:nvPr/>
        </p:nvPicPr>
        <p:blipFill rotWithShape="1">
          <a:blip r:embed="rId3">
            <a:alphaModFix/>
          </a:blip>
          <a:srcRect b="0" l="0" r="0" t="0"/>
          <a:stretch/>
        </p:blipFill>
        <p:spPr>
          <a:xfrm>
            <a:off x="8241175" y="0"/>
            <a:ext cx="507840" cy="507840"/>
          </a:xfrm>
          <a:prstGeom prst="rect">
            <a:avLst/>
          </a:prstGeom>
          <a:noFill/>
          <a:ln>
            <a:noFill/>
          </a:ln>
        </p:spPr>
      </p:pic>
      <p:cxnSp>
        <p:nvCxnSpPr>
          <p:cNvPr id="799" name="Google Shape;799;p99"/>
          <p:cNvCxnSpPr/>
          <p:nvPr/>
        </p:nvCxnSpPr>
        <p:spPr>
          <a:xfrm flipH="1" rot="-5400000">
            <a:off x="2064990" y="2750850"/>
            <a:ext cx="4762500" cy="22800"/>
          </a:xfrm>
          <a:prstGeom prst="straightConnector1">
            <a:avLst/>
          </a:prstGeom>
          <a:noFill/>
          <a:ln cap="flat" cmpd="sng" w="9525">
            <a:solidFill>
              <a:srgbClr val="565656"/>
            </a:solidFill>
            <a:prstDash val="solid"/>
            <a:round/>
            <a:headEnd len="sm" w="sm" type="none"/>
            <a:tailEnd len="sm" w="sm" type="none"/>
          </a:ln>
        </p:spPr>
      </p:cxnSp>
      <p:cxnSp>
        <p:nvCxnSpPr>
          <p:cNvPr id="800" name="Google Shape;800;p99"/>
          <p:cNvCxnSpPr/>
          <p:nvPr/>
        </p:nvCxnSpPr>
        <p:spPr>
          <a:xfrm flipH="1" rot="10800000">
            <a:off x="0" y="2728080"/>
            <a:ext cx="9144000" cy="7500"/>
          </a:xfrm>
          <a:prstGeom prst="straightConnector1">
            <a:avLst/>
          </a:prstGeom>
          <a:noFill/>
          <a:ln cap="flat" cmpd="sng" w="9525">
            <a:solidFill>
              <a:srgbClr val="565656"/>
            </a:solidFill>
            <a:prstDash val="solid"/>
            <a:round/>
            <a:headEnd len="sm" w="sm" type="none"/>
            <a:tailEnd len="sm" w="sm" type="none"/>
          </a:ln>
        </p:spPr>
      </p:cxnSp>
      <p:sp>
        <p:nvSpPr>
          <p:cNvPr id="801" name="Google Shape;801;p99"/>
          <p:cNvSpPr/>
          <p:nvPr/>
        </p:nvSpPr>
        <p:spPr>
          <a:xfrm>
            <a:off x="8511540" y="2583180"/>
            <a:ext cx="449700" cy="282000"/>
          </a:xfrm>
          <a:prstGeom prst="rightArrow">
            <a:avLst>
              <a:gd fmla="val 50000" name="adj1"/>
              <a:gd fmla="val 50000" name="adj2"/>
            </a:avLst>
          </a:prstGeom>
          <a:solidFill>
            <a:srgbClr val="92D050"/>
          </a:solidFill>
          <a:ln cap="flat" cmpd="sng" w="25400">
            <a:solidFill>
              <a:srgbClr val="40404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D03100"/>
              </a:solidFill>
              <a:latin typeface="Arial"/>
              <a:ea typeface="Arial"/>
              <a:cs typeface="Arial"/>
              <a:sym typeface="Arial"/>
            </a:endParaRPr>
          </a:p>
        </p:txBody>
      </p:sp>
      <p:sp>
        <p:nvSpPr>
          <p:cNvPr id="802" name="Google Shape;802;p99"/>
          <p:cNvSpPr txBox="1"/>
          <p:nvPr/>
        </p:nvSpPr>
        <p:spPr>
          <a:xfrm>
            <a:off x="4023340" y="2318058"/>
            <a:ext cx="838200" cy="3078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lang="en">
                <a:latin typeface="Raleway"/>
                <a:ea typeface="Raleway"/>
                <a:cs typeface="Raleway"/>
                <a:sym typeface="Raleway"/>
              </a:rPr>
              <a:t>Споља</a:t>
            </a:r>
            <a:endParaRPr b="0" i="0" sz="1400" u="none" cap="none" strike="noStrike">
              <a:solidFill>
                <a:srgbClr val="000000"/>
              </a:solidFill>
              <a:latin typeface="Raleway"/>
              <a:ea typeface="Raleway"/>
              <a:cs typeface="Raleway"/>
              <a:sym typeface="Raleway"/>
            </a:endParaRPr>
          </a:p>
        </p:txBody>
      </p:sp>
      <p:sp>
        <p:nvSpPr>
          <p:cNvPr id="803" name="Google Shape;803;p99"/>
          <p:cNvSpPr txBox="1"/>
          <p:nvPr/>
        </p:nvSpPr>
        <p:spPr>
          <a:xfrm>
            <a:off x="4023360" y="2811780"/>
            <a:ext cx="838200" cy="3078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lang="en">
                <a:latin typeface="Raleway"/>
                <a:ea typeface="Raleway"/>
                <a:cs typeface="Raleway"/>
                <a:sym typeface="Raleway"/>
              </a:rPr>
              <a:t>Унтра</a:t>
            </a:r>
            <a:endParaRPr b="0" i="0" sz="1400" u="none" cap="none" strike="noStrike">
              <a:solidFill>
                <a:srgbClr val="000000"/>
              </a:solidFill>
              <a:latin typeface="Raleway"/>
              <a:ea typeface="Raleway"/>
              <a:cs typeface="Raleway"/>
              <a:sym typeface="Raleway"/>
            </a:endParaRPr>
          </a:p>
        </p:txBody>
      </p:sp>
      <p:sp>
        <p:nvSpPr>
          <p:cNvPr id="804" name="Google Shape;804;p99"/>
          <p:cNvSpPr txBox="1"/>
          <p:nvPr/>
        </p:nvSpPr>
        <p:spPr>
          <a:xfrm>
            <a:off x="327660" y="2377440"/>
            <a:ext cx="12345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lang="en" sz="1100">
                <a:latin typeface="Raleway"/>
                <a:ea typeface="Raleway"/>
                <a:cs typeface="Raleway"/>
                <a:sym typeface="Raleway"/>
              </a:rPr>
              <a:t>Уназад</a:t>
            </a:r>
            <a:endParaRPr b="0" i="0" sz="1100" u="none" cap="none" strike="noStrike">
              <a:solidFill>
                <a:srgbClr val="000000"/>
              </a:solidFill>
              <a:latin typeface="Raleway"/>
              <a:ea typeface="Raleway"/>
              <a:cs typeface="Raleway"/>
              <a:sym typeface="Raleway"/>
            </a:endParaRPr>
          </a:p>
        </p:txBody>
      </p:sp>
      <p:sp>
        <p:nvSpPr>
          <p:cNvPr id="805" name="Google Shape;805;p99"/>
          <p:cNvSpPr txBox="1"/>
          <p:nvPr/>
        </p:nvSpPr>
        <p:spPr>
          <a:xfrm>
            <a:off x="7757160" y="2377440"/>
            <a:ext cx="12345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lang="en" sz="1100">
                <a:latin typeface="Raleway"/>
                <a:ea typeface="Raleway"/>
                <a:cs typeface="Raleway"/>
                <a:sym typeface="Raleway"/>
              </a:rPr>
              <a:t>Унапред</a:t>
            </a:r>
            <a:endParaRPr b="0" i="0" sz="1100" u="none" cap="none" strike="noStrike">
              <a:solidFill>
                <a:srgbClr val="000000"/>
              </a:solidFill>
              <a:latin typeface="Raleway"/>
              <a:ea typeface="Raleway"/>
              <a:cs typeface="Raleway"/>
              <a:sym typeface="Raleway"/>
            </a:endParaRPr>
          </a:p>
        </p:txBody>
      </p:sp>
      <p:sp>
        <p:nvSpPr>
          <p:cNvPr id="806" name="Google Shape;806;p99"/>
          <p:cNvSpPr txBox="1"/>
          <p:nvPr/>
        </p:nvSpPr>
        <p:spPr>
          <a:xfrm>
            <a:off x="396240" y="784860"/>
            <a:ext cx="32004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n">
                <a:latin typeface="Raleway"/>
                <a:ea typeface="Raleway"/>
                <a:cs typeface="Raleway"/>
                <a:sym typeface="Raleway"/>
              </a:rPr>
              <a:t>Размислите о понашањима која бисте желели да елиминишете, а која други људи могу физички да примете (лоше навике, лоши ставови, реченице које често изговарате итд.)</a:t>
            </a:r>
            <a:endParaRPr b="0" i="0" sz="1400" u="none" cap="none" strike="noStrike">
              <a:solidFill>
                <a:srgbClr val="000000"/>
              </a:solidFill>
              <a:latin typeface="Arial"/>
              <a:ea typeface="Arial"/>
              <a:cs typeface="Arial"/>
              <a:sym typeface="Arial"/>
            </a:endParaRPr>
          </a:p>
        </p:txBody>
      </p:sp>
      <p:sp>
        <p:nvSpPr>
          <p:cNvPr id="807" name="Google Shape;807;p99"/>
          <p:cNvSpPr txBox="1"/>
          <p:nvPr/>
        </p:nvSpPr>
        <p:spPr>
          <a:xfrm>
            <a:off x="441960" y="3223260"/>
            <a:ext cx="32004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n">
                <a:latin typeface="Raleway"/>
                <a:ea typeface="Raleway"/>
                <a:cs typeface="Raleway"/>
                <a:sym typeface="Raleway"/>
              </a:rPr>
              <a:t>Размислите о понашањима која желите да елиминишете, а која други људи не могу физички да примете (личне несигурности, анксиозности, унутрашњи страхови итд.)</a:t>
            </a:r>
            <a:endParaRPr b="0" i="0" sz="1400" u="none" cap="none" strike="noStrike">
              <a:solidFill>
                <a:srgbClr val="000000"/>
              </a:solidFill>
              <a:latin typeface="Arial"/>
              <a:ea typeface="Arial"/>
              <a:cs typeface="Arial"/>
              <a:sym typeface="Arial"/>
            </a:endParaRPr>
          </a:p>
        </p:txBody>
      </p:sp>
      <p:sp>
        <p:nvSpPr>
          <p:cNvPr id="808" name="Google Shape;808;p99"/>
          <p:cNvSpPr txBox="1"/>
          <p:nvPr/>
        </p:nvSpPr>
        <p:spPr>
          <a:xfrm>
            <a:off x="4747260" y="746760"/>
            <a:ext cx="33909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n">
                <a:latin typeface="Raleway"/>
                <a:ea typeface="Raleway"/>
                <a:cs typeface="Raleway"/>
                <a:sym typeface="Raleway"/>
              </a:rPr>
              <a:t>Размислите о понашањима/ставовима које бисте желели да имате, а које би други људи могли да примете. Како изгледа ваша најбоља верзија споља?</a:t>
            </a:r>
            <a:r>
              <a:rPr b="0" i="0" lang="en" sz="1400" u="none" cap="none" strike="noStrike">
                <a:solidFill>
                  <a:srgbClr val="000000"/>
                </a:solidFill>
                <a:latin typeface="Raleway"/>
                <a:ea typeface="Raleway"/>
                <a:cs typeface="Raleway"/>
                <a:sym typeface="Raleway"/>
              </a:rPr>
              <a:t> </a:t>
            </a:r>
            <a:endParaRPr b="0" i="0" sz="1400" u="none" cap="none" strike="noStrike">
              <a:solidFill>
                <a:srgbClr val="000000"/>
              </a:solidFill>
              <a:latin typeface="Arial"/>
              <a:ea typeface="Arial"/>
              <a:cs typeface="Arial"/>
              <a:sym typeface="Arial"/>
            </a:endParaRPr>
          </a:p>
        </p:txBody>
      </p:sp>
      <p:sp>
        <p:nvSpPr>
          <p:cNvPr id="809" name="Google Shape;809;p99"/>
          <p:cNvSpPr txBox="1"/>
          <p:nvPr/>
        </p:nvSpPr>
        <p:spPr>
          <a:xfrm>
            <a:off x="4861560" y="3284220"/>
            <a:ext cx="32004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n">
                <a:latin typeface="Raleway"/>
                <a:ea typeface="Raleway"/>
                <a:cs typeface="Raleway"/>
                <a:sym typeface="Raleway"/>
              </a:rPr>
              <a:t>Направите списак људи и ствари у животу које највише цените у овом тренутку свог живота.</a:t>
            </a:r>
            <a:endParaRPr b="0" i="0" sz="1400" u="none" cap="none" strike="noStrike">
              <a:solidFill>
                <a:srgbClr val="000000"/>
              </a:solidFill>
              <a:latin typeface="Arial"/>
              <a:ea typeface="Arial"/>
              <a:cs typeface="Arial"/>
              <a:sym typeface="Arial"/>
            </a:endParaRPr>
          </a:p>
        </p:txBody>
      </p:sp>
      <p:sp>
        <p:nvSpPr>
          <p:cNvPr id="810" name="Google Shape;810;p99"/>
          <p:cNvSpPr/>
          <p:nvPr/>
        </p:nvSpPr>
        <p:spPr>
          <a:xfrm rot="10800000">
            <a:off x="114180" y="2583170"/>
            <a:ext cx="449700" cy="282000"/>
          </a:xfrm>
          <a:prstGeom prst="rightArrow">
            <a:avLst>
              <a:gd fmla="val 50000" name="adj1"/>
              <a:gd fmla="val 50000" name="adj2"/>
            </a:avLst>
          </a:prstGeom>
          <a:solidFill>
            <a:srgbClr val="D03100"/>
          </a:solidFill>
          <a:ln cap="flat" cmpd="sng" w="25400">
            <a:solidFill>
              <a:srgbClr val="40404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D03100"/>
              </a:solidFill>
              <a:latin typeface="Arial"/>
              <a:ea typeface="Arial"/>
              <a:cs typeface="Arial"/>
              <a:sym typeface="Arial"/>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15" name="Shape 815"/>
        <p:cNvGrpSpPr/>
        <p:nvPr/>
      </p:nvGrpSpPr>
      <p:grpSpPr>
        <a:xfrm>
          <a:off x="0" y="0"/>
          <a:ext cx="0" cy="0"/>
          <a:chOff x="0" y="0"/>
          <a:chExt cx="0" cy="0"/>
        </a:xfrm>
      </p:grpSpPr>
      <p:sp>
        <p:nvSpPr>
          <p:cNvPr id="816" name="Google Shape;816;p100"/>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en" sz="2400">
                <a:solidFill>
                  <a:srgbClr val="339966"/>
                </a:solidFill>
                <a:latin typeface="Lato"/>
                <a:ea typeface="Lato"/>
                <a:cs typeface="Lato"/>
                <a:sym typeface="Lato"/>
              </a:rPr>
              <a:t>Вредности отпорне на стрес: анализа</a:t>
            </a:r>
            <a:endParaRPr b="1" sz="2400">
              <a:solidFill>
                <a:srgbClr val="339966"/>
              </a:solidFill>
              <a:latin typeface="Lato"/>
              <a:ea typeface="Lato"/>
              <a:cs typeface="Lato"/>
              <a:sym typeface="Lato"/>
            </a:endParaRPr>
          </a:p>
        </p:txBody>
      </p:sp>
      <p:pic>
        <p:nvPicPr>
          <p:cNvPr descr="H:\My Drive\KA2\KA2 - TYM\_WP5-Sharing and Promotion\Graphic Identity\Logo TYM\TYM_Tavola disegno 1-02.png" id="817" name="Google Shape;817;p100"/>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
        <p:nvSpPr>
          <p:cNvPr id="818" name="Google Shape;818;p100"/>
          <p:cNvSpPr txBox="1"/>
          <p:nvPr/>
        </p:nvSpPr>
        <p:spPr>
          <a:xfrm>
            <a:off x="727650" y="1387250"/>
            <a:ext cx="7688700" cy="3219600"/>
          </a:xfrm>
          <a:prstGeom prst="rect">
            <a:avLst/>
          </a:prstGeom>
          <a:noFill/>
          <a:ln>
            <a:noFill/>
          </a:ln>
        </p:spPr>
        <p:txBody>
          <a:bodyPr anchorCtr="0" anchor="t" bIns="91425" lIns="91425" spcFirstLastPara="1" rIns="91425" wrap="square" tIns="91425">
            <a:noAutofit/>
          </a:bodyPr>
          <a:lstStyle/>
          <a:p>
            <a:pPr indent="-425450" lvl="0" marL="457200" rtl="0" algn="l">
              <a:lnSpc>
                <a:spcPct val="114000"/>
              </a:lnSpc>
              <a:spcBef>
                <a:spcPts val="1000"/>
              </a:spcBef>
              <a:spcAft>
                <a:spcPts val="0"/>
              </a:spcAft>
              <a:buClr>
                <a:srgbClr val="006699"/>
              </a:buClr>
              <a:buSzPts val="3100"/>
              <a:buFont typeface="Lato"/>
              <a:buChar char="•"/>
            </a:pPr>
            <a:r>
              <a:rPr lang="en" sz="2100">
                <a:solidFill>
                  <a:srgbClr val="2C2C2C"/>
                </a:solidFill>
                <a:latin typeface="Lato"/>
                <a:ea typeface="Lato"/>
                <a:cs typeface="Lato"/>
                <a:sym typeface="Lato"/>
              </a:rPr>
              <a:t>Како је било за вас?</a:t>
            </a:r>
            <a:endParaRPr sz="2100">
              <a:solidFill>
                <a:srgbClr val="2C2C2C"/>
              </a:solidFill>
              <a:latin typeface="Lato"/>
              <a:ea typeface="Lato"/>
              <a:cs typeface="Lato"/>
              <a:sym typeface="Lato"/>
            </a:endParaRPr>
          </a:p>
          <a:p>
            <a:pPr indent="-425450" lvl="0" marL="457200" rtl="0" algn="l">
              <a:lnSpc>
                <a:spcPct val="114000"/>
              </a:lnSpc>
              <a:spcBef>
                <a:spcPts val="1000"/>
              </a:spcBef>
              <a:spcAft>
                <a:spcPts val="0"/>
              </a:spcAft>
              <a:buClr>
                <a:srgbClr val="006699"/>
              </a:buClr>
              <a:buSzPts val="3100"/>
              <a:buFont typeface="Lato"/>
              <a:buChar char="•"/>
            </a:pPr>
            <a:r>
              <a:rPr lang="en" sz="2100">
                <a:solidFill>
                  <a:srgbClr val="2C2C2C"/>
                </a:solidFill>
                <a:latin typeface="Lato"/>
                <a:ea typeface="Lato"/>
                <a:cs typeface="Lato"/>
                <a:sym typeface="Lato"/>
              </a:rPr>
              <a:t> Да ли сте већ били свесни својих вредности?</a:t>
            </a:r>
            <a:endParaRPr sz="2100">
              <a:solidFill>
                <a:srgbClr val="2C2C2C"/>
              </a:solidFill>
              <a:latin typeface="Lato"/>
              <a:ea typeface="Lato"/>
              <a:cs typeface="Lato"/>
              <a:sym typeface="Lato"/>
            </a:endParaRPr>
          </a:p>
          <a:p>
            <a:pPr indent="-425450" lvl="0" marL="457200" rtl="0" algn="l">
              <a:lnSpc>
                <a:spcPct val="114000"/>
              </a:lnSpc>
              <a:spcBef>
                <a:spcPts val="1000"/>
              </a:spcBef>
              <a:spcAft>
                <a:spcPts val="0"/>
              </a:spcAft>
              <a:buClr>
                <a:srgbClr val="006699"/>
              </a:buClr>
              <a:buSzPts val="3100"/>
              <a:buFont typeface="Lato"/>
              <a:buChar char="•"/>
            </a:pPr>
            <a:r>
              <a:rPr lang="en" sz="2100">
                <a:solidFill>
                  <a:srgbClr val="2C2C2C"/>
                </a:solidFill>
                <a:latin typeface="Lato"/>
                <a:ea typeface="Lato"/>
                <a:cs typeface="Lato"/>
                <a:sym typeface="Lato"/>
              </a:rPr>
              <a:t> Да ли сте били изненађени? </a:t>
            </a:r>
            <a:endParaRPr sz="2100">
              <a:solidFill>
                <a:srgbClr val="2C2C2C"/>
              </a:solidFill>
              <a:latin typeface="Lato"/>
              <a:ea typeface="Lato"/>
              <a:cs typeface="Lato"/>
              <a:sym typeface="Lato"/>
            </a:endParaRPr>
          </a:p>
          <a:p>
            <a:pPr indent="-425450" lvl="0" marL="457200" rtl="0" algn="l">
              <a:lnSpc>
                <a:spcPct val="114000"/>
              </a:lnSpc>
              <a:spcBef>
                <a:spcPts val="1000"/>
              </a:spcBef>
              <a:spcAft>
                <a:spcPts val="0"/>
              </a:spcAft>
              <a:buClr>
                <a:srgbClr val="006699"/>
              </a:buClr>
              <a:buSzPts val="3100"/>
              <a:buFont typeface="Lato"/>
              <a:buChar char="•"/>
            </a:pPr>
            <a:r>
              <a:rPr lang="en" sz="2100">
                <a:solidFill>
                  <a:srgbClr val="2C2C2C"/>
                </a:solidFill>
                <a:latin typeface="Lato"/>
                <a:ea typeface="Lato"/>
                <a:cs typeface="Lato"/>
                <a:sym typeface="Lato"/>
              </a:rPr>
              <a:t>Можете ли се сетити ситуације у којој нисте били усклађени са својим вредностима?</a:t>
            </a:r>
            <a:endParaRPr sz="2100">
              <a:solidFill>
                <a:srgbClr val="2C2C2C"/>
              </a:solidFill>
              <a:latin typeface="Lato"/>
              <a:ea typeface="Lato"/>
              <a:cs typeface="Lato"/>
              <a:sym typeface="Lato"/>
            </a:endParaRPr>
          </a:p>
          <a:p>
            <a:pPr indent="0" lvl="0" marL="0" rtl="0" algn="l">
              <a:lnSpc>
                <a:spcPct val="120000"/>
              </a:lnSpc>
              <a:spcBef>
                <a:spcPts val="0"/>
              </a:spcBef>
              <a:spcAft>
                <a:spcPts val="0"/>
              </a:spcAft>
              <a:buNone/>
            </a:pPr>
            <a:r>
              <a:t/>
            </a:r>
            <a:endParaRPr sz="2700">
              <a:solidFill>
                <a:srgbClr val="2C2C2C"/>
              </a:solidFill>
              <a:latin typeface="Lato"/>
              <a:ea typeface="Lato"/>
              <a:cs typeface="Lato"/>
              <a:sym typeface="Lato"/>
            </a:endParaRPr>
          </a:p>
          <a:p>
            <a:pPr indent="0" lvl="0" marL="0" rtl="0" algn="l">
              <a:lnSpc>
                <a:spcPct val="120000"/>
              </a:lnSpc>
              <a:spcBef>
                <a:spcPts val="0"/>
              </a:spcBef>
              <a:spcAft>
                <a:spcPts val="0"/>
              </a:spcAft>
              <a:buNone/>
            </a:pPr>
            <a:r>
              <a:t/>
            </a:r>
            <a:endParaRPr sz="2200">
              <a:solidFill>
                <a:srgbClr val="2C2C2C"/>
              </a:solidFill>
              <a:latin typeface="Lato"/>
              <a:ea typeface="Lato"/>
              <a:cs typeface="Lato"/>
              <a:sym typeface="Lato"/>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23" name="Shape 823"/>
        <p:cNvGrpSpPr/>
        <p:nvPr/>
      </p:nvGrpSpPr>
      <p:grpSpPr>
        <a:xfrm>
          <a:off x="0" y="0"/>
          <a:ext cx="0" cy="0"/>
          <a:chOff x="0" y="0"/>
          <a:chExt cx="0" cy="0"/>
        </a:xfrm>
      </p:grpSpPr>
      <p:sp>
        <p:nvSpPr>
          <p:cNvPr id="824" name="Google Shape;824;p101"/>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en" sz="2400">
                <a:solidFill>
                  <a:srgbClr val="339966"/>
                </a:solidFill>
                <a:latin typeface="Lato"/>
                <a:ea typeface="Lato"/>
                <a:cs typeface="Lato"/>
                <a:sym typeface="Lato"/>
              </a:rPr>
              <a:t>Промовисање начина размишљања усмереног на раст</a:t>
            </a:r>
            <a:endParaRPr b="1" sz="2400">
              <a:solidFill>
                <a:srgbClr val="339966"/>
              </a:solidFill>
              <a:latin typeface="Lato"/>
              <a:ea typeface="Lato"/>
              <a:cs typeface="Lato"/>
              <a:sym typeface="Lato"/>
            </a:endParaRPr>
          </a:p>
        </p:txBody>
      </p:sp>
      <p:pic>
        <p:nvPicPr>
          <p:cNvPr descr="H:\My Drive\KA2\KA2 - TYM\_WP5-Sharing and Promotion\Graphic Identity\Logo TYM\TYM_Tavola disegno 1-02.png" id="825" name="Google Shape;825;p101"/>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
        <p:nvSpPr>
          <p:cNvPr id="826" name="Google Shape;826;p101"/>
          <p:cNvSpPr txBox="1"/>
          <p:nvPr/>
        </p:nvSpPr>
        <p:spPr>
          <a:xfrm>
            <a:off x="729450" y="1552575"/>
            <a:ext cx="3842700" cy="2911200"/>
          </a:xfrm>
          <a:prstGeom prst="rect">
            <a:avLst/>
          </a:prstGeom>
          <a:noFill/>
          <a:ln>
            <a:noFill/>
          </a:ln>
        </p:spPr>
        <p:txBody>
          <a:bodyPr anchorCtr="0" anchor="t" bIns="91425" lIns="91425" spcFirstLastPara="1" rIns="91425" wrap="square" tIns="91425">
            <a:normAutofit fontScale="70000" lnSpcReduction="10000"/>
          </a:bodyPr>
          <a:lstStyle/>
          <a:p>
            <a:pPr indent="0" lvl="0" marL="0" rtl="0" algn="l">
              <a:lnSpc>
                <a:spcPct val="130000"/>
              </a:lnSpc>
              <a:spcBef>
                <a:spcPts val="0"/>
              </a:spcBef>
              <a:spcAft>
                <a:spcPts val="0"/>
              </a:spcAft>
              <a:buNone/>
            </a:pPr>
            <a:r>
              <a:rPr b="1" lang="en" sz="2268">
                <a:solidFill>
                  <a:srgbClr val="2C2C2C"/>
                </a:solidFill>
                <a:latin typeface="Lato"/>
                <a:ea typeface="Lato"/>
                <a:cs typeface="Lato"/>
                <a:sym typeface="Lato"/>
              </a:rPr>
              <a:t>ФИКСНИ начин размишљања: Ми смо оно што јесмо и не могу много да учиним да то променим.</a:t>
            </a:r>
            <a:endParaRPr sz="2268">
              <a:solidFill>
                <a:srgbClr val="2C2C2C"/>
              </a:solidFill>
              <a:latin typeface="Lato"/>
              <a:ea typeface="Lato"/>
              <a:cs typeface="Lato"/>
              <a:sym typeface="Lato"/>
            </a:endParaRPr>
          </a:p>
          <a:p>
            <a:pPr indent="82550" lvl="0" marL="0" rtl="0" algn="l">
              <a:lnSpc>
                <a:spcPct val="130000"/>
              </a:lnSpc>
              <a:spcBef>
                <a:spcPts val="0"/>
              </a:spcBef>
              <a:spcAft>
                <a:spcPts val="0"/>
              </a:spcAft>
              <a:buNone/>
            </a:pPr>
            <a:r>
              <a:t/>
            </a:r>
            <a:endParaRPr sz="1800">
              <a:solidFill>
                <a:srgbClr val="2C2C2C"/>
              </a:solidFill>
              <a:latin typeface="Lato"/>
              <a:ea typeface="Lato"/>
              <a:cs typeface="Lato"/>
              <a:sym typeface="Lato"/>
            </a:endParaRPr>
          </a:p>
          <a:p>
            <a:pPr indent="82550" lvl="0" marL="0" rtl="0" algn="l">
              <a:lnSpc>
                <a:spcPct val="130000"/>
              </a:lnSpc>
              <a:spcBef>
                <a:spcPts val="0"/>
              </a:spcBef>
              <a:spcAft>
                <a:spcPts val="0"/>
              </a:spcAft>
              <a:buNone/>
            </a:pPr>
            <a:r>
              <a:t/>
            </a:r>
            <a:endParaRPr sz="1800">
              <a:solidFill>
                <a:srgbClr val="2C2C2C"/>
              </a:solidFill>
              <a:latin typeface="Lato"/>
              <a:ea typeface="Lato"/>
              <a:cs typeface="Lato"/>
              <a:sym typeface="Lato"/>
            </a:endParaRPr>
          </a:p>
          <a:p>
            <a:pPr indent="82550" lvl="0" marL="0" rtl="0" algn="l">
              <a:lnSpc>
                <a:spcPct val="130000"/>
              </a:lnSpc>
              <a:spcBef>
                <a:spcPts val="0"/>
              </a:spcBef>
              <a:spcAft>
                <a:spcPts val="0"/>
              </a:spcAft>
              <a:buNone/>
            </a:pPr>
            <a:r>
              <a:t/>
            </a:r>
            <a:endParaRPr sz="1800">
              <a:solidFill>
                <a:srgbClr val="2C2C2C"/>
              </a:solidFill>
              <a:latin typeface="Lato"/>
              <a:ea typeface="Lato"/>
              <a:cs typeface="Lato"/>
              <a:sym typeface="Lato"/>
            </a:endParaRPr>
          </a:p>
          <a:p>
            <a:pPr indent="82550" lvl="0" marL="0" rtl="0" algn="l">
              <a:lnSpc>
                <a:spcPct val="130000"/>
              </a:lnSpc>
              <a:spcBef>
                <a:spcPts val="0"/>
              </a:spcBef>
              <a:spcAft>
                <a:spcPts val="0"/>
              </a:spcAft>
              <a:buNone/>
            </a:pPr>
            <a:r>
              <a:t/>
            </a:r>
            <a:endParaRPr sz="1800">
              <a:solidFill>
                <a:srgbClr val="2C2C2C"/>
              </a:solidFill>
              <a:latin typeface="Lato"/>
              <a:ea typeface="Lato"/>
              <a:cs typeface="Lato"/>
              <a:sym typeface="Lato"/>
            </a:endParaRPr>
          </a:p>
          <a:p>
            <a:pPr indent="82550" lvl="0" marL="0" rtl="0" algn="l">
              <a:lnSpc>
                <a:spcPct val="130000"/>
              </a:lnSpc>
              <a:spcBef>
                <a:spcPts val="0"/>
              </a:spcBef>
              <a:spcAft>
                <a:spcPts val="0"/>
              </a:spcAft>
              <a:buNone/>
            </a:pPr>
            <a:r>
              <a:t/>
            </a:r>
            <a:endParaRPr sz="1800">
              <a:solidFill>
                <a:srgbClr val="2C2C2C"/>
              </a:solidFill>
              <a:latin typeface="Lato"/>
              <a:ea typeface="Lato"/>
              <a:cs typeface="Lato"/>
              <a:sym typeface="Lato"/>
            </a:endParaRPr>
          </a:p>
          <a:p>
            <a:pPr indent="82550" lvl="0" marL="0" rtl="0" algn="l">
              <a:lnSpc>
                <a:spcPct val="130000"/>
              </a:lnSpc>
              <a:spcBef>
                <a:spcPts val="0"/>
              </a:spcBef>
              <a:spcAft>
                <a:spcPts val="0"/>
              </a:spcAft>
              <a:buNone/>
            </a:pPr>
            <a:r>
              <a:t/>
            </a:r>
            <a:endParaRPr sz="1800">
              <a:solidFill>
                <a:srgbClr val="2C2C2C"/>
              </a:solidFill>
              <a:latin typeface="Lato"/>
              <a:ea typeface="Lato"/>
              <a:cs typeface="Lato"/>
              <a:sym typeface="Lato"/>
            </a:endParaRPr>
          </a:p>
          <a:p>
            <a:pPr indent="82550" lvl="0" marL="0" rtl="0" algn="l">
              <a:lnSpc>
                <a:spcPct val="130000"/>
              </a:lnSpc>
              <a:spcBef>
                <a:spcPts val="0"/>
              </a:spcBef>
              <a:spcAft>
                <a:spcPts val="0"/>
              </a:spcAft>
              <a:buNone/>
            </a:pPr>
            <a:r>
              <a:t/>
            </a:r>
            <a:endParaRPr sz="1800">
              <a:solidFill>
                <a:srgbClr val="2C2C2C"/>
              </a:solidFill>
              <a:latin typeface="Lato"/>
              <a:ea typeface="Lato"/>
              <a:cs typeface="Lato"/>
              <a:sym typeface="Lato"/>
            </a:endParaRPr>
          </a:p>
          <a:p>
            <a:pPr indent="82550" lvl="0" marL="0" rtl="0" algn="l">
              <a:lnSpc>
                <a:spcPct val="130000"/>
              </a:lnSpc>
              <a:spcBef>
                <a:spcPts val="0"/>
              </a:spcBef>
              <a:spcAft>
                <a:spcPts val="0"/>
              </a:spcAft>
              <a:buNone/>
            </a:pPr>
            <a:r>
              <a:t/>
            </a:r>
            <a:endParaRPr sz="1800">
              <a:solidFill>
                <a:srgbClr val="2C2C2C"/>
              </a:solidFill>
              <a:latin typeface="Lato"/>
              <a:ea typeface="Lato"/>
              <a:cs typeface="Lato"/>
              <a:sym typeface="Lato"/>
            </a:endParaRPr>
          </a:p>
        </p:txBody>
      </p:sp>
      <p:sp>
        <p:nvSpPr>
          <p:cNvPr id="827" name="Google Shape;827;p101"/>
          <p:cNvSpPr txBox="1"/>
          <p:nvPr/>
        </p:nvSpPr>
        <p:spPr>
          <a:xfrm>
            <a:off x="4629150" y="1552577"/>
            <a:ext cx="3791100" cy="2911200"/>
          </a:xfrm>
          <a:prstGeom prst="rect">
            <a:avLst/>
          </a:prstGeom>
          <a:noFill/>
          <a:ln>
            <a:noFill/>
          </a:ln>
        </p:spPr>
        <p:txBody>
          <a:bodyPr anchorCtr="0" anchor="t" bIns="91425" lIns="91425" spcFirstLastPara="1" rIns="91425" wrap="square" tIns="91425">
            <a:normAutofit/>
          </a:bodyPr>
          <a:lstStyle/>
          <a:p>
            <a:pPr indent="0" lvl="0" marL="0" rtl="0" algn="l">
              <a:lnSpc>
                <a:spcPct val="130000"/>
              </a:lnSpc>
              <a:spcBef>
                <a:spcPts val="0"/>
              </a:spcBef>
              <a:spcAft>
                <a:spcPts val="0"/>
              </a:spcAft>
              <a:buNone/>
            </a:pPr>
            <a:r>
              <a:rPr b="1" lang="en" sz="1800">
                <a:solidFill>
                  <a:srgbClr val="2C2C2C"/>
                </a:solidFill>
                <a:latin typeface="Lato"/>
                <a:ea typeface="Lato"/>
                <a:cs typeface="Lato"/>
                <a:sym typeface="Lato"/>
              </a:rPr>
              <a:t>Начин размишљања усмерен на раст: Свако се може променити уз довољно рада.</a:t>
            </a:r>
            <a:endParaRPr sz="1800">
              <a:solidFill>
                <a:srgbClr val="2C2C2C"/>
              </a:solidFill>
              <a:latin typeface="Lato"/>
              <a:ea typeface="Lato"/>
              <a:cs typeface="Lato"/>
              <a:sym typeface="Lato"/>
            </a:endParaRPr>
          </a:p>
          <a:p>
            <a:pPr indent="82550" lvl="0" marL="0" rtl="0" algn="l">
              <a:lnSpc>
                <a:spcPct val="130000"/>
              </a:lnSpc>
              <a:spcBef>
                <a:spcPts val="0"/>
              </a:spcBef>
              <a:spcAft>
                <a:spcPts val="0"/>
              </a:spcAft>
              <a:buNone/>
            </a:pPr>
            <a:r>
              <a:t/>
            </a:r>
            <a:endParaRPr sz="1800">
              <a:solidFill>
                <a:srgbClr val="2C2C2C"/>
              </a:solidFill>
              <a:latin typeface="Lato"/>
              <a:ea typeface="Lato"/>
              <a:cs typeface="Lato"/>
              <a:sym typeface="Lato"/>
            </a:endParaRPr>
          </a:p>
        </p:txBody>
      </p:sp>
      <p:pic>
        <p:nvPicPr>
          <p:cNvPr descr="http://media2.corbisimages.com/CorbisImage/hover/16/12/1923/16121923/Corbis-42-16121923.jpg" id="828" name="Google Shape;828;p101">
            <a:hlinkClick r:id="rId4"/>
          </p:cNvPr>
          <p:cNvPicPr preferRelativeResize="0"/>
          <p:nvPr/>
        </p:nvPicPr>
        <p:blipFill rotWithShape="1">
          <a:blip r:embed="rId5">
            <a:alphaModFix/>
          </a:blip>
          <a:srcRect b="0" l="0" r="0" t="0"/>
          <a:stretch/>
        </p:blipFill>
        <p:spPr>
          <a:xfrm>
            <a:off x="1024872" y="2760424"/>
            <a:ext cx="2328537" cy="1513265"/>
          </a:xfrm>
          <a:prstGeom prst="rect">
            <a:avLst/>
          </a:prstGeom>
          <a:noFill/>
          <a:ln>
            <a:noFill/>
          </a:ln>
        </p:spPr>
      </p:pic>
      <p:pic>
        <p:nvPicPr>
          <p:cNvPr descr="http://media1.corbisimages.com/CorbisImage/hover/11/44/7784/11447784/Corbis-57441.jpg" id="829" name="Google Shape;829;p101"/>
          <p:cNvPicPr preferRelativeResize="0"/>
          <p:nvPr/>
        </p:nvPicPr>
        <p:blipFill rotWithShape="1">
          <a:blip r:embed="rId6">
            <a:alphaModFix/>
          </a:blip>
          <a:srcRect b="0" l="0" r="0" t="0"/>
          <a:stretch/>
        </p:blipFill>
        <p:spPr>
          <a:xfrm>
            <a:off x="4783080" y="2731157"/>
            <a:ext cx="2409253" cy="1571809"/>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34" name="Shape 834"/>
        <p:cNvGrpSpPr/>
        <p:nvPr/>
      </p:nvGrpSpPr>
      <p:grpSpPr>
        <a:xfrm>
          <a:off x="0" y="0"/>
          <a:ext cx="0" cy="0"/>
          <a:chOff x="0" y="0"/>
          <a:chExt cx="0" cy="0"/>
        </a:xfrm>
      </p:grpSpPr>
      <p:sp>
        <p:nvSpPr>
          <p:cNvPr id="835" name="Google Shape;835;p102"/>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en" sz="2400">
                <a:solidFill>
                  <a:srgbClr val="339966"/>
                </a:solidFill>
                <a:latin typeface="Lato"/>
                <a:ea typeface="Lato"/>
                <a:cs typeface="Lato"/>
                <a:sym typeface="Lato"/>
              </a:rPr>
              <a:t>Менталитет раста</a:t>
            </a:r>
            <a:endParaRPr b="1" sz="2400">
              <a:solidFill>
                <a:srgbClr val="339966"/>
              </a:solidFill>
              <a:latin typeface="Lato"/>
              <a:ea typeface="Lato"/>
              <a:cs typeface="Lato"/>
              <a:sym typeface="Lato"/>
            </a:endParaRPr>
          </a:p>
        </p:txBody>
      </p:sp>
      <p:pic>
        <p:nvPicPr>
          <p:cNvPr descr="H:\My Drive\KA2\KA2 - TYM\_WP5-Sharing and Promotion\Graphic Identity\Logo TYM\TYM_Tavola disegno 1-02.png" id="836" name="Google Shape;836;p102"/>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
        <p:nvSpPr>
          <p:cNvPr id="837" name="Google Shape;837;p102"/>
          <p:cNvSpPr txBox="1"/>
          <p:nvPr/>
        </p:nvSpPr>
        <p:spPr>
          <a:xfrm>
            <a:off x="729450" y="1552575"/>
            <a:ext cx="7688700" cy="2911200"/>
          </a:xfrm>
          <a:prstGeom prst="rect">
            <a:avLst/>
          </a:prstGeom>
          <a:noFill/>
          <a:ln>
            <a:noFill/>
          </a:ln>
        </p:spPr>
        <p:txBody>
          <a:bodyPr anchorCtr="0" anchor="t" bIns="91425" lIns="91425" spcFirstLastPara="1" rIns="91425" wrap="square" tIns="91425">
            <a:normAutofit/>
          </a:bodyPr>
          <a:lstStyle/>
          <a:p>
            <a:pPr indent="-82550" lvl="0" marL="6191" rtl="0" algn="l">
              <a:spcBef>
                <a:spcPts val="0"/>
              </a:spcBef>
              <a:spcAft>
                <a:spcPts val="0"/>
              </a:spcAft>
              <a:buClr>
                <a:srgbClr val="595959"/>
              </a:buClr>
              <a:buSzPts val="1300"/>
              <a:buFont typeface="Lato"/>
              <a:buChar char="●"/>
            </a:pPr>
            <a:r>
              <a:rPr lang="en" sz="1800">
                <a:solidFill>
                  <a:srgbClr val="2C2C2C"/>
                </a:solidFill>
                <a:latin typeface="Lato"/>
                <a:ea typeface="Lato"/>
                <a:cs typeface="Lato"/>
                <a:sym typeface="Lato"/>
              </a:rPr>
              <a:t>Засновано на веровању да се интелигенција и друге способности могу мењати кроз тренинг и труд.</a:t>
            </a:r>
            <a:endParaRPr sz="1800">
              <a:solidFill>
                <a:srgbClr val="2C2C2C"/>
              </a:solidFill>
              <a:latin typeface="Lato"/>
              <a:ea typeface="Lato"/>
              <a:cs typeface="Lato"/>
              <a:sym typeface="Lato"/>
            </a:endParaRPr>
          </a:p>
          <a:p>
            <a:pPr indent="-82550" lvl="0" marL="6191" rtl="0" algn="l">
              <a:spcBef>
                <a:spcPts val="0"/>
              </a:spcBef>
              <a:spcAft>
                <a:spcPts val="0"/>
              </a:spcAft>
              <a:buClr>
                <a:srgbClr val="595959"/>
              </a:buClr>
              <a:buSzPts val="1300"/>
              <a:buFont typeface="Lato"/>
              <a:buChar char="●"/>
            </a:pPr>
            <a:r>
              <a:rPr lang="en" sz="1800">
                <a:solidFill>
                  <a:srgbClr val="2C2C2C"/>
                </a:solidFill>
                <a:latin typeface="Lato"/>
                <a:ea typeface="Lato"/>
                <a:cs typeface="Lato"/>
                <a:sym typeface="Lato"/>
              </a:rPr>
              <a:t> Интелигенција се може развити. </a:t>
            </a:r>
            <a:endParaRPr sz="1800">
              <a:solidFill>
                <a:srgbClr val="2C2C2C"/>
              </a:solidFill>
              <a:latin typeface="Lato"/>
              <a:ea typeface="Lato"/>
              <a:cs typeface="Lato"/>
              <a:sym typeface="Lato"/>
            </a:endParaRPr>
          </a:p>
          <a:p>
            <a:pPr indent="-82550" lvl="0" marL="6191" rtl="0" algn="l">
              <a:spcBef>
                <a:spcPts val="0"/>
              </a:spcBef>
              <a:spcAft>
                <a:spcPts val="0"/>
              </a:spcAft>
              <a:buClr>
                <a:srgbClr val="595959"/>
              </a:buClr>
              <a:buSzPts val="1300"/>
              <a:buFont typeface="Lato"/>
              <a:buChar char="●"/>
            </a:pPr>
            <a:r>
              <a:rPr lang="en" sz="1800">
                <a:solidFill>
                  <a:srgbClr val="2C2C2C"/>
                </a:solidFill>
                <a:latin typeface="Lato"/>
                <a:ea typeface="Lato"/>
                <a:cs typeface="Lato"/>
                <a:sym typeface="Lato"/>
              </a:rPr>
              <a:t>Метафора као мишић: Ако се потрудите и изазовете себе, можете постати паметнији. Као када идете у теретану и тренирате мишиће, изазовете себе, временом постајете јачи. </a:t>
            </a:r>
            <a:endParaRPr sz="1800">
              <a:solidFill>
                <a:srgbClr val="2C2C2C"/>
              </a:solidFill>
              <a:latin typeface="Lato"/>
              <a:ea typeface="Lato"/>
              <a:cs typeface="Lato"/>
              <a:sym typeface="Lato"/>
            </a:endParaRPr>
          </a:p>
          <a:p>
            <a:pPr indent="-82550" lvl="0" marL="6191" rtl="0" algn="l">
              <a:spcBef>
                <a:spcPts val="0"/>
              </a:spcBef>
              <a:spcAft>
                <a:spcPts val="0"/>
              </a:spcAft>
              <a:buClr>
                <a:srgbClr val="595959"/>
              </a:buClr>
              <a:buSzPts val="1300"/>
              <a:buFont typeface="Lato"/>
              <a:buChar char="●"/>
            </a:pPr>
            <a:r>
              <a:rPr lang="en" sz="1800">
                <a:solidFill>
                  <a:srgbClr val="2C2C2C"/>
                </a:solidFill>
                <a:latin typeface="Lato"/>
                <a:ea typeface="Lato"/>
                <a:cs typeface="Lato"/>
                <a:sym typeface="Lato"/>
              </a:rPr>
              <a:t>Начин размишљања усмерен ка расту усмерава ученике на учење → не само на то да изгледају паметно.</a:t>
            </a:r>
            <a:endParaRPr sz="1800">
              <a:solidFill>
                <a:srgbClr val="2C2C2C"/>
              </a:solidFill>
              <a:latin typeface="Lato"/>
              <a:ea typeface="Lato"/>
              <a:cs typeface="Lato"/>
              <a:sym typeface="Lato"/>
            </a:endParaRPr>
          </a:p>
          <a:p>
            <a:pPr indent="0" lvl="0" marL="0" rtl="0" algn="l">
              <a:lnSpc>
                <a:spcPct val="130000"/>
              </a:lnSpc>
              <a:spcBef>
                <a:spcPts val="0"/>
              </a:spcBef>
              <a:spcAft>
                <a:spcPts val="0"/>
              </a:spcAft>
              <a:buNone/>
            </a:pPr>
            <a:r>
              <a:t/>
            </a:r>
            <a:endParaRPr sz="1800">
              <a:solidFill>
                <a:srgbClr val="2C2C2C"/>
              </a:solidFill>
              <a:latin typeface="Lato"/>
              <a:ea typeface="Lato"/>
              <a:cs typeface="Lato"/>
              <a:sym typeface="Lato"/>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42" name="Shape 842"/>
        <p:cNvGrpSpPr/>
        <p:nvPr/>
      </p:nvGrpSpPr>
      <p:grpSpPr>
        <a:xfrm>
          <a:off x="0" y="0"/>
          <a:ext cx="0" cy="0"/>
          <a:chOff x="0" y="0"/>
          <a:chExt cx="0" cy="0"/>
        </a:xfrm>
      </p:grpSpPr>
      <p:sp>
        <p:nvSpPr>
          <p:cNvPr id="843" name="Google Shape;843;p10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en" sz="2400">
                <a:solidFill>
                  <a:srgbClr val="339966"/>
                </a:solidFill>
                <a:latin typeface="Lato"/>
                <a:ea typeface="Lato"/>
                <a:cs typeface="Lato"/>
                <a:sym typeface="Lato"/>
              </a:rPr>
              <a:t>Фиксни начин размишљања</a:t>
            </a:r>
            <a:endParaRPr b="1" sz="2400">
              <a:solidFill>
                <a:srgbClr val="339966"/>
              </a:solidFill>
              <a:latin typeface="Lato"/>
              <a:ea typeface="Lato"/>
              <a:cs typeface="Lato"/>
              <a:sym typeface="Lato"/>
            </a:endParaRPr>
          </a:p>
        </p:txBody>
      </p:sp>
      <p:pic>
        <p:nvPicPr>
          <p:cNvPr descr="H:\My Drive\KA2\KA2 - TYM\_WP5-Sharing and Promotion\Graphic Identity\Logo TYM\TYM_Tavola disegno 1-02.png" id="844" name="Google Shape;844;p103"/>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
        <p:nvSpPr>
          <p:cNvPr id="845" name="Google Shape;845;p103"/>
          <p:cNvSpPr txBox="1"/>
          <p:nvPr/>
        </p:nvSpPr>
        <p:spPr>
          <a:xfrm>
            <a:off x="729450" y="1552575"/>
            <a:ext cx="7688700" cy="2911200"/>
          </a:xfrm>
          <a:prstGeom prst="rect">
            <a:avLst/>
          </a:prstGeom>
          <a:noFill/>
          <a:ln>
            <a:noFill/>
          </a:ln>
        </p:spPr>
        <p:txBody>
          <a:bodyPr anchorCtr="0" anchor="t" bIns="91425" lIns="91425" spcFirstLastPara="1" rIns="91425" wrap="square" tIns="91425">
            <a:normAutofit lnSpcReduction="20000"/>
          </a:bodyPr>
          <a:lstStyle/>
          <a:p>
            <a:pPr indent="0" lvl="0" marL="0" rtl="0" algn="just">
              <a:lnSpc>
                <a:spcPct val="130000"/>
              </a:lnSpc>
              <a:spcBef>
                <a:spcPts val="0"/>
              </a:spcBef>
              <a:spcAft>
                <a:spcPts val="0"/>
              </a:spcAft>
              <a:buNone/>
            </a:pPr>
            <a:r>
              <a:rPr lang="en" sz="1800">
                <a:solidFill>
                  <a:srgbClr val="2C2C2C"/>
                </a:solidFill>
                <a:latin typeface="Lato"/>
                <a:ea typeface="Lato"/>
                <a:cs typeface="Lato"/>
                <a:sym typeface="Lato"/>
              </a:rPr>
              <a:t>Људи су интелигенцију и капацитете видели као непроменљиву карактеристику. Људи са фиксним начином размишљања не успевају → криве себе, траже пречице или оправдавају напоре некога ко је урадио горе (самодбрамбени его). </a:t>
            </a:r>
            <a:endParaRPr sz="1800">
              <a:solidFill>
                <a:srgbClr val="2C2C2C"/>
              </a:solidFill>
              <a:latin typeface="Lato"/>
              <a:ea typeface="Lato"/>
              <a:cs typeface="Lato"/>
              <a:sym typeface="Lato"/>
            </a:endParaRPr>
          </a:p>
          <a:p>
            <a:pPr indent="0" lvl="0" marL="0" rtl="0" algn="just">
              <a:lnSpc>
                <a:spcPct val="130000"/>
              </a:lnSpc>
              <a:spcBef>
                <a:spcPts val="0"/>
              </a:spcBef>
              <a:spcAft>
                <a:spcPts val="0"/>
              </a:spcAft>
              <a:buNone/>
            </a:pPr>
            <a:r>
              <a:rPr lang="en" sz="1800">
                <a:solidFill>
                  <a:srgbClr val="2C2C2C"/>
                </a:solidFill>
                <a:latin typeface="Lato"/>
                <a:ea typeface="Lato"/>
                <a:cs typeface="Lato"/>
                <a:sym typeface="Lato"/>
              </a:rPr>
              <a:t>То се дешава на два начина: </a:t>
            </a:r>
            <a:endParaRPr sz="1800">
              <a:solidFill>
                <a:srgbClr val="2C2C2C"/>
              </a:solidFill>
              <a:latin typeface="Lato"/>
              <a:ea typeface="Lato"/>
              <a:cs typeface="Lato"/>
              <a:sym typeface="Lato"/>
            </a:endParaRPr>
          </a:p>
          <a:p>
            <a:pPr indent="0" lvl="0" marL="0" rtl="0" algn="just">
              <a:lnSpc>
                <a:spcPct val="130000"/>
              </a:lnSpc>
              <a:spcBef>
                <a:spcPts val="0"/>
              </a:spcBef>
              <a:spcAft>
                <a:spcPts val="0"/>
              </a:spcAft>
              <a:buNone/>
            </a:pPr>
            <a:r>
              <a:rPr lang="en" sz="1800">
                <a:solidFill>
                  <a:srgbClr val="00B050"/>
                </a:solidFill>
                <a:latin typeface="Lato"/>
                <a:ea typeface="Lato"/>
                <a:cs typeface="Lato"/>
                <a:sym typeface="Lato"/>
              </a:rPr>
              <a:t>перципиране вештине у предмету су високе: „Добар сам у биологији“ → перципирана контрола је висока у овом предмету → висока мотивација.</a:t>
            </a:r>
            <a:r>
              <a:rPr lang="en" sz="1800">
                <a:solidFill>
                  <a:srgbClr val="2C2C2C"/>
                </a:solidFill>
                <a:latin typeface="Lato"/>
                <a:ea typeface="Lato"/>
                <a:cs typeface="Lato"/>
                <a:sym typeface="Lato"/>
              </a:rPr>
              <a:t> </a:t>
            </a:r>
            <a:r>
              <a:rPr lang="en" sz="1800">
                <a:solidFill>
                  <a:srgbClr val="D03100"/>
                </a:solidFill>
                <a:latin typeface="Lato"/>
                <a:ea typeface="Lato"/>
                <a:cs typeface="Lato"/>
                <a:sym typeface="Lato"/>
              </a:rPr>
              <a:t>перципиране вештине у биологији су ниске → перципирана контрола у овом предмету је ниска → ниска мотивација.</a:t>
            </a:r>
            <a:endParaRPr sz="1800">
              <a:solidFill>
                <a:srgbClr val="D03100"/>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marR="38100" rtl="0" algn="l">
              <a:lnSpc>
                <a:spcPct val="128571"/>
              </a:lnSpc>
              <a:spcBef>
                <a:spcPts val="0"/>
              </a:spcBef>
              <a:spcAft>
                <a:spcPts val="0"/>
              </a:spcAft>
              <a:buClr>
                <a:schemeClr val="dk1"/>
              </a:buClr>
              <a:buSzPts val="1100"/>
              <a:buFont typeface="Arial"/>
              <a:buNone/>
            </a:pPr>
            <a:r>
              <a:rPr b="1" lang="en" sz="2650">
                <a:solidFill>
                  <a:srgbClr val="339966"/>
                </a:solidFill>
                <a:highlight>
                  <a:srgbClr val="F8F9FA"/>
                </a:highlight>
              </a:rPr>
              <a:t>“Бори се или бежи” одговор (Cannon, 1915)</a:t>
            </a:r>
            <a:endParaRPr b="1" sz="2300">
              <a:solidFill>
                <a:srgbClr val="339966"/>
              </a:solidFill>
              <a:latin typeface="Lato"/>
              <a:ea typeface="Lato"/>
              <a:cs typeface="Lato"/>
              <a:sym typeface="Lato"/>
            </a:endParaRPr>
          </a:p>
        </p:txBody>
      </p:sp>
      <p:sp>
        <p:nvSpPr>
          <p:cNvPr id="142" name="Google Shape;142;p23"/>
          <p:cNvSpPr txBox="1"/>
          <p:nvPr>
            <p:ph idx="1" type="body"/>
          </p:nvPr>
        </p:nvSpPr>
        <p:spPr>
          <a:xfrm>
            <a:off x="381000" y="1200150"/>
            <a:ext cx="8229600" cy="3394500"/>
          </a:xfrm>
          <a:prstGeom prst="rect">
            <a:avLst/>
          </a:prstGeom>
          <a:noFill/>
          <a:ln>
            <a:noFill/>
          </a:ln>
        </p:spPr>
        <p:txBody>
          <a:bodyPr anchorCtr="0" anchor="t" bIns="45700" lIns="91425" spcFirstLastPara="1" rIns="91425" wrap="square" tIns="45700">
            <a:normAutofit fontScale="40000"/>
          </a:bodyPr>
          <a:lstStyle/>
          <a:p>
            <a:pPr indent="0" lvl="0" marL="342900" rtl="0" algn="l">
              <a:lnSpc>
                <a:spcPct val="130000"/>
              </a:lnSpc>
              <a:spcBef>
                <a:spcPts val="0"/>
              </a:spcBef>
              <a:spcAft>
                <a:spcPts val="0"/>
              </a:spcAft>
              <a:buNone/>
            </a:pPr>
            <a:r>
              <a:rPr lang="en" sz="4500">
                <a:solidFill>
                  <a:srgbClr val="1F1F1F"/>
                </a:solidFill>
                <a:highlight>
                  <a:srgbClr val="F8F9FA"/>
                </a:highlight>
              </a:rPr>
              <a:t>Проблем са нашим одговором на борбу или бекство је следећи: </a:t>
            </a:r>
            <a:endParaRPr sz="4500">
              <a:solidFill>
                <a:srgbClr val="1F1F1F"/>
              </a:solidFill>
              <a:highlight>
                <a:srgbClr val="F8F9FA"/>
              </a:highlight>
            </a:endParaRPr>
          </a:p>
          <a:p>
            <a:pPr indent="0" lvl="0" marL="342900" rtl="0" algn="l">
              <a:lnSpc>
                <a:spcPct val="130000"/>
              </a:lnSpc>
              <a:spcBef>
                <a:spcPts val="1200"/>
              </a:spcBef>
              <a:spcAft>
                <a:spcPts val="0"/>
              </a:spcAft>
              <a:buNone/>
            </a:pPr>
            <a:r>
              <a:t/>
            </a:r>
            <a:endParaRPr sz="2100">
              <a:solidFill>
                <a:srgbClr val="1F1F1F"/>
              </a:solidFill>
              <a:highlight>
                <a:srgbClr val="F8F9FA"/>
              </a:highlight>
            </a:endParaRPr>
          </a:p>
          <a:p>
            <a:pPr indent="-323850" lvl="0" marL="457200" rtl="0" algn="l">
              <a:lnSpc>
                <a:spcPct val="130000"/>
              </a:lnSpc>
              <a:spcBef>
                <a:spcPts val="1200"/>
              </a:spcBef>
              <a:spcAft>
                <a:spcPts val="0"/>
              </a:spcAft>
              <a:buClr>
                <a:srgbClr val="1F1F1F"/>
              </a:buClr>
              <a:buSzPct val="100000"/>
              <a:buChar char="●"/>
            </a:pPr>
            <a:r>
              <a:rPr lang="en" sz="3750">
                <a:solidFill>
                  <a:srgbClr val="1F1F1F"/>
                </a:solidFill>
                <a:highlight>
                  <a:srgbClr val="F8F9FA"/>
                </a:highlight>
              </a:rPr>
              <a:t>Може се покренути (на послу, код куће) чак и ако ситуација није опасна по живот </a:t>
            </a:r>
            <a:endParaRPr sz="3750">
              <a:solidFill>
                <a:srgbClr val="1F1F1F"/>
              </a:solidFill>
              <a:highlight>
                <a:srgbClr val="F8F9FA"/>
              </a:highlight>
            </a:endParaRPr>
          </a:p>
          <a:p>
            <a:pPr indent="-323850" lvl="0" marL="457200" rtl="0" algn="l">
              <a:lnSpc>
                <a:spcPct val="130000"/>
              </a:lnSpc>
              <a:spcBef>
                <a:spcPts val="0"/>
              </a:spcBef>
              <a:spcAft>
                <a:spcPts val="0"/>
              </a:spcAft>
              <a:buClr>
                <a:srgbClr val="1F1F1F"/>
              </a:buClr>
              <a:buSzPct val="100000"/>
              <a:buChar char="●"/>
            </a:pPr>
            <a:r>
              <a:rPr lang="en" sz="3750">
                <a:solidFill>
                  <a:srgbClr val="1F1F1F"/>
                </a:solidFill>
                <a:highlight>
                  <a:srgbClr val="F8F9FA"/>
                </a:highlight>
              </a:rPr>
              <a:t>Има негативне последице по наше здравље (чини нас нелагодним нарушавањем имунолошког система, изазивајући болести повезане са стресом) </a:t>
            </a:r>
            <a:endParaRPr sz="3750">
              <a:solidFill>
                <a:srgbClr val="1F1F1F"/>
              </a:solidFill>
              <a:highlight>
                <a:srgbClr val="F8F9FA"/>
              </a:highlight>
            </a:endParaRPr>
          </a:p>
          <a:p>
            <a:pPr indent="-323850" lvl="0" marL="457200" rtl="0" algn="l">
              <a:lnSpc>
                <a:spcPct val="130000"/>
              </a:lnSpc>
              <a:spcBef>
                <a:spcPts val="0"/>
              </a:spcBef>
              <a:spcAft>
                <a:spcPts val="0"/>
              </a:spcAft>
              <a:buClr>
                <a:srgbClr val="1F1F1F"/>
              </a:buClr>
              <a:buSzPct val="100000"/>
              <a:buChar char="●"/>
            </a:pPr>
            <a:r>
              <a:rPr lang="en" sz="3750">
                <a:solidFill>
                  <a:srgbClr val="1F1F1F"/>
                </a:solidFill>
                <a:highlight>
                  <a:srgbClr val="F8F9FA"/>
                </a:highlight>
              </a:rPr>
              <a:t>То омета нашу способност да радимо и доносимо добре одлуке </a:t>
            </a:r>
            <a:endParaRPr sz="3750">
              <a:solidFill>
                <a:srgbClr val="1F1F1F"/>
              </a:solidFill>
              <a:highlight>
                <a:srgbClr val="F8F9FA"/>
              </a:highlight>
            </a:endParaRPr>
          </a:p>
          <a:p>
            <a:pPr indent="-323850" lvl="0" marL="457200" rtl="0" algn="l">
              <a:lnSpc>
                <a:spcPct val="130000"/>
              </a:lnSpc>
              <a:spcBef>
                <a:spcPts val="0"/>
              </a:spcBef>
              <a:spcAft>
                <a:spcPts val="0"/>
              </a:spcAft>
              <a:buClr>
                <a:srgbClr val="1F1F1F"/>
              </a:buClr>
              <a:buSzPct val="100000"/>
              <a:buChar char="●"/>
            </a:pPr>
            <a:r>
              <a:rPr lang="en" sz="3750">
                <a:solidFill>
                  <a:srgbClr val="1F1F1F"/>
                </a:solidFill>
                <a:highlight>
                  <a:srgbClr val="F8F9FA"/>
                </a:highlight>
              </a:rPr>
              <a:t>То нас може учинити неефикасним у нашем послу</a:t>
            </a:r>
            <a:endParaRPr sz="3750">
              <a:solidFill>
                <a:srgbClr val="1F1F1F"/>
              </a:solidFill>
              <a:highlight>
                <a:srgbClr val="F8F9FA"/>
              </a:highlight>
            </a:endParaRPr>
          </a:p>
          <a:p>
            <a:pPr indent="-323850" lvl="0" marL="457200" marR="38100" rtl="0" algn="l">
              <a:lnSpc>
                <a:spcPct val="128571"/>
              </a:lnSpc>
              <a:spcBef>
                <a:spcPts val="0"/>
              </a:spcBef>
              <a:spcAft>
                <a:spcPts val="0"/>
              </a:spcAft>
              <a:buClr>
                <a:srgbClr val="1F1F1F"/>
              </a:buClr>
              <a:buSzPct val="100000"/>
              <a:buChar char="●"/>
            </a:pPr>
            <a:r>
              <a:rPr lang="en" sz="3750">
                <a:solidFill>
                  <a:srgbClr val="1F1F1F"/>
                </a:solidFill>
                <a:highlight>
                  <a:srgbClr val="F8F9FA"/>
                </a:highlight>
              </a:rPr>
              <a:t>  То смањује нашу способност да позитивно комуницирамо са другима и уживамо у животу</a:t>
            </a:r>
            <a:endParaRPr sz="3750">
              <a:solidFill>
                <a:srgbClr val="1F1F1F"/>
              </a:solidFill>
              <a:highlight>
                <a:srgbClr val="F8F9FA"/>
              </a:highlight>
            </a:endParaRPr>
          </a:p>
          <a:p>
            <a:pPr indent="0" lvl="0" marL="0" rtl="0" algn="l">
              <a:lnSpc>
                <a:spcPct val="130000"/>
              </a:lnSpc>
              <a:spcBef>
                <a:spcPts val="0"/>
              </a:spcBef>
              <a:spcAft>
                <a:spcPts val="1200"/>
              </a:spcAft>
              <a:buNone/>
            </a:pPr>
            <a:r>
              <a:t/>
            </a:r>
            <a:endParaRPr sz="2400">
              <a:latin typeface="Lato"/>
              <a:ea typeface="Lato"/>
              <a:cs typeface="Lato"/>
              <a:sym typeface="Lato"/>
            </a:endParaRPr>
          </a:p>
        </p:txBody>
      </p:sp>
      <p:pic>
        <p:nvPicPr>
          <p:cNvPr descr="H:\My Drive\KA2\KA2 - TYM\_WP5-Sharing and Promotion\Graphic Identity\Logo TYM\TYM_Tavola disegno 1-02.png" id="143" name="Google Shape;143;p23"/>
          <p:cNvPicPr preferRelativeResize="0"/>
          <p:nvPr/>
        </p:nvPicPr>
        <p:blipFill rotWithShape="1">
          <a:blip r:embed="rId3">
            <a:alphaModFix/>
          </a:blip>
          <a:srcRect b="0" l="0" r="0" t="0"/>
          <a:stretch/>
        </p:blipFill>
        <p:spPr>
          <a:xfrm>
            <a:off x="8241175" y="0"/>
            <a:ext cx="507840" cy="507840"/>
          </a:xfrm>
          <a:prstGeom prst="rect">
            <a:avLst/>
          </a:prstGeom>
          <a:noFill/>
          <a:ln>
            <a:noFill/>
          </a:ln>
        </p:spPr>
      </p:pic>
      <p:pic>
        <p:nvPicPr>
          <p:cNvPr descr="C:\Users\erasm\Downloads\fight.png" id="144" name="Google Shape;144;p23"/>
          <p:cNvPicPr preferRelativeResize="0"/>
          <p:nvPr/>
        </p:nvPicPr>
        <p:blipFill rotWithShape="1">
          <a:blip r:embed="rId4">
            <a:alphaModFix/>
          </a:blip>
          <a:srcRect b="0" l="0" r="0" t="0"/>
          <a:stretch/>
        </p:blipFill>
        <p:spPr>
          <a:xfrm>
            <a:off x="7975297" y="4286100"/>
            <a:ext cx="592110" cy="559603"/>
          </a:xfrm>
          <a:prstGeom prst="rect">
            <a:avLst/>
          </a:prstGeom>
          <a:noFill/>
          <a:ln>
            <a:noFill/>
          </a:ln>
        </p:spPr>
      </p:pic>
      <p:pic>
        <p:nvPicPr>
          <p:cNvPr descr="C:\Users\erasm\Downloads\run.png" id="145" name="Google Shape;145;p23"/>
          <p:cNvPicPr preferRelativeResize="0"/>
          <p:nvPr/>
        </p:nvPicPr>
        <p:blipFill rotWithShape="1">
          <a:blip r:embed="rId5">
            <a:alphaModFix/>
          </a:blip>
          <a:srcRect b="0" l="0" r="0" t="0"/>
          <a:stretch/>
        </p:blipFill>
        <p:spPr>
          <a:xfrm>
            <a:off x="8592061" y="4583896"/>
            <a:ext cx="592111" cy="559604"/>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50" name="Shape 850"/>
        <p:cNvGrpSpPr/>
        <p:nvPr/>
      </p:nvGrpSpPr>
      <p:grpSpPr>
        <a:xfrm>
          <a:off x="0" y="0"/>
          <a:ext cx="0" cy="0"/>
          <a:chOff x="0" y="0"/>
          <a:chExt cx="0" cy="0"/>
        </a:xfrm>
      </p:grpSpPr>
      <p:sp>
        <p:nvSpPr>
          <p:cNvPr id="851" name="Google Shape;851;p104"/>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en" sz="2400">
                <a:solidFill>
                  <a:srgbClr val="339966"/>
                </a:solidFill>
                <a:latin typeface="Lato"/>
                <a:ea typeface="Lato"/>
                <a:cs typeface="Lato"/>
                <a:sym typeface="Lato"/>
              </a:rPr>
              <a:t>Задатак рефлексије за начин размишљања усмерен на раст</a:t>
            </a:r>
            <a:endParaRPr b="1" sz="2400">
              <a:solidFill>
                <a:srgbClr val="339966"/>
              </a:solidFill>
              <a:latin typeface="Lato"/>
              <a:ea typeface="Lato"/>
              <a:cs typeface="Lato"/>
              <a:sym typeface="Lato"/>
            </a:endParaRPr>
          </a:p>
        </p:txBody>
      </p:sp>
      <p:pic>
        <p:nvPicPr>
          <p:cNvPr descr="H:\My Drive\KA2\KA2 - TYM\_WP5-Sharing and Promotion\Graphic Identity\Logo TYM\TYM_Tavola disegno 1-02.png" id="852" name="Google Shape;852;p104"/>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
        <p:nvSpPr>
          <p:cNvPr id="853" name="Google Shape;853;p104"/>
          <p:cNvSpPr txBox="1"/>
          <p:nvPr/>
        </p:nvSpPr>
        <p:spPr>
          <a:xfrm>
            <a:off x="457200" y="1351150"/>
            <a:ext cx="7876500" cy="29778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t/>
            </a:r>
            <a:endParaRPr sz="1900">
              <a:solidFill>
                <a:srgbClr val="2C2C2C"/>
              </a:solidFill>
              <a:latin typeface="Lato"/>
              <a:ea typeface="Lato"/>
              <a:cs typeface="Lato"/>
              <a:sym typeface="Lato"/>
            </a:endParaRPr>
          </a:p>
          <a:p>
            <a:pPr indent="0" lvl="0" marL="457200" rtl="0" algn="l">
              <a:lnSpc>
                <a:spcPct val="115000"/>
              </a:lnSpc>
              <a:spcBef>
                <a:spcPts val="0"/>
              </a:spcBef>
              <a:spcAft>
                <a:spcPts val="0"/>
              </a:spcAft>
              <a:buNone/>
            </a:pPr>
            <a:r>
              <a:rPr lang="en" sz="1900">
                <a:solidFill>
                  <a:srgbClr val="2C2C2C"/>
                </a:solidFill>
                <a:latin typeface="Lato"/>
                <a:ea typeface="Lato"/>
                <a:cs typeface="Lato"/>
                <a:sym typeface="Lato"/>
              </a:rPr>
              <a:t>Пишите брзо (да не размишљате превише) о:</a:t>
            </a:r>
            <a:endParaRPr sz="1900">
              <a:solidFill>
                <a:srgbClr val="2C2C2C"/>
              </a:solidFill>
              <a:latin typeface="Lato"/>
              <a:ea typeface="Lato"/>
              <a:cs typeface="Lato"/>
              <a:sym typeface="Lato"/>
            </a:endParaRPr>
          </a:p>
          <a:p>
            <a:pPr indent="-349250" lvl="0" marL="457200" rtl="0" algn="l">
              <a:lnSpc>
                <a:spcPct val="115000"/>
              </a:lnSpc>
              <a:spcBef>
                <a:spcPts val="0"/>
              </a:spcBef>
              <a:spcAft>
                <a:spcPts val="0"/>
              </a:spcAft>
              <a:buClr>
                <a:srgbClr val="2C2C2C"/>
              </a:buClr>
              <a:buSzPts val="1900"/>
              <a:buFont typeface="Lato"/>
              <a:buAutoNum type="arabicPeriod"/>
            </a:pPr>
            <a:r>
              <a:rPr lang="en" sz="1900">
                <a:solidFill>
                  <a:srgbClr val="2C2C2C"/>
                </a:solidFill>
                <a:latin typeface="Lato"/>
                <a:ea typeface="Lato"/>
                <a:cs typeface="Lato"/>
                <a:sym typeface="Lato"/>
              </a:rPr>
              <a:t> Једној ствари у којој сте одувек били добри </a:t>
            </a:r>
            <a:endParaRPr sz="1900">
              <a:solidFill>
                <a:srgbClr val="2C2C2C"/>
              </a:solidFill>
              <a:latin typeface="Lato"/>
              <a:ea typeface="Lato"/>
              <a:cs typeface="Lato"/>
              <a:sym typeface="Lato"/>
            </a:endParaRPr>
          </a:p>
          <a:p>
            <a:pPr indent="-349250" lvl="0" marL="457200" rtl="0" algn="l">
              <a:lnSpc>
                <a:spcPct val="115000"/>
              </a:lnSpc>
              <a:spcBef>
                <a:spcPts val="0"/>
              </a:spcBef>
              <a:spcAft>
                <a:spcPts val="0"/>
              </a:spcAft>
              <a:buClr>
                <a:srgbClr val="2C2C2C"/>
              </a:buClr>
              <a:buSzPts val="1900"/>
              <a:buFont typeface="Lato"/>
              <a:buAutoNum type="arabicPeriod"/>
            </a:pPr>
            <a:r>
              <a:rPr lang="en" sz="1900">
                <a:solidFill>
                  <a:srgbClr val="2C2C2C"/>
                </a:solidFill>
                <a:latin typeface="Lato"/>
                <a:ea typeface="Lato"/>
                <a:cs typeface="Lato"/>
                <a:sym typeface="Lato"/>
              </a:rPr>
              <a:t>Једној ствари у којој мислите да никада нећете бити добри </a:t>
            </a:r>
            <a:endParaRPr sz="1900">
              <a:solidFill>
                <a:srgbClr val="2C2C2C"/>
              </a:solidFill>
              <a:latin typeface="Lato"/>
              <a:ea typeface="Lato"/>
              <a:cs typeface="Lato"/>
              <a:sym typeface="Lato"/>
            </a:endParaRPr>
          </a:p>
          <a:p>
            <a:pPr indent="-349250" lvl="0" marL="457200" rtl="0" algn="l">
              <a:lnSpc>
                <a:spcPct val="115000"/>
              </a:lnSpc>
              <a:spcBef>
                <a:spcPts val="0"/>
              </a:spcBef>
              <a:spcAft>
                <a:spcPts val="0"/>
              </a:spcAft>
              <a:buClr>
                <a:srgbClr val="2C2C2C"/>
              </a:buClr>
              <a:buSzPts val="1900"/>
              <a:buFont typeface="Lato"/>
              <a:buAutoNum type="arabicPeriod"/>
            </a:pPr>
            <a:r>
              <a:rPr lang="en" sz="1900">
                <a:solidFill>
                  <a:srgbClr val="2C2C2C"/>
                </a:solidFill>
                <a:latin typeface="Lato"/>
                <a:ea typeface="Lato"/>
                <a:cs typeface="Lato"/>
                <a:sym typeface="Lato"/>
              </a:rPr>
              <a:t>Једној ствари у којој нисте били добри, али сте временом постали добри </a:t>
            </a:r>
            <a:endParaRPr sz="1900">
              <a:solidFill>
                <a:srgbClr val="2C2C2C"/>
              </a:solidFill>
              <a:latin typeface="Lato"/>
              <a:ea typeface="Lato"/>
              <a:cs typeface="Lato"/>
              <a:sym typeface="Lato"/>
            </a:endParaRPr>
          </a:p>
          <a:p>
            <a:pPr indent="-349250" lvl="0" marL="457200" rtl="0" algn="l">
              <a:lnSpc>
                <a:spcPct val="115000"/>
              </a:lnSpc>
              <a:spcBef>
                <a:spcPts val="0"/>
              </a:spcBef>
              <a:spcAft>
                <a:spcPts val="0"/>
              </a:spcAft>
              <a:buClr>
                <a:srgbClr val="2C2C2C"/>
              </a:buClr>
              <a:buSzPts val="1900"/>
              <a:buFont typeface="Lato"/>
              <a:buAutoNum type="arabicPeriod"/>
            </a:pPr>
            <a:r>
              <a:rPr lang="en" sz="1900">
                <a:solidFill>
                  <a:srgbClr val="2C2C2C"/>
                </a:solidFill>
                <a:latin typeface="Lato"/>
                <a:ea typeface="Lato"/>
                <a:cs typeface="Lato"/>
                <a:sym typeface="Lato"/>
              </a:rPr>
              <a:t>Једној ствари у којој сте били добри, а коју сте временом изгубили</a:t>
            </a:r>
            <a:endParaRPr sz="1900">
              <a:solidFill>
                <a:srgbClr val="2C2C2C"/>
              </a:solidFill>
              <a:latin typeface="Lato"/>
              <a:ea typeface="Lato"/>
              <a:cs typeface="Lato"/>
              <a:sym typeface="Lato"/>
            </a:endParaRPr>
          </a:p>
          <a:p>
            <a:pPr indent="0" lvl="0" marL="457200" rtl="0" algn="l">
              <a:lnSpc>
                <a:spcPct val="130000"/>
              </a:lnSpc>
              <a:spcBef>
                <a:spcPts val="0"/>
              </a:spcBef>
              <a:spcAft>
                <a:spcPts val="0"/>
              </a:spcAft>
              <a:buNone/>
            </a:pPr>
            <a:r>
              <a:t/>
            </a:r>
            <a:endParaRPr sz="1900">
              <a:solidFill>
                <a:srgbClr val="2C2C2C"/>
              </a:solidFill>
              <a:latin typeface="Lato"/>
              <a:ea typeface="Lato"/>
              <a:cs typeface="Lato"/>
              <a:sym typeface="Lato"/>
            </a:endParaRPr>
          </a:p>
          <a:p>
            <a:pPr indent="-228600" lvl="0" marL="457200" rtl="0" algn="l">
              <a:lnSpc>
                <a:spcPct val="130000"/>
              </a:lnSpc>
              <a:spcBef>
                <a:spcPts val="0"/>
              </a:spcBef>
              <a:spcAft>
                <a:spcPts val="0"/>
              </a:spcAft>
              <a:buNone/>
            </a:pPr>
            <a:r>
              <a:t/>
            </a:r>
            <a:endParaRPr sz="1900">
              <a:solidFill>
                <a:srgbClr val="2C2C2C"/>
              </a:solidFill>
              <a:latin typeface="Lato"/>
              <a:ea typeface="Lato"/>
              <a:cs typeface="Lato"/>
              <a:sym typeface="Lato"/>
            </a:endParaRPr>
          </a:p>
          <a:p>
            <a:pPr indent="-228600" lvl="0" marL="457200" rtl="0" algn="l">
              <a:lnSpc>
                <a:spcPct val="130000"/>
              </a:lnSpc>
              <a:spcBef>
                <a:spcPts val="0"/>
              </a:spcBef>
              <a:spcAft>
                <a:spcPts val="0"/>
              </a:spcAft>
              <a:buNone/>
            </a:pPr>
            <a:r>
              <a:t/>
            </a:r>
            <a:endParaRPr sz="1900">
              <a:solidFill>
                <a:srgbClr val="2C2C2C"/>
              </a:solidFill>
              <a:latin typeface="Lato"/>
              <a:ea typeface="Lato"/>
              <a:cs typeface="Lato"/>
              <a:sym typeface="Lato"/>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8" name="Shape 858"/>
        <p:cNvGrpSpPr/>
        <p:nvPr/>
      </p:nvGrpSpPr>
      <p:grpSpPr>
        <a:xfrm>
          <a:off x="0" y="0"/>
          <a:ext cx="0" cy="0"/>
          <a:chOff x="0" y="0"/>
          <a:chExt cx="0" cy="0"/>
        </a:xfrm>
      </p:grpSpPr>
      <p:sp>
        <p:nvSpPr>
          <p:cNvPr id="859" name="Google Shape;859;p105"/>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en" sz="2400">
                <a:solidFill>
                  <a:srgbClr val="339966"/>
                </a:solidFill>
                <a:latin typeface="Lato"/>
                <a:ea typeface="Lato"/>
                <a:cs typeface="Lato"/>
                <a:sym typeface="Lato"/>
              </a:rPr>
              <a:t>Позитивне реченице</a:t>
            </a:r>
            <a:endParaRPr b="1" sz="2400">
              <a:solidFill>
                <a:srgbClr val="339966"/>
              </a:solidFill>
              <a:latin typeface="Lato"/>
              <a:ea typeface="Lato"/>
              <a:cs typeface="Lato"/>
              <a:sym typeface="Lato"/>
            </a:endParaRPr>
          </a:p>
        </p:txBody>
      </p:sp>
      <p:pic>
        <p:nvPicPr>
          <p:cNvPr descr="H:\My Drive\KA2\KA2 - TYM\_WP5-Sharing and Promotion\Graphic Identity\Logo TYM\TYM_Tavola disegno 1-02.png" id="860" name="Google Shape;860;p105"/>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
        <p:nvSpPr>
          <p:cNvPr id="861" name="Google Shape;861;p105"/>
          <p:cNvSpPr txBox="1"/>
          <p:nvPr/>
        </p:nvSpPr>
        <p:spPr>
          <a:xfrm>
            <a:off x="724950" y="1198875"/>
            <a:ext cx="4383000" cy="3485100"/>
          </a:xfrm>
          <a:prstGeom prst="rect">
            <a:avLst/>
          </a:prstGeom>
          <a:noFill/>
          <a:ln>
            <a:noFill/>
          </a:ln>
        </p:spPr>
        <p:txBody>
          <a:bodyPr anchorCtr="0" anchor="t" bIns="91425" lIns="91425" spcFirstLastPara="1" rIns="91425" wrap="square" tIns="91425">
            <a:normAutofit/>
          </a:bodyPr>
          <a:lstStyle/>
          <a:p>
            <a:pPr indent="0" lvl="0" marL="0" rtl="0" algn="just">
              <a:spcBef>
                <a:spcPts val="0"/>
              </a:spcBef>
              <a:spcAft>
                <a:spcPts val="0"/>
              </a:spcAft>
              <a:buNone/>
            </a:pPr>
            <a:r>
              <a:rPr lang="en" sz="1800">
                <a:solidFill>
                  <a:srgbClr val="595959"/>
                </a:solidFill>
                <a:latin typeface="Lato"/>
                <a:ea typeface="Lato"/>
                <a:cs typeface="Lato"/>
                <a:sym typeface="Lato"/>
              </a:rPr>
              <a:t>Вежбајте менталну снагу својих ученика фокусирајући се на позитивно, јер наш ум има проблема са обрадом негативног. </a:t>
            </a:r>
            <a:endParaRPr sz="1800">
              <a:solidFill>
                <a:srgbClr val="595959"/>
              </a:solidFill>
              <a:latin typeface="Lato"/>
              <a:ea typeface="Lato"/>
              <a:cs typeface="Lato"/>
              <a:sym typeface="Lato"/>
            </a:endParaRPr>
          </a:p>
          <a:p>
            <a:pPr indent="0" lvl="0" marL="0" rtl="0" algn="just">
              <a:spcBef>
                <a:spcPts val="0"/>
              </a:spcBef>
              <a:spcAft>
                <a:spcPts val="0"/>
              </a:spcAft>
              <a:buNone/>
            </a:pPr>
            <a:r>
              <a:t/>
            </a:r>
            <a:endParaRPr sz="1800">
              <a:solidFill>
                <a:srgbClr val="595959"/>
              </a:solidFill>
              <a:latin typeface="Lato"/>
              <a:ea typeface="Lato"/>
              <a:cs typeface="Lato"/>
              <a:sym typeface="Lato"/>
            </a:endParaRPr>
          </a:p>
          <a:p>
            <a:pPr indent="0" lvl="0" marL="0" rtl="0" algn="just">
              <a:spcBef>
                <a:spcPts val="0"/>
              </a:spcBef>
              <a:spcAft>
                <a:spcPts val="0"/>
              </a:spcAft>
              <a:buNone/>
            </a:pPr>
            <a:r>
              <a:rPr i="1" lang="en" sz="1800">
                <a:solidFill>
                  <a:srgbClr val="595959"/>
                </a:solidFill>
                <a:latin typeface="Lato"/>
                <a:ea typeface="Lato"/>
                <a:cs typeface="Lato"/>
                <a:sym typeface="Lato"/>
              </a:rPr>
              <a:t>Пример: Уместо да кажете „Не трчи!“ – што ће их одмах навести да помисле о трчању и на крају то и ураде – реците „Крећи се спорије“ – позитивна потврда очекиваног понашања.</a:t>
            </a:r>
            <a:endParaRPr i="1" sz="1800">
              <a:solidFill>
                <a:srgbClr val="595959"/>
              </a:solidFill>
              <a:latin typeface="Lato"/>
              <a:ea typeface="Lato"/>
              <a:cs typeface="Lato"/>
              <a:sym typeface="Lato"/>
            </a:endParaRPr>
          </a:p>
        </p:txBody>
      </p:sp>
      <p:pic>
        <p:nvPicPr>
          <p:cNvPr descr="Screenshot 2024-07-16 175015.png" id="862" name="Google Shape;862;p105"/>
          <p:cNvPicPr preferRelativeResize="0"/>
          <p:nvPr/>
        </p:nvPicPr>
        <p:blipFill rotWithShape="1">
          <a:blip r:embed="rId4">
            <a:alphaModFix/>
          </a:blip>
          <a:srcRect b="0" l="5882" r="0" t="0"/>
          <a:stretch/>
        </p:blipFill>
        <p:spPr>
          <a:xfrm>
            <a:off x="6400800" y="1400247"/>
            <a:ext cx="2509520" cy="2750112"/>
          </a:xfrm>
          <a:prstGeom prst="rect">
            <a:avLst/>
          </a:prstGeom>
          <a:noFill/>
          <a:ln>
            <a:noFill/>
          </a:ln>
        </p:spPr>
      </p:pic>
      <p:sp>
        <p:nvSpPr>
          <p:cNvPr id="863" name="Google Shape;863;p105"/>
          <p:cNvSpPr/>
          <p:nvPr/>
        </p:nvSpPr>
        <p:spPr>
          <a:xfrm>
            <a:off x="5021811" y="162560"/>
            <a:ext cx="2334000" cy="1351800"/>
          </a:xfrm>
          <a:prstGeom prst="wedgeEllipseCallout">
            <a:avLst>
              <a:gd fmla="val 25817" name="adj1"/>
              <a:gd fmla="val 67074" name="adj2"/>
            </a:avLst>
          </a:prstGeom>
          <a:solidFill>
            <a:srgbClr val="FFFFFF"/>
          </a:solidFill>
          <a:ln cap="flat" cmpd="sng" w="25400">
            <a:solidFill>
              <a:srgbClr val="4C74D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64" name="Google Shape;864;p105"/>
          <p:cNvSpPr txBox="1"/>
          <p:nvPr/>
        </p:nvSpPr>
        <p:spPr>
          <a:xfrm>
            <a:off x="4759959" y="419736"/>
            <a:ext cx="2727900" cy="1023000"/>
          </a:xfrm>
          <a:prstGeom prst="rect">
            <a:avLst/>
          </a:prstGeom>
          <a:noFill/>
          <a:ln>
            <a:noFill/>
          </a:ln>
        </p:spPr>
        <p:txBody>
          <a:bodyPr anchorCtr="0" anchor="t" bIns="91425" lIns="91425" spcFirstLastPara="1" rIns="91425" wrap="square" tIns="91425">
            <a:normAutofit/>
          </a:bodyPr>
          <a:lstStyle/>
          <a:p>
            <a:pPr indent="-311150" lvl="0" marL="457200" rtl="0" algn="ctr">
              <a:lnSpc>
                <a:spcPct val="130000"/>
              </a:lnSpc>
              <a:spcBef>
                <a:spcPts val="0"/>
              </a:spcBef>
              <a:spcAft>
                <a:spcPts val="0"/>
              </a:spcAft>
              <a:buNone/>
            </a:pPr>
            <a:r>
              <a:rPr b="1" lang="en" sz="1600">
                <a:solidFill>
                  <a:srgbClr val="0070C0"/>
                </a:solidFill>
                <a:latin typeface="Lato"/>
                <a:ea typeface="Lato"/>
                <a:cs typeface="Lato"/>
                <a:sym typeface="Lato"/>
              </a:rPr>
              <a:t>Не размишљај о плавом слону!</a:t>
            </a:r>
            <a:endParaRPr b="1" sz="1600">
              <a:solidFill>
                <a:srgbClr val="0070C0"/>
              </a:solidFill>
              <a:latin typeface="Lato"/>
              <a:ea typeface="Lato"/>
              <a:cs typeface="Lato"/>
              <a:sym typeface="Lato"/>
            </a:endParaRPr>
          </a:p>
        </p:txBody>
      </p:sp>
      <p:sp>
        <p:nvSpPr>
          <p:cNvPr id="865" name="Google Shape;865;p105"/>
          <p:cNvSpPr txBox="1"/>
          <p:nvPr/>
        </p:nvSpPr>
        <p:spPr>
          <a:xfrm>
            <a:off x="4622800" y="4236720"/>
            <a:ext cx="4368900" cy="461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1" i="1" lang="en" sz="1200"/>
              <a:t>Не можемо размишљати о нечему о чему не желимо да размишљамо, а да о томе прво не размислимо.</a:t>
            </a:r>
            <a:endParaRPr b="1" i="1" sz="1200" u="none" cap="none" strike="noStrike">
              <a:solidFill>
                <a:srgbClr val="000000"/>
              </a:solidFill>
              <a:latin typeface="Arial"/>
              <a:ea typeface="Arial"/>
              <a:cs typeface="Arial"/>
              <a:sym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sp>
        <p:nvSpPr>
          <p:cNvPr id="871" name="Google Shape;871;p106"/>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en" sz="2400">
                <a:solidFill>
                  <a:srgbClr val="339966"/>
                </a:solidFill>
                <a:latin typeface="Lato"/>
                <a:ea typeface="Lato"/>
                <a:cs typeface="Lato"/>
                <a:sym typeface="Lato"/>
              </a:rPr>
              <a:t>Представљамо дневник „Оптимизам“</a:t>
            </a:r>
            <a:endParaRPr b="1" sz="2400">
              <a:solidFill>
                <a:srgbClr val="339966"/>
              </a:solidFill>
              <a:latin typeface="Lato"/>
              <a:ea typeface="Lato"/>
              <a:cs typeface="Lato"/>
              <a:sym typeface="Lato"/>
            </a:endParaRPr>
          </a:p>
        </p:txBody>
      </p:sp>
      <p:pic>
        <p:nvPicPr>
          <p:cNvPr descr="H:\My Drive\KA2\KA2 - TYM\_WP5-Sharing and Promotion\Graphic Identity\Logo TYM\TYM_Tavola disegno 1-02.png" id="872" name="Google Shape;872;p106"/>
          <p:cNvPicPr preferRelativeResize="0"/>
          <p:nvPr/>
        </p:nvPicPr>
        <p:blipFill rotWithShape="1">
          <a:blip r:embed="rId3">
            <a:alphaModFix/>
          </a:blip>
          <a:srcRect b="0" l="0" r="0" t="0"/>
          <a:stretch/>
        </p:blipFill>
        <p:spPr>
          <a:xfrm>
            <a:off x="8241175" y="0"/>
            <a:ext cx="507840" cy="507840"/>
          </a:xfrm>
          <a:prstGeom prst="rect">
            <a:avLst/>
          </a:prstGeom>
          <a:noFill/>
          <a:ln>
            <a:noFill/>
          </a:ln>
        </p:spPr>
      </p:pic>
      <p:sp>
        <p:nvSpPr>
          <p:cNvPr id="873" name="Google Shape;873;p106"/>
          <p:cNvSpPr txBox="1"/>
          <p:nvPr/>
        </p:nvSpPr>
        <p:spPr>
          <a:xfrm>
            <a:off x="534050" y="1177675"/>
            <a:ext cx="4383000" cy="34851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just">
              <a:spcBef>
                <a:spcPts val="0"/>
              </a:spcBef>
              <a:spcAft>
                <a:spcPts val="0"/>
              </a:spcAft>
              <a:buClr>
                <a:schemeClr val="dk1"/>
              </a:buClr>
              <a:buSzPct val="61111"/>
              <a:buFont typeface="Arial"/>
              <a:buNone/>
            </a:pPr>
            <a:r>
              <a:t/>
            </a:r>
            <a:endParaRPr b="1" sz="1800">
              <a:solidFill>
                <a:srgbClr val="595959"/>
              </a:solidFill>
              <a:latin typeface="Lato"/>
              <a:ea typeface="Lato"/>
              <a:cs typeface="Lato"/>
              <a:sym typeface="Lato"/>
            </a:endParaRPr>
          </a:p>
          <a:p>
            <a:pPr indent="0" lvl="0" marL="0" rtl="0" algn="l">
              <a:lnSpc>
                <a:spcPct val="115000"/>
              </a:lnSpc>
              <a:spcBef>
                <a:spcPts val="0"/>
              </a:spcBef>
              <a:spcAft>
                <a:spcPts val="0"/>
              </a:spcAft>
              <a:buNone/>
            </a:pPr>
            <a:r>
              <a:rPr b="1" lang="en" sz="1800">
                <a:solidFill>
                  <a:srgbClr val="595959"/>
                </a:solidFill>
                <a:latin typeface="Lato"/>
                <a:ea typeface="Lato"/>
                <a:cs typeface="Lato"/>
                <a:sym typeface="Lato"/>
              </a:rPr>
              <a:t>ШТА? </a:t>
            </a:r>
            <a:endParaRPr b="1" sz="1800">
              <a:solidFill>
                <a:srgbClr val="595959"/>
              </a:solidFill>
              <a:latin typeface="Lato"/>
              <a:ea typeface="Lato"/>
              <a:cs typeface="Lato"/>
              <a:sym typeface="Lato"/>
            </a:endParaRPr>
          </a:p>
          <a:p>
            <a:pPr indent="0" lvl="0" marL="0" rtl="0" algn="l">
              <a:lnSpc>
                <a:spcPct val="115000"/>
              </a:lnSpc>
              <a:spcBef>
                <a:spcPts val="0"/>
              </a:spcBef>
              <a:spcAft>
                <a:spcPts val="0"/>
              </a:spcAft>
              <a:buNone/>
            </a:pPr>
            <a:r>
              <a:rPr b="1" lang="en" sz="1800">
                <a:solidFill>
                  <a:srgbClr val="595959"/>
                </a:solidFill>
                <a:latin typeface="Lato"/>
                <a:ea typeface="Lato"/>
                <a:cs typeface="Lato"/>
                <a:sym typeface="Lato"/>
              </a:rPr>
              <a:t>Дневник у који записујемо све позитивне ствари које су нам се догодиле тог дана Који можемо да читамо када нас песимизам обузме </a:t>
            </a:r>
            <a:endParaRPr b="1" sz="1800">
              <a:solidFill>
                <a:srgbClr val="595959"/>
              </a:solidFill>
              <a:latin typeface="Lato"/>
              <a:ea typeface="Lato"/>
              <a:cs typeface="Lato"/>
              <a:sym typeface="Lato"/>
            </a:endParaRPr>
          </a:p>
          <a:p>
            <a:pPr indent="0" lvl="0" marL="0" rtl="0" algn="l">
              <a:lnSpc>
                <a:spcPct val="115000"/>
              </a:lnSpc>
              <a:spcBef>
                <a:spcPts val="0"/>
              </a:spcBef>
              <a:spcAft>
                <a:spcPts val="0"/>
              </a:spcAft>
              <a:buNone/>
            </a:pPr>
            <a:r>
              <a:rPr b="1" lang="en" sz="1800">
                <a:solidFill>
                  <a:srgbClr val="595959"/>
                </a:solidFill>
                <a:latin typeface="Lato"/>
                <a:ea typeface="Lato"/>
                <a:cs typeface="Lato"/>
                <a:sym typeface="Lato"/>
              </a:rPr>
              <a:t>ЗАШТО? </a:t>
            </a:r>
            <a:endParaRPr b="1" sz="1800">
              <a:solidFill>
                <a:srgbClr val="595959"/>
              </a:solidFill>
              <a:latin typeface="Lato"/>
              <a:ea typeface="Lato"/>
              <a:cs typeface="Lato"/>
              <a:sym typeface="Lato"/>
            </a:endParaRPr>
          </a:p>
          <a:p>
            <a:pPr indent="0" lvl="0" marL="0" rtl="0" algn="l">
              <a:lnSpc>
                <a:spcPct val="115000"/>
              </a:lnSpc>
              <a:spcBef>
                <a:spcPts val="0"/>
              </a:spcBef>
              <a:spcAft>
                <a:spcPts val="0"/>
              </a:spcAft>
              <a:buClr>
                <a:schemeClr val="dk1"/>
              </a:buClr>
              <a:buSzPct val="61111"/>
              <a:buFont typeface="Arial"/>
              <a:buNone/>
            </a:pPr>
            <a:r>
              <a:rPr b="1" lang="en" sz="1800">
                <a:solidFill>
                  <a:srgbClr val="595959"/>
                </a:solidFill>
                <a:latin typeface="Lato"/>
                <a:ea typeface="Lato"/>
                <a:cs typeface="Lato"/>
                <a:sym typeface="Lato"/>
              </a:rPr>
              <a:t>Лепе успомене и охрабрење Већа је вероватноћа да ћете бити свесни важности захвалности и чешће је изражавати. Неке ствари на којима бисте могли бити захвални су: Ваше здравље, Ваши пријатељи, Ваша деца, Ваша веза, Ваше вештине и таленти, Ваш дом, Ваш посао, Ваш сам живот</a:t>
            </a:r>
            <a:endParaRPr b="1" sz="1800">
              <a:solidFill>
                <a:srgbClr val="595959"/>
              </a:solidFill>
              <a:latin typeface="Lato"/>
              <a:ea typeface="Lato"/>
              <a:cs typeface="Lato"/>
              <a:sym typeface="Lato"/>
            </a:endParaRPr>
          </a:p>
          <a:p>
            <a:pPr indent="0" lvl="0" marL="0" rtl="0" algn="just">
              <a:spcBef>
                <a:spcPts val="0"/>
              </a:spcBef>
              <a:spcAft>
                <a:spcPts val="0"/>
              </a:spcAft>
              <a:buNone/>
            </a:pPr>
            <a:r>
              <a:t/>
            </a:r>
            <a:endParaRPr b="1" sz="1800">
              <a:solidFill>
                <a:srgbClr val="595959"/>
              </a:solidFill>
              <a:latin typeface="Lato"/>
              <a:ea typeface="Lato"/>
              <a:cs typeface="Lato"/>
              <a:sym typeface="Lato"/>
            </a:endParaRPr>
          </a:p>
        </p:txBody>
      </p:sp>
      <p:pic>
        <p:nvPicPr>
          <p:cNvPr id="874" name="Google Shape;874;p106"/>
          <p:cNvPicPr preferRelativeResize="0"/>
          <p:nvPr/>
        </p:nvPicPr>
        <p:blipFill>
          <a:blip r:embed="rId4">
            <a:alphaModFix/>
          </a:blip>
          <a:stretch>
            <a:fillRect/>
          </a:stretch>
        </p:blipFill>
        <p:spPr>
          <a:xfrm>
            <a:off x="5504275" y="894401"/>
            <a:ext cx="2148993" cy="3038738"/>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sp>
        <p:nvSpPr>
          <p:cNvPr id="880" name="Google Shape;880;p107"/>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2C2C2C"/>
              </a:buClr>
              <a:buSzPct val="111125"/>
              <a:buNone/>
            </a:pPr>
            <a:br>
              <a:rPr b="1" lang="en" sz="2400">
                <a:solidFill>
                  <a:srgbClr val="339966"/>
                </a:solidFill>
                <a:latin typeface="Lato"/>
                <a:ea typeface="Lato"/>
                <a:cs typeface="Lato"/>
                <a:sym typeface="Lato"/>
              </a:rPr>
            </a:br>
            <a:r>
              <a:rPr b="1" lang="en" sz="2400">
                <a:solidFill>
                  <a:srgbClr val="339966"/>
                </a:solidFill>
                <a:latin typeface="Lato"/>
                <a:ea typeface="Lato"/>
                <a:cs typeface="Lato"/>
                <a:sym typeface="Lato"/>
              </a:rPr>
              <a:t>Хвала на пажњи!</a:t>
            </a:r>
            <a:br>
              <a:rPr b="1" lang="en" sz="2400">
                <a:solidFill>
                  <a:srgbClr val="339966"/>
                </a:solidFill>
                <a:latin typeface="Lato"/>
                <a:ea typeface="Lato"/>
                <a:cs typeface="Lato"/>
                <a:sym typeface="Lato"/>
              </a:rPr>
            </a:br>
            <a:endParaRPr b="1" sz="2400">
              <a:solidFill>
                <a:srgbClr val="339966"/>
              </a:solidFill>
              <a:latin typeface="Lato"/>
              <a:ea typeface="Lato"/>
              <a:cs typeface="Lato"/>
              <a:sym typeface="Lato"/>
            </a:endParaRPr>
          </a:p>
        </p:txBody>
      </p:sp>
      <p:pic>
        <p:nvPicPr>
          <p:cNvPr id="881" name="Google Shape;881;p107"/>
          <p:cNvPicPr preferRelativeResize="0"/>
          <p:nvPr/>
        </p:nvPicPr>
        <p:blipFill rotWithShape="1">
          <a:blip r:embed="rId3">
            <a:alphaModFix/>
          </a:blip>
          <a:srcRect b="0" l="0" r="0" t="0"/>
          <a:stretch/>
        </p:blipFill>
        <p:spPr>
          <a:xfrm>
            <a:off x="258074" y="1063378"/>
            <a:ext cx="3922038" cy="3775324"/>
          </a:xfrm>
          <a:prstGeom prst="rect">
            <a:avLst/>
          </a:prstGeom>
          <a:noFill/>
          <a:ln>
            <a:noFill/>
          </a:ln>
        </p:spPr>
      </p:pic>
      <p:pic>
        <p:nvPicPr>
          <p:cNvPr descr="H:\My Drive\KA2\KA2 - TYM\_WP5-Sharing and Promotion\Graphic Identity\Logo TYM\TYM_Tavola disegno 1-02.png" id="882" name="Google Shape;882;p107"/>
          <p:cNvPicPr preferRelativeResize="0"/>
          <p:nvPr/>
        </p:nvPicPr>
        <p:blipFill rotWithShape="1">
          <a:blip r:embed="rId4">
            <a:alphaModFix/>
          </a:blip>
          <a:srcRect b="0" l="0" r="0" t="0"/>
          <a:stretch/>
        </p:blipFill>
        <p:spPr>
          <a:xfrm>
            <a:off x="8241176" y="1"/>
            <a:ext cx="507840" cy="507839"/>
          </a:xfrm>
          <a:prstGeom prst="rect">
            <a:avLst/>
          </a:prstGeom>
          <a:noFill/>
          <a:ln>
            <a:noFill/>
          </a:ln>
        </p:spPr>
      </p:pic>
      <p:sp>
        <p:nvSpPr>
          <p:cNvPr id="883" name="Google Shape;883;p107"/>
          <p:cNvSpPr txBox="1"/>
          <p:nvPr>
            <p:ph idx="1" type="body"/>
          </p:nvPr>
        </p:nvSpPr>
        <p:spPr>
          <a:xfrm>
            <a:off x="4414625" y="2116150"/>
            <a:ext cx="4224600" cy="1207200"/>
          </a:xfrm>
          <a:prstGeom prst="rect">
            <a:avLst/>
          </a:prstGeom>
          <a:noFill/>
          <a:ln>
            <a:noFill/>
          </a:ln>
        </p:spPr>
        <p:txBody>
          <a:bodyPr anchorCtr="0" anchor="t" bIns="45700" lIns="91425" spcFirstLastPara="1" rIns="91425" wrap="square" tIns="45700">
            <a:noAutofit/>
          </a:bodyPr>
          <a:lstStyle/>
          <a:p>
            <a:pPr indent="0" lvl="0" marL="0" rtl="0" algn="just">
              <a:lnSpc>
                <a:spcPct val="130000"/>
              </a:lnSpc>
              <a:spcBef>
                <a:spcPts val="1500"/>
              </a:spcBef>
              <a:spcAft>
                <a:spcPts val="0"/>
              </a:spcAft>
              <a:buSzPts val="1395"/>
              <a:buNone/>
            </a:pPr>
            <a:r>
              <a:rPr lang="en" sz="2060">
                <a:latin typeface="Lato"/>
                <a:ea typeface="Lato"/>
                <a:cs typeface="Lato"/>
                <a:sym typeface="Lato"/>
              </a:rPr>
              <a:t>Молимо вас да нам оставите своје повратне информације!</a:t>
            </a:r>
            <a:endParaRPr sz="2060">
              <a:latin typeface="Lato"/>
              <a:ea typeface="Lato"/>
              <a:cs typeface="Lato"/>
              <a:sym typeface="Lato"/>
            </a:endParaRPr>
          </a:p>
          <a:p>
            <a:pPr indent="0" lvl="0" marL="457200" rtl="0" algn="just">
              <a:lnSpc>
                <a:spcPct val="130000"/>
              </a:lnSpc>
              <a:spcBef>
                <a:spcPts val="2700"/>
              </a:spcBef>
              <a:spcAft>
                <a:spcPts val="0"/>
              </a:spcAft>
              <a:buSzPts val="1395"/>
              <a:buNone/>
            </a:pPr>
            <a:r>
              <a:t/>
            </a:r>
            <a:endParaRPr sz="2060">
              <a:latin typeface="Lato"/>
              <a:ea typeface="Lato"/>
              <a:cs typeface="Lato"/>
              <a:sym typeface="Lato"/>
            </a:endParaRPr>
          </a:p>
          <a:p>
            <a:pPr indent="0" lvl="0" marL="457200" rtl="0" algn="just">
              <a:lnSpc>
                <a:spcPct val="130000"/>
              </a:lnSpc>
              <a:spcBef>
                <a:spcPts val="2700"/>
              </a:spcBef>
              <a:spcAft>
                <a:spcPts val="1200"/>
              </a:spcAft>
              <a:buSzPts val="1395"/>
              <a:buNone/>
            </a:pPr>
            <a:r>
              <a:t/>
            </a:r>
            <a:endParaRPr sz="2060">
              <a:latin typeface="Lato"/>
              <a:ea typeface="Lato"/>
              <a:cs typeface="Lato"/>
              <a:sym typeface="Lato"/>
            </a:endParaRPr>
          </a:p>
        </p:txBody>
      </p:sp>
      <p:pic>
        <p:nvPicPr>
          <p:cNvPr id="884" name="Google Shape;884;p107"/>
          <p:cNvPicPr preferRelativeResize="0"/>
          <p:nvPr/>
        </p:nvPicPr>
        <p:blipFill rotWithShape="1">
          <a:blip r:embed="rId5">
            <a:alphaModFix/>
          </a:blip>
          <a:srcRect b="0" l="0" r="0" t="0"/>
          <a:stretch/>
        </p:blipFill>
        <p:spPr>
          <a:xfrm>
            <a:off x="7380514" y="3722914"/>
            <a:ext cx="1220556" cy="114626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