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5715000" cx="9144000"/>
  <p:notesSz cx="6858000" cy="9144000"/>
  <p:embeddedFontLst>
    <p:embeddedFont>
      <p:font typeface="Raleway"/>
      <p:regular r:id="rId73"/>
      <p:bold r:id="rId74"/>
      <p:italic r:id="rId75"/>
      <p:boldItalic r:id="rId76"/>
    </p:embeddedFont>
    <p:embeddedFont>
      <p:font typeface="Lato"/>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000000"/>
          </p15:clr>
        </p15:guide>
        <p15:guide id="2" pos="2880">
          <p15:clr>
            <a:srgbClr val="000000"/>
          </p15:clr>
        </p15:guide>
      </p15:sldGuideLst>
    </p:ext>
    <p:ext uri="GoogleSlidesCustomDataVersion2">
      <go:slidesCustomData xmlns:go="http://customooxmlschemas.google.com/" r:id="rId81" roundtripDataSignature="AMtx7mj4FOuQRsznduIHjavMnmJ8N0D/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Lato-boldItalic.fntdata"/><Relationship Id="rId81"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aleway-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Raleway-italic.fntdata"/><Relationship Id="rId30" Type="http://schemas.openxmlformats.org/officeDocument/2006/relationships/slide" Target="slides/slide25.xml"/><Relationship Id="rId74" Type="http://schemas.openxmlformats.org/officeDocument/2006/relationships/font" Target="fonts/Raleway-bold.fntdata"/><Relationship Id="rId33" Type="http://schemas.openxmlformats.org/officeDocument/2006/relationships/slide" Target="slides/slide28.xml"/><Relationship Id="rId77" Type="http://schemas.openxmlformats.org/officeDocument/2006/relationships/font" Target="fonts/Lato-regular.fntdata"/><Relationship Id="rId32" Type="http://schemas.openxmlformats.org/officeDocument/2006/relationships/slide" Target="slides/slide27.xml"/><Relationship Id="rId76" Type="http://schemas.openxmlformats.org/officeDocument/2006/relationships/font" Target="fonts/Raleway-boldItalic.fntdata"/><Relationship Id="rId35" Type="http://schemas.openxmlformats.org/officeDocument/2006/relationships/slide" Target="slides/slide30.xml"/><Relationship Id="rId79" Type="http://schemas.openxmlformats.org/officeDocument/2006/relationships/font" Target="fonts/Lato-italic.fntdata"/><Relationship Id="rId34" Type="http://schemas.openxmlformats.org/officeDocument/2006/relationships/slide" Target="slides/slide29.xml"/><Relationship Id="rId78" Type="http://schemas.openxmlformats.org/officeDocument/2006/relationships/font" Target="fonts/Lato-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0" Type="http://schemas.openxmlformats.org/officeDocument/2006/relationships/hyperlink" Target="https://www.tandfonline.com/doi/abs/10.1080/15377900903379125?casa_token=9GzpD1HI5igAAAAA:TK0pCONJNTEnwPs4_daANnAcsG1laP-jhkmQk8i6emWzQB_GbQDMGrxPM7uS9Vi8FCuxy_0QDvA" TargetMode="External"/><Relationship Id="rId22" Type="http://schemas.openxmlformats.org/officeDocument/2006/relationships/hyperlink" Target="https://www.tandfonline.com/doi/abs/10.1080/15427609.2013.818488?casa_token=ImvbB8K5mlkAAAAA:flzjapTwxWwW7DGsuUaO8UeSNdGhx5E0e-bqN5NvmSrnbwfncoCsLgiGvVSfjBoj5sCac3MVeZQ" TargetMode="External"/><Relationship Id="rId21" Type="http://schemas.openxmlformats.org/officeDocument/2006/relationships/hyperlink" Target="https://psycnet.apa.org/record/2014-56463-002" TargetMode="External"/><Relationship Id="rId24" Type="http://schemas.openxmlformats.org/officeDocument/2006/relationships/hyperlink" Target="https://www.tandfonline.com/doi/abs/10.1080/01933922.2014.891683?casa_token=C9M3T1FfoBgAAAAA:AGpYwSX29_o-GW1nzq4e5IOOVu2hnqCMWnTq6jbqz46K8e_a1l6pS-gK9PtRs72EQz4eeHm2XVw" TargetMode="External"/><Relationship Id="rId23" Type="http://schemas.openxmlformats.org/officeDocument/2006/relationships/hyperlink" Target="https://www.igi-global.com/article/exploring-effects-mindfulness-program-students/52762" TargetMode="External"/><Relationship Id="rId1" Type="http://schemas.openxmlformats.org/officeDocument/2006/relationships/notesMaster" Target="../notesMasters/notesMaster1.xml"/><Relationship Id="rId2" Type="http://schemas.openxmlformats.org/officeDocument/2006/relationships/hyperlink" Target="https://www.tandfonline.com/doi/abs/10.1080/01933922.2013.803504?casa_token=av35RrUY5GUAAAAA:-lYo-PIp1SMH_qUWJ0SDH80oI3x50DRmLJq0l6muNUKiCpMeauNK_PM8wNluDNpAVw3qwNzCwXs&amp;" TargetMode="External"/><Relationship Id="rId3" Type="http://schemas.openxmlformats.org/officeDocument/2006/relationships/hyperlink" Target="https://www.transformingeducation.org/wp-content/uploads/2019/01/2019-BCRC-Mindfulness-Brief.pdf" TargetMode="External"/><Relationship Id="rId4" Type="http://schemas.openxmlformats.org/officeDocument/2006/relationships/hyperlink" Target="https://link.springer.com/article/10.1007/s12671-015-0387-6" TargetMode="External"/><Relationship Id="rId9" Type="http://schemas.openxmlformats.org/officeDocument/2006/relationships/hyperlink" Target="https://www.ncbi.nlm.nih.gov/pubmed/26684478" TargetMode="External"/><Relationship Id="rId26" Type="http://schemas.openxmlformats.org/officeDocument/2006/relationships/hyperlink" Target="https://psycnet.apa.org/record/2014-48298-001" TargetMode="External"/><Relationship Id="rId25" Type="http://schemas.openxmlformats.org/officeDocument/2006/relationships/hyperlink" Target="https://psycnet.apa.org/record/2014-56463-002" TargetMode="External"/><Relationship Id="rId28" Type="http://schemas.openxmlformats.org/officeDocument/2006/relationships/hyperlink" Target="https://www.sciencedirect.com/science/article/pii/S0140197115001207" TargetMode="External"/><Relationship Id="rId27" Type="http://schemas.openxmlformats.org/officeDocument/2006/relationships/hyperlink" Target="https://journals.sagepub.com/doi/full/10.1177/1362361313501091" TargetMode="External"/><Relationship Id="rId5" Type="http://schemas.openxmlformats.org/officeDocument/2006/relationships/hyperlink" Target="https://link.springer.com/article/10.1007/s12671-018-0956-6" TargetMode="External"/><Relationship Id="rId6" Type="http://schemas.openxmlformats.org/officeDocument/2006/relationships/hyperlink" Target="https://link.springer.com/article/10.1007/s12671-018-0956-6" TargetMode="External"/><Relationship Id="rId29" Type="http://schemas.openxmlformats.org/officeDocument/2006/relationships/hyperlink" Target="https://psycnet.apa.org/record/2014-56463-002" TargetMode="External"/><Relationship Id="rId7" Type="http://schemas.openxmlformats.org/officeDocument/2006/relationships/hyperlink" Target="https://psycnet.apa.org/record/2014-56463-002" TargetMode="External"/><Relationship Id="rId8" Type="http://schemas.openxmlformats.org/officeDocument/2006/relationships/hyperlink" Target="https://www.tandfonline.com/doi/abs/10.1080/1364436X.2011.639747?casa_token=fDt8_xHHcUwAAAAA:4WJlt9sEhPqEZetNFyoasZ6UlHf3t01IskNSi3mEXM7-pLn1BZNhd-SEsxZTW6jZWmt0NXK8el0" TargetMode="External"/><Relationship Id="rId31" Type="http://schemas.openxmlformats.org/officeDocument/2006/relationships/hyperlink" Target="https://www.tandfonline.com/doi/abs/10.1080/17439760.2017.1350741?casa_token=O45672T3YcEAAAAA:BiCTA4bRm7vfFYwcPE-MAS07miIJB6cb5lAEI8_7vSkaNh9J5fzFCWRFlyQ9S46KUEXi7mweFc4" TargetMode="External"/><Relationship Id="rId30" Type="http://schemas.openxmlformats.org/officeDocument/2006/relationships/hyperlink" Target="https://link.springer.com/article/10.1007/s10826-013-9784-4" TargetMode="External"/><Relationship Id="rId11" Type="http://schemas.openxmlformats.org/officeDocument/2006/relationships/hyperlink" Target="https://journals.sagepub.com/doi/abs/10.1177/1533210107311624" TargetMode="External"/><Relationship Id="rId10" Type="http://schemas.openxmlformats.org/officeDocument/2006/relationships/hyperlink" Target="https://www.tandfonline.com/doi/abs/10.1080/1754730X.2010.9715677?casa_token=o8BvnYcvKsQAAAAA:TJMn7y8fIrOD41QotyVRxWJETuey0GXYkIYmVPQMx5ybgQGnNsvAhgUXbUQZwX_Y_K9lXb-Iff4" TargetMode="External"/><Relationship Id="rId13" Type="http://schemas.openxmlformats.org/officeDocument/2006/relationships/hyperlink" Target="https://journals.sagepub.com/doi/full/10.1177/1362361313501091" TargetMode="External"/><Relationship Id="rId12" Type="http://schemas.openxmlformats.org/officeDocument/2006/relationships/hyperlink" Target="https://eric.ed.gov/?id=EJ1085614" TargetMode="External"/><Relationship Id="rId15" Type="http://schemas.openxmlformats.org/officeDocument/2006/relationships/hyperlink" Target="https://casel.org/" TargetMode="External"/><Relationship Id="rId14" Type="http://schemas.openxmlformats.org/officeDocument/2006/relationships/hyperlink" Target="https://link.springer.com/article/10.1007/s12671-019-01101-1" TargetMode="External"/><Relationship Id="rId17" Type="http://schemas.openxmlformats.org/officeDocument/2006/relationships/hyperlink" Target="https://link.springer.com/article/10.1007/s12671-016-0660-3" TargetMode="External"/><Relationship Id="rId16" Type="http://schemas.openxmlformats.org/officeDocument/2006/relationships/hyperlink" Target="https://link.springer.com/article/10.1007/s12671-017-0770-6" TargetMode="External"/><Relationship Id="rId19" Type="http://schemas.openxmlformats.org/officeDocument/2006/relationships/hyperlink" Target="https://link.springer.com/article/10.1007/s10826-013-9847-6" TargetMode="External"/><Relationship Id="rId18" Type="http://schemas.openxmlformats.org/officeDocument/2006/relationships/hyperlink" Target="https://www.ncbi.nlm.nih.gov/pmc/articles/PMC4894866/"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zR62JJCMBQ"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sitivepsychology.com/benefits-of-yoga/"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cvieK7WSJ3i3FfVI29WsgLBaBVACIcMQ6qPiG6iG1tha56Qw/viewform?usp=dialo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rPr lang="it-IT" sz="1050"/>
              <a:t>Cultural stigma, family expectations, lack of support from parents, internal conflict. Feelings of shame, fear of being seen as weak, internalized stigma</a:t>
            </a:r>
            <a:endParaRPr sz="1050"/>
          </a:p>
        </p:txBody>
      </p:sp>
      <p:sp>
        <p:nvSpPr>
          <p:cNvPr id="207" name="Google Shape;20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rPr lang="it-IT" sz="1050"/>
              <a:t>Lack of self-awareness about mental health, no visible support systems at school, unawareness of resources.</a:t>
            </a:r>
            <a:endParaRPr sz="1050"/>
          </a:p>
        </p:txBody>
      </p:sp>
      <p:sp>
        <p:nvSpPr>
          <p:cNvPr id="215" name="Google Shape;21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rPr lang="it-IT" sz="1050"/>
              <a:t>Fear of retaliation, lack of trust in authority figures, anxiety about worsening her situation by speaking up. ack of effective anti-bullying measures, school staff possibly dismissing the severity of the issue.</a:t>
            </a:r>
            <a:endParaRPr sz="1050"/>
          </a:p>
        </p:txBody>
      </p:sp>
      <p:sp>
        <p:nvSpPr>
          <p:cNvPr id="223" name="Google Shape;223;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1" name="Google Shape;23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rPr lang="it-IT" sz="1200"/>
              <a:t>Ensure policies encourage students and staff to seek help without time constraints or judgment</a:t>
            </a:r>
            <a:endParaRPr/>
          </a:p>
        </p:txBody>
      </p:sp>
      <p:sp>
        <p:nvSpPr>
          <p:cNvPr id="239" name="Google Shape;23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4" name="Google Shape;25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i="1" lang="it-IT" sz="1100">
                <a:latin typeface="Arial"/>
                <a:ea typeface="Arial"/>
                <a:cs typeface="Arial"/>
                <a:sym typeface="Arial"/>
              </a:rPr>
              <a:t>54321 - Mindfulness exercise</a:t>
            </a:r>
            <a:endParaRPr i="1"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Duration: 10 minutes</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Objective: to focus on the present moment and tune in to what is happening around you</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Instructions:</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Individually participants focus on 5 things they can see, 4 things they can touch, 3 things they can hear, 2 things they can smell and 1 thing they can feel</a:t>
            </a:r>
            <a:endParaRPr/>
          </a:p>
        </p:txBody>
      </p:sp>
      <p:sp>
        <p:nvSpPr>
          <p:cNvPr id="261" name="Google Shape;261;p2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bf632222e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9" name="Google Shape;269;g31bf632222e_0_6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8" name="Google Shape;13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0" lvl="0" marL="0" marR="0" rtl="0" algn="l">
              <a:lnSpc>
                <a:spcPct val="130000"/>
              </a:lnSpc>
              <a:spcBef>
                <a:spcPts val="0"/>
              </a:spcBef>
              <a:spcAft>
                <a:spcPts val="0"/>
              </a:spcAft>
              <a:buClr>
                <a:schemeClr val="accent1"/>
              </a:buClr>
              <a:buSzPts val="1300"/>
              <a:buFont typeface="Lato"/>
              <a:buNone/>
            </a:pPr>
            <a:r>
              <a:rPr lang="it-IT" sz="1100">
                <a:solidFill>
                  <a:srgbClr val="024663"/>
                </a:solidFill>
                <a:latin typeface="Lato"/>
                <a:ea typeface="Lato"/>
                <a:cs typeface="Lato"/>
                <a:sym typeface="Lato"/>
              </a:rPr>
              <a:t>We are surrounded by lots of people and experience multiple interactions everyday. We are not always present and completely aware of our thoughts processes that influence our feelings and therefore our behaviour on a daily basis. </a:t>
            </a:r>
            <a:endParaRPr/>
          </a:p>
          <a:p>
            <a:pPr indent="0" lvl="0" marL="0" marR="0" rtl="0" algn="l">
              <a:lnSpc>
                <a:spcPct val="130000"/>
              </a:lnSpc>
              <a:spcBef>
                <a:spcPts val="0"/>
              </a:spcBef>
              <a:spcAft>
                <a:spcPts val="0"/>
              </a:spcAft>
              <a:buClr>
                <a:schemeClr val="accent1"/>
              </a:buClr>
              <a:buSzPts val="1300"/>
              <a:buFont typeface="Lato"/>
              <a:buNone/>
            </a:pPr>
            <a:r>
              <a:rPr lang="it-IT" sz="1100">
                <a:solidFill>
                  <a:srgbClr val="024663"/>
                </a:solidFill>
                <a:latin typeface="Lato"/>
                <a:ea typeface="Lato"/>
                <a:cs typeface="Lato"/>
                <a:sym typeface="Lato"/>
              </a:rPr>
              <a:t>Mindfulness, as opposed to Mindlessness, helps us become aware of our thoughts and feelings by anchoring us to the present moment. </a:t>
            </a:r>
            <a:endParaRPr/>
          </a:p>
          <a:p>
            <a:pPr indent="0" lvl="0" marL="0" marR="0" rtl="0" algn="l">
              <a:lnSpc>
                <a:spcPct val="130000"/>
              </a:lnSpc>
              <a:spcBef>
                <a:spcPts val="0"/>
              </a:spcBef>
              <a:spcAft>
                <a:spcPts val="0"/>
              </a:spcAft>
              <a:buClr>
                <a:schemeClr val="accent1"/>
              </a:buClr>
              <a:buSzPts val="1300"/>
              <a:buFont typeface="Lato"/>
              <a:buNone/>
            </a:pPr>
            <a:r>
              <a:rPr lang="it-IT" sz="1100">
                <a:solidFill>
                  <a:srgbClr val="024663"/>
                </a:solidFill>
                <a:latin typeface="Lato"/>
                <a:ea typeface="Lato"/>
                <a:cs typeface="Lato"/>
                <a:sym typeface="Lato"/>
              </a:rPr>
              <a:t>During our lives we will always experience both pleasant and unpleasant situations and it’s important to understand that mindfulness is not about resisting or changing our negative thought or feelings. On the contrary, it’s about embracing them and changing our relationship to them so that they don’t have as much impact on our happiness. </a:t>
            </a:r>
            <a:endParaRPr/>
          </a:p>
          <a:p>
            <a:pPr indent="0" lvl="0" marL="0" marR="0" rtl="0" algn="l">
              <a:lnSpc>
                <a:spcPct val="130000"/>
              </a:lnSpc>
              <a:spcBef>
                <a:spcPts val="0"/>
              </a:spcBef>
              <a:spcAft>
                <a:spcPts val="0"/>
              </a:spcAft>
              <a:buClr>
                <a:schemeClr val="accent1"/>
              </a:buClr>
              <a:buSzPts val="1300"/>
              <a:buFont typeface="Lato"/>
              <a:buNone/>
            </a:pPr>
            <a:r>
              <a:t/>
            </a:r>
            <a:endParaRPr sz="1100">
              <a:solidFill>
                <a:srgbClr val="024663"/>
              </a:solidFill>
              <a:latin typeface="Lato"/>
              <a:ea typeface="Lato"/>
              <a:cs typeface="Lato"/>
              <a:sym typeface="Lato"/>
            </a:endParaRPr>
          </a:p>
          <a:p>
            <a:pPr indent="0" lvl="0" marL="0" marR="0" rtl="0" algn="l">
              <a:lnSpc>
                <a:spcPct val="130000"/>
              </a:lnSpc>
              <a:spcBef>
                <a:spcPts val="0"/>
              </a:spcBef>
              <a:spcAft>
                <a:spcPts val="0"/>
              </a:spcAft>
              <a:buClr>
                <a:schemeClr val="accent1"/>
              </a:buClr>
              <a:buSzPts val="1300"/>
              <a:buFont typeface="Lato"/>
              <a:buNone/>
            </a:pPr>
            <a:r>
              <a:rPr lang="it-IT" sz="1100">
                <a:solidFill>
                  <a:srgbClr val="024663"/>
                </a:solidFill>
                <a:latin typeface="Lato"/>
                <a:ea typeface="Lato"/>
                <a:cs typeface="Lato"/>
                <a:sym typeface="Lato"/>
              </a:rPr>
              <a:t>It’s about surfing the waves of our thoughts!</a:t>
            </a:r>
            <a:endParaRPr/>
          </a:p>
          <a:p>
            <a:pPr indent="-317500" lvl="0" marL="45720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rPr lang="it-IT"/>
              <a:t>Stop overthinking about past and future, switch off your autopilot and start live consciously.</a:t>
            </a:r>
            <a:endParaRPr/>
          </a:p>
        </p:txBody>
      </p:sp>
      <p:sp>
        <p:nvSpPr>
          <p:cNvPr id="303" name="Google Shape;303;p3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None/>
            </a:pPr>
            <a:r>
              <a:rPr b="1" lang="it-IT"/>
              <a:t>Focus and concentration: </a:t>
            </a:r>
            <a:r>
              <a:rPr b="0" i="0" lang="it-IT" sz="1100" u="none" cap="none" strike="noStrike">
                <a:solidFill>
                  <a:srgbClr val="000000"/>
                </a:solidFill>
                <a:latin typeface="Arial"/>
                <a:ea typeface="Arial"/>
                <a:cs typeface="Arial"/>
                <a:sym typeface="Arial"/>
              </a:rPr>
              <a:t>One of the key tenets of mindfulness is to focus our attention on a physical anchor in the present moment. The anchor most commonly used is the sensation of the breath moving in the body, or maybe the scent of the air going into the nose. It may also be focusing on the sensations in a part of the body, or focusing our gaze or hearing on something around us. Even ten minutes of meditating or mindful focus a day has been demonstrated to improve our concentration. Which makes sense, because we are doing targeted exercises to create brain “strength” in the parts of the brain associated with concentration. EXAMPLE OF ACTIVITY: counting the breaths, paying attention to the feeling of the air in your nose and lungs, the expansion of your stomach and deflation of your stomach</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rPr b="1" i="0" lang="it-IT" sz="1100" u="none" cap="none" strike="noStrike">
                <a:solidFill>
                  <a:srgbClr val="000000"/>
                </a:solidFill>
                <a:latin typeface="Arial"/>
                <a:ea typeface="Arial"/>
                <a:cs typeface="Arial"/>
                <a:sym typeface="Arial"/>
              </a:rPr>
              <a:t>Observation without judgement</a:t>
            </a:r>
            <a:r>
              <a:rPr b="0" i="0" lang="it-IT" sz="1100" u="none" cap="none" strike="noStrike">
                <a:solidFill>
                  <a:srgbClr val="000000"/>
                </a:solidFill>
                <a:latin typeface="Arial"/>
                <a:ea typeface="Arial"/>
                <a:cs typeface="Arial"/>
                <a:sym typeface="Arial"/>
              </a:rPr>
              <a:t>: The second skill we can learn from mindfulness is how to be aware of the present moment, without judging, criticising or otherwise forming an attachment to it. An interesting way to understand this concept is to think about how we listen to sounds. A lot of what we think of as a sound is actually the story and label we place on to the sound in our minds. For example – we hear an ambulance siren, and we think “that’s an ambulance, there’s been an incident…”. But the sound isn’t an ambulance siren – it is simply sound waves at a certain frequency being picked up by the sensory organs in our ears. We associate those sound waves with a siren because we know that is most likely what is producing them. Our previous experience has attached that association. So what we think of as the sound is actually our story about the sound. The same can be applied to thoughts and physical sensations in our bodies. We think “I feel really tired”. What we can actually feel is a set of sensations that we associate with tiredness – discomfort in our muscles, stinging or heavy eyelids. Those are simply physical sensations which our prior experience has led us to associate with tiredness. This association could lead us off into another rabbit hole of thoughts (“I wish I wasn’t at work – why can’t I be in bed at home? This feels awful”) which may even serve to worsen those sensations. Mindfulness teaches us to consciously observe our thoughts, feelings, sensations (and any other sensory input) without necessarily applying a label. This can help greatly in building resilience to stress and difficult emotions, such as being nervous about a meeting/</a:t>
            </a:r>
            <a:r>
              <a:rPr lang="it-IT" sz="1100">
                <a:solidFill>
                  <a:srgbClr val="000000"/>
                </a:solidFill>
                <a:latin typeface="Arial"/>
                <a:ea typeface="Arial"/>
                <a:cs typeface="Arial"/>
                <a:sym typeface="Arial"/>
              </a:rPr>
              <a:t>presentation</a:t>
            </a:r>
            <a:r>
              <a:rPr b="0" i="0" lang="it-IT" sz="1100" u="none" cap="none" strike="noStrike">
                <a:solidFill>
                  <a:srgbClr val="000000"/>
                </a:solidFill>
                <a:latin typeface="Arial"/>
                <a:ea typeface="Arial"/>
                <a:cs typeface="Arial"/>
                <a:sym typeface="Arial"/>
              </a:rPr>
              <a:t> or tired at work, helping us sit with those experiences rather than panic or impulsively react. (Please note: There are some situations and psychiatric conditions – including but not exclusive to ADHD, ASD and Post-traumatic Stress Disorder, that may require more professional support before embarking on mindfulness activities so it is advisable to seek advice from a medical or therapeutic service for any students about whom you feel concerned.)</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rPr lang="it-IT">
                <a:solidFill>
                  <a:schemeClr val="dk2"/>
                </a:solidFill>
              </a:rPr>
              <a:t>Mindfulness practices affect people differently depending on personality traits and states: People who tend to ruminate like neuroticistic persons or those who show difficulties in emotion regulation (e.g. state orientation), wont profit from these exercises in a positive way (because they focus on their bodies and thougths in a maladaptive way or they start worrying about their body conditions (and becoming anxious if everything is fine or they maybe detect dysfunctions and start worrying even more → vicious cycle)</a:t>
            </a:r>
            <a:endParaRPr>
              <a:solidFill>
                <a:schemeClr val="dk2"/>
              </a:solidFill>
            </a:endParaRPr>
          </a:p>
          <a:p>
            <a:pPr indent="-3175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rPr b="1" i="0" lang="it-IT" sz="1100" u="none" cap="none" strike="noStrike">
                <a:solidFill>
                  <a:srgbClr val="000000"/>
                </a:solidFill>
                <a:latin typeface="Arial"/>
                <a:ea typeface="Arial"/>
                <a:cs typeface="Arial"/>
                <a:sym typeface="Arial"/>
              </a:rPr>
              <a:t>Curiosity:</a:t>
            </a:r>
            <a:r>
              <a:rPr b="0" i="0" lang="it-IT" sz="1100" u="none" cap="none" strike="noStrike">
                <a:solidFill>
                  <a:srgbClr val="000000"/>
                </a:solidFill>
                <a:latin typeface="Arial"/>
                <a:ea typeface="Arial"/>
                <a:cs typeface="Arial"/>
                <a:sym typeface="Arial"/>
              </a:rPr>
              <a:t> The third essential component of mindfulness practice is to foster a sense of curiosity. Try this for a moment: look up at your surroundings with the intention of noticing something you’ve not noticed before. It might be a picture on a wall, or a detail on the back of a chair. When you spot something, focus on it for a moment, explore it. In that moment, our brains naturally produce a little spark of interest, be it conscious or unconscious. Mindfulness encourages us to stop, look up and examine our surroundings and our thought processes with that little spark of curiosity. </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rPr b="1" i="0" lang="it-IT" sz="1100" u="none" cap="none" strike="noStrike">
                <a:solidFill>
                  <a:srgbClr val="000000"/>
                </a:solidFill>
                <a:latin typeface="Arial"/>
                <a:ea typeface="Arial"/>
                <a:cs typeface="Arial"/>
                <a:sym typeface="Arial"/>
              </a:rPr>
              <a:t>Acceptance and self-compassion</a:t>
            </a:r>
            <a:r>
              <a:rPr b="0" i="0" lang="it-IT" sz="1100" u="none" cap="none" strike="noStrike">
                <a:solidFill>
                  <a:srgbClr val="000000"/>
                </a:solidFill>
                <a:latin typeface="Arial"/>
                <a:ea typeface="Arial"/>
                <a:cs typeface="Arial"/>
                <a:sym typeface="Arial"/>
              </a:rPr>
              <a:t>: These last two attitudes, acceptance and compassion, are the secret sauce of mindful awareness. The greatest kindness we can offer ourselves and others is acceptance. When we observe the present moment, it can be easy to want to fix something if it isn’t particularly pleasant or comfortable. Mindfulness practice teaches us not only to be aware of the present moment but to accept what we find there, with kindness towards ourselves and others. It’s okay to feel happy, it’s ok to feel sad or stressed. Equally, it’s ok for others to feel the way they feel. Think of a toddler trying to climb some stairs when they shouldn’t. The parent may try to stop them, in which case the toddler will only resist and desire to climb them more. If the parent accepts the situation and lets the toddler go for a few moments, and then asks them to come, the child is more likely to acquiesce because they have got their own way. Our minds are the same: if we resist something uncomfortable or push it away, we create friction and want to think it even more. If we accept discomfort being there, we reduce the friction and in time, more often than not, the discomfort may reduce or dissipate of its own accord. </a:t>
            </a:r>
            <a:endParaRPr b="0" i="0" sz="11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400"/>
              <a:buNone/>
            </a:pPr>
            <a:r>
              <a:rPr b="1" lang="it-IT" sz="1017"/>
              <a:t>Mindfulness helps students learn.:</a:t>
            </a:r>
            <a:r>
              <a:rPr lang="it-IT" sz="1017"/>
              <a:t>Researchers have identified benefits to students’ </a:t>
            </a:r>
            <a:r>
              <a:rPr lang="it-IT" sz="1017" u="sng">
                <a:solidFill>
                  <a:schemeClr val="hlink"/>
                </a:solidFill>
                <a:hlinkClick r:id="rId2"/>
              </a:rPr>
              <a:t>school functioning</a:t>
            </a:r>
            <a:r>
              <a:rPr lang="it-IT" sz="1017"/>
              <a:t> in high school, </a:t>
            </a:r>
            <a:r>
              <a:rPr lang="it-IT" sz="1017" u="sng">
                <a:solidFill>
                  <a:schemeClr val="hlink"/>
                </a:solidFill>
                <a:hlinkClick r:id="rId3"/>
              </a:rPr>
              <a:t>academic achievement</a:t>
            </a:r>
            <a:r>
              <a:rPr lang="it-IT" sz="1017"/>
              <a:t> in middle school, and </a:t>
            </a:r>
            <a:r>
              <a:rPr lang="it-IT" sz="1017" u="sng">
                <a:solidFill>
                  <a:schemeClr val="hlink"/>
                </a:solidFill>
                <a:hlinkClick r:id="rId4"/>
              </a:rPr>
              <a:t>quarterly grades</a:t>
            </a:r>
            <a:r>
              <a:rPr lang="it-IT" sz="1017"/>
              <a:t> in elementary school. And a mindfulness study of kindergarteners points to </a:t>
            </a:r>
            <a:r>
              <a:rPr lang="it-IT" sz="1017" u="sng">
                <a:solidFill>
                  <a:schemeClr val="hlink"/>
                </a:solidFill>
                <a:hlinkClick r:id="rId5"/>
              </a:rPr>
              <a:t>academic problems</a:t>
            </a:r>
            <a:r>
              <a:rPr lang="it-IT" sz="1017"/>
              <a:t> along with an increase in </a:t>
            </a:r>
            <a:r>
              <a:rPr lang="it-IT" sz="1017" u="sng">
                <a:solidFill>
                  <a:schemeClr val="hlink"/>
                </a:solidFill>
                <a:hlinkClick r:id="rId6"/>
              </a:rPr>
              <a:t>psychosocial adjustment.</a:t>
            </a:r>
            <a:endParaRPr sz="1017" u="sng"/>
          </a:p>
          <a:p>
            <a:pPr indent="0" lvl="0" marL="0" rtl="0" algn="l">
              <a:lnSpc>
                <a:spcPct val="80000"/>
              </a:lnSpc>
              <a:spcBef>
                <a:spcPts val="0"/>
              </a:spcBef>
              <a:spcAft>
                <a:spcPts val="0"/>
              </a:spcAft>
              <a:buClr>
                <a:schemeClr val="dk1"/>
              </a:buClr>
              <a:buSzPts val="839"/>
              <a:buFont typeface="Calibri"/>
              <a:buNone/>
            </a:pPr>
            <a:r>
              <a:rPr lang="it-IT" sz="1017"/>
              <a:t> </a:t>
            </a:r>
            <a:endParaRPr sz="1017"/>
          </a:p>
          <a:p>
            <a:pPr indent="0" lvl="0" marL="0" rtl="0" algn="l">
              <a:lnSpc>
                <a:spcPct val="80000"/>
              </a:lnSpc>
              <a:spcBef>
                <a:spcPts val="0"/>
              </a:spcBef>
              <a:spcAft>
                <a:spcPts val="0"/>
              </a:spcAft>
              <a:buSzPts val="1400"/>
              <a:buNone/>
            </a:pPr>
            <a:r>
              <a:rPr b="1" lang="it-IT" sz="1017"/>
              <a:t>Mindfulness makes students feel better about themselves: S</a:t>
            </a:r>
            <a:r>
              <a:rPr lang="it-IT" sz="1017"/>
              <a:t>tudents who practice mindfulness report a greater sense of </a:t>
            </a:r>
            <a:r>
              <a:rPr lang="it-IT" sz="1017" u="sng">
                <a:solidFill>
                  <a:schemeClr val="hlink"/>
                </a:solidFill>
                <a:hlinkClick r:id="rId7"/>
              </a:rPr>
              <a:t>optimism</a:t>
            </a:r>
            <a:r>
              <a:rPr lang="it-IT" sz="1017"/>
              <a:t> and </a:t>
            </a:r>
            <a:r>
              <a:rPr lang="it-IT" sz="1017" u="sng">
                <a:solidFill>
                  <a:schemeClr val="hlink"/>
                </a:solidFill>
                <a:hlinkClick r:id="rId8"/>
              </a:rPr>
              <a:t>well-being</a:t>
            </a:r>
            <a:r>
              <a:rPr lang="it-IT" sz="1017"/>
              <a:t>, and a reduction in </a:t>
            </a:r>
            <a:r>
              <a:rPr lang="it-IT" sz="1017" u="sng">
                <a:solidFill>
                  <a:schemeClr val="hlink"/>
                </a:solidFill>
                <a:hlinkClick r:id="rId9"/>
              </a:rPr>
              <a:t>rumination</a:t>
            </a:r>
            <a:r>
              <a:rPr lang="it-IT" sz="1017"/>
              <a:t>, </a:t>
            </a:r>
            <a:r>
              <a:rPr lang="it-IT" sz="1017" u="sng">
                <a:solidFill>
                  <a:schemeClr val="hlink"/>
                </a:solidFill>
                <a:hlinkClick r:id="rId10"/>
              </a:rPr>
              <a:t>depression</a:t>
            </a:r>
            <a:r>
              <a:rPr lang="it-IT" sz="1017"/>
              <a:t>, </a:t>
            </a:r>
            <a:r>
              <a:rPr lang="it-IT" sz="1017" u="sng">
                <a:solidFill>
                  <a:schemeClr val="hlink"/>
                </a:solidFill>
                <a:hlinkClick r:id="rId11"/>
              </a:rPr>
              <a:t>anxiety</a:t>
            </a:r>
            <a:r>
              <a:rPr lang="it-IT" sz="1017"/>
              <a:t>, </a:t>
            </a:r>
            <a:r>
              <a:rPr lang="it-IT" sz="1017" u="sng">
                <a:solidFill>
                  <a:schemeClr val="hlink"/>
                </a:solidFill>
                <a:hlinkClick r:id="rId12"/>
              </a:rPr>
              <a:t>stress</a:t>
            </a:r>
            <a:r>
              <a:rPr lang="it-IT" sz="1017"/>
              <a:t>, and </a:t>
            </a:r>
            <a:r>
              <a:rPr lang="it-IT" sz="1017" u="sng">
                <a:solidFill>
                  <a:schemeClr val="hlink"/>
                </a:solidFill>
                <a:hlinkClick r:id="rId13"/>
              </a:rPr>
              <a:t>anger</a:t>
            </a:r>
            <a:r>
              <a:rPr lang="it-IT" sz="1017"/>
              <a:t>.</a:t>
            </a:r>
            <a:endParaRPr sz="1017"/>
          </a:p>
          <a:p>
            <a:pPr indent="0" lvl="0" marL="0" rtl="0" algn="l">
              <a:lnSpc>
                <a:spcPct val="80000"/>
              </a:lnSpc>
              <a:spcBef>
                <a:spcPts val="0"/>
              </a:spcBef>
              <a:spcAft>
                <a:spcPts val="0"/>
              </a:spcAft>
              <a:buSzPts val="1400"/>
              <a:buNone/>
            </a:pPr>
            <a:r>
              <a:t/>
            </a:r>
            <a:endParaRPr sz="1017"/>
          </a:p>
          <a:p>
            <a:pPr indent="0" lvl="0" marL="0" rtl="0" algn="l">
              <a:lnSpc>
                <a:spcPct val="80000"/>
              </a:lnSpc>
              <a:spcBef>
                <a:spcPts val="0"/>
              </a:spcBef>
              <a:spcAft>
                <a:spcPts val="0"/>
              </a:spcAft>
              <a:buSzPts val="1400"/>
              <a:buNone/>
            </a:pPr>
            <a:r>
              <a:rPr b="1" lang="it-IT" sz="1017"/>
              <a:t>Mindfulness may bolster social-emotional learning at school: </a:t>
            </a:r>
            <a:r>
              <a:rPr lang="it-IT" sz="1017"/>
              <a:t>A </a:t>
            </a:r>
            <a:r>
              <a:rPr lang="it-IT" sz="1017" u="sng">
                <a:solidFill>
                  <a:schemeClr val="hlink"/>
                </a:solidFill>
                <a:hlinkClick r:id="rId14"/>
              </a:rPr>
              <a:t>review of 40 school-based studies</a:t>
            </a:r>
            <a:r>
              <a:rPr lang="it-IT" sz="1017"/>
              <a:t> linked mindfulness-based interventions to </a:t>
            </a:r>
            <a:r>
              <a:rPr lang="it-IT" sz="1017" u="sng">
                <a:solidFill>
                  <a:schemeClr val="hlink"/>
                </a:solidFill>
                <a:hlinkClick r:id="rId15"/>
              </a:rPr>
              <a:t>CASEL</a:t>
            </a:r>
            <a:r>
              <a:rPr lang="it-IT" sz="1017"/>
              <a:t>’s five SEL competencies: including self-management (referenced in all studies), self-awareness, social awareness, relationships skills, and responsible decision-making.</a:t>
            </a:r>
            <a:endParaRPr sz="1017"/>
          </a:p>
          <a:p>
            <a:pPr indent="0" lvl="0" marL="0" rtl="0" algn="l">
              <a:lnSpc>
                <a:spcPct val="80000"/>
              </a:lnSpc>
              <a:spcBef>
                <a:spcPts val="0"/>
              </a:spcBef>
              <a:spcAft>
                <a:spcPts val="0"/>
              </a:spcAft>
              <a:buClr>
                <a:schemeClr val="dk1"/>
              </a:buClr>
              <a:buSzPts val="839"/>
              <a:buFont typeface="Calibri"/>
              <a:buNone/>
            </a:pPr>
            <a:r>
              <a:rPr lang="it-IT" sz="1017"/>
              <a:t> </a:t>
            </a:r>
            <a:endParaRPr sz="1017"/>
          </a:p>
          <a:p>
            <a:pPr indent="0" lvl="0" marL="0" rtl="0" algn="l">
              <a:lnSpc>
                <a:spcPct val="80000"/>
              </a:lnSpc>
              <a:spcBef>
                <a:spcPts val="0"/>
              </a:spcBef>
              <a:spcAft>
                <a:spcPts val="0"/>
              </a:spcAft>
              <a:buSzPts val="1400"/>
              <a:buNone/>
            </a:pPr>
            <a:r>
              <a:rPr b="1" lang="it-IT" sz="1017"/>
              <a:t>Mindfulness helps students learn self-management skills.:</a:t>
            </a:r>
            <a:r>
              <a:rPr lang="it-IT" sz="1017"/>
              <a:t>A review of over a dozen K-12 studies tells us that mindfulness can enhance students’ </a:t>
            </a:r>
            <a:r>
              <a:rPr lang="it-IT" sz="1017" u="sng">
                <a:solidFill>
                  <a:schemeClr val="hlink"/>
                </a:solidFill>
                <a:hlinkClick r:id="rId16"/>
              </a:rPr>
              <a:t>attention and executive functions</a:t>
            </a:r>
            <a:r>
              <a:rPr lang="it-IT" sz="1017"/>
              <a:t>. For example, some studies suggest that mindfulness can </a:t>
            </a:r>
            <a:r>
              <a:rPr lang="it-IT" sz="1017" u="sng">
                <a:solidFill>
                  <a:schemeClr val="hlink"/>
                </a:solidFill>
                <a:hlinkClick r:id="rId17"/>
              </a:rPr>
              <a:t>enhance focus</a:t>
            </a:r>
            <a:r>
              <a:rPr lang="it-IT" sz="1017"/>
              <a:t> in children with ADHD while others indicate a noticeable </a:t>
            </a:r>
            <a:r>
              <a:rPr lang="it-IT" sz="1017" u="sng">
                <a:solidFill>
                  <a:schemeClr val="hlink"/>
                </a:solidFill>
                <a:hlinkClick r:id="rId18"/>
              </a:rPr>
              <a:t>attention problems</a:t>
            </a:r>
            <a:r>
              <a:rPr lang="it-IT" sz="1017"/>
              <a:t>, in general, as reported by teachers. Other studies point to the benefits of mindfulness on particular aspects of students’ executive functioning, including </a:t>
            </a:r>
            <a:r>
              <a:rPr lang="it-IT" sz="1017" u="sng">
                <a:solidFill>
                  <a:schemeClr val="hlink"/>
                </a:solidFill>
                <a:hlinkClick r:id="rId19"/>
              </a:rPr>
              <a:t>effortful control</a:t>
            </a:r>
            <a:r>
              <a:rPr lang="it-IT" sz="1017"/>
              <a:t>, </a:t>
            </a:r>
            <a:r>
              <a:rPr lang="it-IT" sz="1017" u="sng">
                <a:solidFill>
                  <a:schemeClr val="hlink"/>
                </a:solidFill>
                <a:hlinkClick r:id="rId20"/>
              </a:rPr>
              <a:t>working memory</a:t>
            </a:r>
            <a:r>
              <a:rPr lang="it-IT" sz="1017"/>
              <a:t>, and </a:t>
            </a:r>
            <a:r>
              <a:rPr lang="it-IT" sz="1017" u="sng">
                <a:solidFill>
                  <a:schemeClr val="hlink"/>
                </a:solidFill>
                <a:hlinkClick r:id="rId21"/>
              </a:rPr>
              <a:t>emotion regulation</a:t>
            </a:r>
            <a:r>
              <a:rPr lang="it-IT" sz="1017"/>
              <a:t>.</a:t>
            </a:r>
            <a:endParaRPr sz="1017"/>
          </a:p>
          <a:p>
            <a:pPr indent="0" lvl="0" marL="0" rtl="0" algn="l">
              <a:lnSpc>
                <a:spcPct val="80000"/>
              </a:lnSpc>
              <a:spcBef>
                <a:spcPts val="0"/>
              </a:spcBef>
              <a:spcAft>
                <a:spcPts val="0"/>
              </a:spcAft>
              <a:buSzPts val="1400"/>
              <a:buNone/>
            </a:pPr>
            <a:r>
              <a:t/>
            </a:r>
            <a:endParaRPr sz="1017"/>
          </a:p>
          <a:p>
            <a:pPr indent="0" lvl="0" marL="0" rtl="0" algn="l">
              <a:lnSpc>
                <a:spcPct val="80000"/>
              </a:lnSpc>
              <a:spcBef>
                <a:spcPts val="0"/>
              </a:spcBef>
              <a:spcAft>
                <a:spcPts val="0"/>
              </a:spcAft>
              <a:buSzPts val="1400"/>
              <a:buNone/>
            </a:pPr>
            <a:r>
              <a:rPr b="1" lang="it-IT" sz="1017"/>
              <a:t>Mindfulness fosters greater self-awareness: </a:t>
            </a:r>
            <a:r>
              <a:rPr lang="it-IT" sz="1017"/>
              <a:t>Students who participate in regular mindfulness practices report an increase in </a:t>
            </a:r>
            <a:r>
              <a:rPr lang="it-IT" sz="1017" u="sng">
                <a:solidFill>
                  <a:schemeClr val="hlink"/>
                </a:solidFill>
                <a:hlinkClick r:id="rId22"/>
              </a:rPr>
              <a:t>emotional awareness</a:t>
            </a:r>
            <a:r>
              <a:rPr lang="it-IT" sz="1017"/>
              <a:t>, a stronger </a:t>
            </a:r>
            <a:r>
              <a:rPr lang="it-IT" sz="1017" u="sng">
                <a:solidFill>
                  <a:schemeClr val="hlink"/>
                </a:solidFill>
                <a:hlinkClick r:id="rId23"/>
              </a:rPr>
              <a:t>self-concept</a:t>
            </a:r>
            <a:r>
              <a:rPr lang="it-IT" sz="1017"/>
              <a:t>, and a growing capacity for </a:t>
            </a:r>
            <a:r>
              <a:rPr lang="it-IT" sz="1017" u="sng">
                <a:solidFill>
                  <a:schemeClr val="hlink"/>
                </a:solidFill>
                <a:hlinkClick r:id="rId24"/>
              </a:rPr>
              <a:t>self-compassion</a:t>
            </a:r>
            <a:r>
              <a:rPr lang="it-IT" sz="1017"/>
              <a:t>.</a:t>
            </a:r>
            <a:endParaRPr sz="1017"/>
          </a:p>
          <a:p>
            <a:pPr indent="0" lvl="0" marL="0" rtl="0" algn="l">
              <a:lnSpc>
                <a:spcPct val="80000"/>
              </a:lnSpc>
              <a:spcBef>
                <a:spcPts val="0"/>
              </a:spcBef>
              <a:spcAft>
                <a:spcPts val="0"/>
              </a:spcAft>
              <a:buClr>
                <a:schemeClr val="dk1"/>
              </a:buClr>
              <a:buSzPts val="839"/>
              <a:buFont typeface="Calibri"/>
              <a:buNone/>
            </a:pPr>
            <a:r>
              <a:rPr lang="it-IT" sz="1017"/>
              <a:t> </a:t>
            </a:r>
            <a:endParaRPr sz="1017"/>
          </a:p>
          <a:p>
            <a:pPr indent="0" lvl="0" marL="0" rtl="0" algn="l">
              <a:lnSpc>
                <a:spcPct val="80000"/>
              </a:lnSpc>
              <a:spcBef>
                <a:spcPts val="0"/>
              </a:spcBef>
              <a:spcAft>
                <a:spcPts val="0"/>
              </a:spcAft>
              <a:buSzPts val="1400"/>
              <a:buNone/>
            </a:pPr>
            <a:r>
              <a:rPr b="1" lang="it-IT" sz="1017"/>
              <a:t>Mindfulness enhances students’ social awareness and relationships skills: </a:t>
            </a:r>
            <a:r>
              <a:rPr lang="it-IT" sz="1017"/>
              <a:t>Studies of elementary students link mindfulness to </a:t>
            </a:r>
            <a:r>
              <a:rPr lang="it-IT" sz="1017" u="sng">
                <a:solidFill>
                  <a:schemeClr val="hlink"/>
                </a:solidFill>
                <a:hlinkClick r:id="rId25"/>
              </a:rPr>
              <a:t>empathy and perspective-takin</a:t>
            </a:r>
            <a:r>
              <a:rPr lang="it-IT" sz="1017"/>
              <a:t>g, </a:t>
            </a:r>
            <a:r>
              <a:rPr lang="it-IT" sz="1017" u="sng">
                <a:solidFill>
                  <a:schemeClr val="hlink"/>
                </a:solidFill>
                <a:hlinkClick r:id="rId26"/>
              </a:rPr>
              <a:t>kindness</a:t>
            </a:r>
            <a:r>
              <a:rPr lang="it-IT" sz="1017"/>
              <a:t>, and other </a:t>
            </a:r>
            <a:r>
              <a:rPr lang="it-IT" sz="1017" u="sng">
                <a:solidFill>
                  <a:schemeClr val="hlink"/>
                </a:solidFill>
                <a:hlinkClick r:id="rId27"/>
              </a:rPr>
              <a:t>prosocial behaviors</a:t>
            </a:r>
            <a:r>
              <a:rPr lang="it-IT" sz="1017"/>
              <a:t>.</a:t>
            </a:r>
            <a:endParaRPr sz="1017"/>
          </a:p>
          <a:p>
            <a:pPr indent="0" lvl="0" marL="0" rtl="0" algn="l">
              <a:lnSpc>
                <a:spcPct val="80000"/>
              </a:lnSpc>
              <a:spcBef>
                <a:spcPts val="0"/>
              </a:spcBef>
              <a:spcAft>
                <a:spcPts val="0"/>
              </a:spcAft>
              <a:buSzPts val="1400"/>
              <a:buNone/>
            </a:pPr>
            <a:r>
              <a:t/>
            </a:r>
            <a:endParaRPr sz="1017"/>
          </a:p>
          <a:p>
            <a:pPr indent="0" lvl="0" marL="0" rtl="0" algn="l">
              <a:lnSpc>
                <a:spcPct val="80000"/>
              </a:lnSpc>
              <a:spcBef>
                <a:spcPts val="0"/>
              </a:spcBef>
              <a:spcAft>
                <a:spcPts val="0"/>
              </a:spcAft>
              <a:buSzPts val="1400"/>
              <a:buNone/>
            </a:pPr>
            <a:r>
              <a:rPr b="1" lang="it-IT" sz="1017"/>
              <a:t>Students practicing mindfulness learn to become more responsible decision-makers: </a:t>
            </a:r>
            <a:r>
              <a:rPr lang="it-IT" sz="1017"/>
              <a:t>Researchers associate mindfulness with students’ enhanced </a:t>
            </a:r>
            <a:r>
              <a:rPr lang="it-IT" sz="1017" u="sng">
                <a:solidFill>
                  <a:schemeClr val="hlink"/>
                </a:solidFill>
                <a:hlinkClick r:id="rId28"/>
              </a:rPr>
              <a:t>cognitive decision-making</a:t>
            </a:r>
            <a:r>
              <a:rPr lang="it-IT" sz="1017"/>
              <a:t>, an increased sense of </a:t>
            </a:r>
            <a:r>
              <a:rPr lang="it-IT" sz="1017" u="sng">
                <a:solidFill>
                  <a:schemeClr val="hlink"/>
                </a:solidFill>
                <a:hlinkClick r:id="rId29"/>
              </a:rPr>
              <a:t>social responsibility</a:t>
            </a:r>
            <a:r>
              <a:rPr lang="it-IT" sz="1017"/>
              <a:t>, and better </a:t>
            </a:r>
            <a:r>
              <a:rPr lang="it-IT" sz="1017" u="sng">
                <a:solidFill>
                  <a:schemeClr val="hlink"/>
                </a:solidFill>
                <a:hlinkClick r:id="rId30"/>
              </a:rPr>
              <a:t>student behavior outcomes</a:t>
            </a:r>
            <a:r>
              <a:rPr lang="it-IT" sz="1017"/>
              <a:t> (as reported by teachers). Finally, a large study of teens in seven countries reveals mindful students’ behaviors are better aligned with their </a:t>
            </a:r>
            <a:r>
              <a:rPr lang="it-IT" sz="1017" u="sng">
                <a:solidFill>
                  <a:schemeClr val="hlink"/>
                </a:solidFill>
                <a:hlinkClick r:id="rId31"/>
              </a:rPr>
              <a:t>values</a:t>
            </a:r>
            <a:r>
              <a:rPr lang="it-IT" sz="1017"/>
              <a:t> when compared to students who do not practice mindfulness.</a:t>
            </a:r>
            <a:endParaRPr sz="1017"/>
          </a:p>
          <a:p>
            <a:pPr indent="0" lvl="0" marL="0" rtl="0" algn="l">
              <a:lnSpc>
                <a:spcPct val="80000"/>
              </a:lnSpc>
              <a:spcBef>
                <a:spcPts val="0"/>
              </a:spcBef>
              <a:spcAft>
                <a:spcPts val="0"/>
              </a:spcAft>
              <a:buSzPts val="1400"/>
              <a:buNone/>
            </a:pPr>
            <a:r>
              <a:t/>
            </a:r>
            <a:endParaRPr sz="1017"/>
          </a:p>
          <a:p>
            <a:pPr indent="0" lvl="0" marL="0" rtl="0" algn="l">
              <a:lnSpc>
                <a:spcPct val="80000"/>
              </a:lnSpc>
              <a:spcBef>
                <a:spcPts val="0"/>
              </a:spcBef>
              <a:spcAft>
                <a:spcPts val="0"/>
              </a:spcAft>
              <a:buClr>
                <a:schemeClr val="dk1"/>
              </a:buClr>
              <a:buSzPts val="840"/>
              <a:buFont typeface="Calibri"/>
              <a:buNone/>
            </a:pPr>
            <a:r>
              <a:t/>
            </a:r>
            <a:endParaRPr sz="1017"/>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dk1"/>
              </a:buClr>
              <a:buSzPts val="1400"/>
              <a:buFont typeface="Arial"/>
              <a:buNone/>
            </a:pPr>
            <a:r>
              <a:rPr lang="it-IT" sz="1100"/>
              <a:t>Research shows that educators who regularly practice mindfulness have a higher sense of well-being and teaching self-efficacy. Additionally, these teachers are better able to manage classroom behavior and maintain supportive relationships with students. For students, mindfulness can lead to reductions in exhibiting challenging behaviors and greater compliance with teacher requests. </a:t>
            </a:r>
            <a:endParaRPr sz="1100"/>
          </a:p>
          <a:p>
            <a:pPr indent="0" lvl="0" marL="0" rtl="0" algn="just">
              <a:lnSpc>
                <a:spcPct val="80000"/>
              </a:lnSpc>
              <a:spcBef>
                <a:spcPts val="0"/>
              </a:spcBef>
              <a:spcAft>
                <a:spcPts val="0"/>
              </a:spcAft>
              <a:buClr>
                <a:schemeClr val="dk1"/>
              </a:buClr>
              <a:buSzPts val="1400"/>
              <a:buFont typeface="Arial"/>
              <a:buNone/>
            </a:pPr>
            <a:r>
              <a:rPr lang="it-IT" sz="1100"/>
              <a:t>Research also shows that regular engagement with mindfulness practices is associated with increased academic achievement. </a:t>
            </a:r>
            <a:endParaRPr sz="1100"/>
          </a:p>
          <a:p>
            <a:pPr indent="0" lvl="0" marL="0" rtl="0" algn="l">
              <a:lnSpc>
                <a:spcPct val="100000"/>
              </a:lnSpc>
              <a:spcBef>
                <a:spcPts val="0"/>
              </a:spcBef>
              <a:spcAft>
                <a:spcPts val="0"/>
              </a:spcAft>
              <a:buSzPts val="1400"/>
              <a:buNone/>
            </a:pPr>
            <a:r>
              <a:t/>
            </a:r>
            <a:endParaRPr/>
          </a:p>
        </p:txBody>
      </p:sp>
      <p:sp>
        <p:nvSpPr>
          <p:cNvPr id="325" name="Google Shape;325;p3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10 minutes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raise awareness on the importance of being mindful and experiencing the present moment</a:t>
            </a:r>
            <a:endParaRPr b="0"/>
          </a:p>
          <a:p>
            <a:pPr indent="0" lvl="0" marL="0" rtl="0" algn="l">
              <a:lnSpc>
                <a:spcPct val="100000"/>
              </a:lnSpc>
              <a:spcBef>
                <a:spcPts val="0"/>
              </a:spcBef>
              <a:spcAft>
                <a:spcPts val="0"/>
              </a:spcAft>
              <a:buSzPts val="1400"/>
              <a:buNone/>
            </a:pPr>
            <a:r>
              <a:rPr b="0" i="0" lang="it-IT" sz="1200" u="sng" strike="noStrike">
                <a:solidFill>
                  <a:schemeClr val="dk1"/>
                </a:solidFill>
                <a:latin typeface="Calibri"/>
                <a:ea typeface="Calibri"/>
                <a:cs typeface="Calibri"/>
                <a:sym typeface="Calibri"/>
                <a:hlinkClick r:id="rId2">
                  <a:extLst>
                    <a:ext uri="{A12FA001-AC4F-418D-AE19-62706E023703}">
                      <ahyp:hlinkClr val="tx"/>
                    </a:ext>
                  </a:extLst>
                </a:hlinkClick>
              </a:rPr>
              <a:t>https://www.youtube.com/watch?v=qzR62JJCMBQ</a:t>
            </a:r>
            <a:endParaRPr b="0"/>
          </a:p>
          <a:p>
            <a:pPr indent="0" lvl="0" marL="0" rtl="0" algn="l">
              <a:lnSpc>
                <a:spcPct val="100000"/>
              </a:lnSpc>
              <a:spcBef>
                <a:spcPts val="0"/>
              </a:spcBef>
              <a:spcAft>
                <a:spcPts val="0"/>
              </a:spcAft>
              <a:buSzPts val="1400"/>
              <a:buNone/>
            </a:pPr>
            <a:br>
              <a:rPr lang="it-IT"/>
            </a:b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Calibri"/>
              <a:buNone/>
            </a:pPr>
            <a:r>
              <a:rPr lang="it-IT"/>
              <a:t>Mindfulness is also used by psychologists and therapists as a tool to help with issues such as depression, anxiety, painful syndromes and stress. Many therapeautic protocols are therefore based on the practice of mindfulness. </a:t>
            </a:r>
            <a:endParaRPr/>
          </a:p>
          <a:p>
            <a:pPr indent="-317500" lvl="0" marL="457200" rtl="0" algn="l">
              <a:lnSpc>
                <a:spcPct val="100000"/>
              </a:lnSpc>
              <a:spcBef>
                <a:spcPts val="0"/>
              </a:spcBef>
              <a:spcAft>
                <a:spcPts val="0"/>
              </a:spcAft>
              <a:buClr>
                <a:schemeClr val="dk1"/>
              </a:buClr>
              <a:buSzPts val="1400"/>
              <a:buFont typeface="Calibri"/>
              <a:buNone/>
            </a:pPr>
            <a:r>
              <a:rPr lang="it-IT"/>
              <a:t>The most famous are: MBSR (Mindfulness Based Stress Reduction), MBCT (Mindfulness Based Cognitive Therapy) and ACT (Acceptance and Commitment Therapy). </a:t>
            </a:r>
            <a:endParaRPr/>
          </a:p>
          <a:p>
            <a:pPr indent="-317500" lvl="0" marL="45720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Jon Kabat-Zinn is considered the founding father of mindfulness-based stress reduction, as he created the practice in the 1970s.</a:t>
            </a:r>
            <a:endParaRPr/>
          </a:p>
          <a:p>
            <a:pPr indent="0" lvl="0" marL="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He took a modern, scientific-based perspective to traditional </a:t>
            </a:r>
            <a:r>
              <a:rPr b="0" i="0" lang="it-IT" sz="1100" u="sng" cap="none" strike="noStrike">
                <a:solidFill>
                  <a:srgbClr val="000000"/>
                </a:solidFill>
                <a:latin typeface="Arial"/>
                <a:ea typeface="Arial"/>
                <a:cs typeface="Arial"/>
                <a:sym typeface="Arial"/>
                <a:hlinkClick r:id="rId2">
                  <a:extLst>
                    <a:ext uri="{A12FA001-AC4F-418D-AE19-62706E023703}">
                      <ahyp:hlinkClr val="tx"/>
                    </a:ext>
                  </a:extLst>
                </a:hlinkClick>
              </a:rPr>
              <a:t>Buddhist principles</a:t>
            </a:r>
            <a:r>
              <a:rPr b="0" i="0" lang="it-IT" sz="1100" u="none" cap="none" strike="noStrike">
                <a:solidFill>
                  <a:srgbClr val="000000"/>
                </a:solidFill>
                <a:latin typeface="Arial"/>
                <a:ea typeface="Arial"/>
                <a:cs typeface="Arial"/>
                <a:sym typeface="Arial"/>
              </a:rPr>
              <a:t> of mindfulness and meditation and developed a flexible approach to reducing stress.</a:t>
            </a:r>
            <a:endParaRPr/>
          </a:p>
          <a:p>
            <a:pPr indent="-317500" lvl="0" marL="45720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3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https://palousemindfulness.com/docs/bodyscan.pdf </a:t>
            </a:r>
            <a:endParaRPr/>
          </a:p>
        </p:txBody>
      </p:sp>
      <p:sp>
        <p:nvSpPr>
          <p:cNvPr id="355" name="Google Shape;355;p4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7099d3ac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2d7099d3aca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4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10 minutes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learn to accept things that we cannot control in stressful situations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Instructions: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Individually participants focus on a stressful situation they are currently experiencing. Then, thanks to the help of the picture they analyze what of this situation is out of their control or in their control.</a:t>
            </a:r>
            <a:endParaRPr b="0"/>
          </a:p>
          <a:p>
            <a:pPr indent="0" lvl="0" marL="0" rtl="0" algn="l">
              <a:lnSpc>
                <a:spcPct val="100000"/>
              </a:lnSpc>
              <a:spcBef>
                <a:spcPts val="0"/>
              </a:spcBef>
              <a:spcAft>
                <a:spcPts val="0"/>
              </a:spcAft>
              <a:buSzPts val="1400"/>
              <a:buNone/>
            </a:pPr>
            <a:br>
              <a:rPr lang="it-IT"/>
            </a:br>
            <a:endParaRPr/>
          </a:p>
        </p:txBody>
      </p:sp>
      <p:sp>
        <p:nvSpPr>
          <p:cNvPr id="377" name="Google Shape;377;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10 minutes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understand that we can have more mindful habits helping us in stressful situations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Instructions: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Taking the same situation of the previous activity in mind, participants write 10 good habits they can fill their days with in stressful situations.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Outcome: with these 2 activities, participants reflect on themselves to understand the importance of focusing on the present moment and on the good mindful things they can do for themselves.</a:t>
            </a:r>
            <a:endParaRPr b="0"/>
          </a:p>
        </p:txBody>
      </p:sp>
      <p:sp>
        <p:nvSpPr>
          <p:cNvPr id="386" name="Google Shape;386;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10 minutes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practice mindfulness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Instructions: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Play a regular game of Simon Says but with a mindfulness twist. Commands should include mindfulness activities, such as "Simon says, take a deep breath," "Simon says, notice how your feet feel on the ground," or "Simon says, close your eyes and listen to the sounds around you."</a:t>
            </a:r>
            <a:endParaRPr b="0"/>
          </a:p>
          <a:p>
            <a:pPr indent="0" lvl="0" marL="0" rtl="0" algn="l">
              <a:lnSpc>
                <a:spcPct val="100000"/>
              </a:lnSpc>
              <a:spcBef>
                <a:spcPts val="0"/>
              </a:spcBef>
              <a:spcAft>
                <a:spcPts val="0"/>
              </a:spcAft>
              <a:buSzPts val="1400"/>
              <a:buNone/>
            </a:pPr>
            <a:br>
              <a:rPr lang="it-IT"/>
            </a:br>
            <a:endParaRPr/>
          </a:p>
        </p:txBody>
      </p:sp>
      <p:sp>
        <p:nvSpPr>
          <p:cNvPr id="395" name="Google Shape;395;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1bf632222e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1bf632222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i="1" lang="it-IT" sz="1100">
                <a:latin typeface="Arial"/>
                <a:ea typeface="Arial"/>
                <a:cs typeface="Arial"/>
                <a:sym typeface="Arial"/>
              </a:rPr>
              <a:t>How can you cope with stress?</a:t>
            </a:r>
            <a:endParaRPr i="1"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Duration: 5 minutes</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Objective: to learn about stress reduction exercises</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Content:</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Deep breathing</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Progressive muscle relaxation</a:t>
            </a:r>
            <a:endParaRPr sz="11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Visualization</a:t>
            </a:r>
            <a:endParaRPr/>
          </a:p>
        </p:txBody>
      </p:sp>
      <p:sp>
        <p:nvSpPr>
          <p:cNvPr id="404" name="Google Shape;404;g31bf632222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1bf632222e_0_1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31bf632222e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31bf632222e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1bf632222e_0_2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31bf632222e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it-IT"/>
            </a:br>
            <a:endParaRPr/>
          </a:p>
        </p:txBody>
      </p:sp>
      <p:sp>
        <p:nvSpPr>
          <p:cNvPr id="422" name="Google Shape;422;g31bf632222e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1bf632222e_0_3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31bf632222e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31bf632222e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1bf632222e_0_4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31bf632222e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This relaxation strategy is designed to help you relax muscles that have become tense due to stress. Because you have immediate and direct control over your muscles, you can learn to relax them on command. However, this is a skill that requires practice.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As the word “CALM” is used here, each letter stands for a particular muscle group to relax. </a:t>
            </a:r>
            <a:r>
              <a:rPr b="1" lang="it-IT" sz="1100">
                <a:latin typeface="Arial"/>
                <a:ea typeface="Arial"/>
                <a:cs typeface="Arial"/>
                <a:sym typeface="Arial"/>
              </a:rPr>
              <a:t>The “C” stands for chest, “A” stands for arms (including hands and shoulders), “L” stands for legs (including feet), and “M” stands for mouth (including jaw).</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For this exercise, say the word “CALM” to yourself. If you are able, close your eyes so you can concentrate better. As you repeat the word to yourself, scan each of the four areas for muscle tension (5 seconds), then relax that area (30 seconds). Move from Chest to the Arms to the Legs to the Mouth, scanning for tension and releasing any that exists, as you rehearse the word “CALM”.</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Repeat this as long as needed, but at least 30-60 seconds. If you are using a particular muscle group and cannot relax it (for example, you are walking down the street), simply focus on the other muscle groups.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it-IT" sz="1150">
                <a:latin typeface="Arial"/>
                <a:ea typeface="Arial"/>
                <a:cs typeface="Arial"/>
                <a:sym typeface="Arial"/>
              </a:rPr>
              <a:t>The CALM Exercise</a:t>
            </a:r>
            <a:endParaRPr b="1" sz="115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it-IT" sz="1100">
                <a:latin typeface="Arial"/>
                <a:ea typeface="Arial"/>
                <a:cs typeface="Arial"/>
                <a:sym typeface="Arial"/>
              </a:rPr>
              <a:t>C</a:t>
            </a:r>
            <a:r>
              <a:rPr lang="it-IT" sz="1100">
                <a:latin typeface="Arial"/>
                <a:ea typeface="Arial"/>
                <a:cs typeface="Arial"/>
                <a:sym typeface="Arial"/>
              </a:rPr>
              <a:t>hest: Chest/torso sinks back into the chair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it-IT" sz="1100">
                <a:latin typeface="Arial"/>
                <a:ea typeface="Arial"/>
                <a:cs typeface="Arial"/>
                <a:sym typeface="Arial"/>
              </a:rPr>
              <a:t>A</a:t>
            </a:r>
            <a:r>
              <a:rPr lang="it-IT" sz="1100">
                <a:latin typeface="Arial"/>
                <a:ea typeface="Arial"/>
                <a:cs typeface="Arial"/>
                <a:sym typeface="Arial"/>
              </a:rPr>
              <a:t>rms: Shoulders and arms sag, hands rest in lap</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it-IT" sz="1100">
                <a:latin typeface="Arial"/>
                <a:ea typeface="Arial"/>
                <a:cs typeface="Arial"/>
                <a:sym typeface="Arial"/>
              </a:rPr>
              <a:t>L</a:t>
            </a:r>
            <a:r>
              <a:rPr lang="it-IT" sz="1100">
                <a:latin typeface="Arial"/>
                <a:ea typeface="Arial"/>
                <a:cs typeface="Arial"/>
                <a:sym typeface="Arial"/>
              </a:rPr>
              <a:t>egs: Loose and flexible, not crossed</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it-IT" sz="1100">
                <a:latin typeface="Arial"/>
                <a:ea typeface="Arial"/>
                <a:cs typeface="Arial"/>
                <a:sym typeface="Arial"/>
              </a:rPr>
              <a:t>M</a:t>
            </a:r>
            <a:r>
              <a:rPr lang="it-IT" sz="1100">
                <a:latin typeface="Arial"/>
                <a:ea typeface="Arial"/>
                <a:cs typeface="Arial"/>
                <a:sym typeface="Arial"/>
              </a:rPr>
              <a:t>outh: Jaw drops slightly</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40" name="Google Shape;440;g31bf632222e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it-IT"/>
              <a:t>More than half of people with mental issues don't receive help for their disorders. Often, people avoid or delay seeking treatment due to concerns about being treated differently or fears of losing their jobs and livelihood. </a:t>
            </a:r>
            <a:endParaRPr/>
          </a:p>
        </p:txBody>
      </p:sp>
      <p:sp>
        <p:nvSpPr>
          <p:cNvPr id="154" name="Google Shape;15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1bf632222e_0_5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31bf632222e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31bf632222e_0_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it-IT"/>
              <a:t>There’s a widespread perception that Mindfulness is primarily about relaxation. Many school staff don’t realise that Mindfulness could potentially lead to themselves and their students feeling quite vulnerable. The question has to be asked: How comfortable is your school’s staff with their own vulnerability? It’s often the case that the exploration of personal experience, which is intrinsic to a Mindfulness course, may be unfamiliar to staff groups. </a:t>
            </a:r>
            <a:endParaRPr b="1"/>
          </a:p>
        </p:txBody>
      </p:sp>
      <p:sp>
        <p:nvSpPr>
          <p:cNvPr id="456" name="Google Shape;456;p4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it-IT"/>
              <a:t>Educating management on the potential benefits of Mindfulness programs is critical. Otherwise, they may perceive that the programs take away from valuable classroom time.</a:t>
            </a:r>
            <a:endParaRPr/>
          </a:p>
          <a:p>
            <a:pPr indent="0" lvl="0" marL="0" rtl="0" algn="l">
              <a:lnSpc>
                <a:spcPct val="100000"/>
              </a:lnSpc>
              <a:spcBef>
                <a:spcPts val="0"/>
              </a:spcBef>
              <a:spcAft>
                <a:spcPts val="0"/>
              </a:spcAft>
              <a:buClr>
                <a:schemeClr val="dk1"/>
              </a:buClr>
              <a:buSzPts val="1200"/>
              <a:buFont typeface="Calibri"/>
              <a:buNone/>
            </a:pPr>
            <a:r>
              <a:rPr lang="it-IT"/>
              <a:t>In addition, where management have an understanding of the benefits of Mindfulness, implementation is more likely to impact on the whole school, including both staff and students. It’s also more likely that full Mindfulness programs would be taught and that training for in-school facilitators would be supported.</a:t>
            </a:r>
            <a:endParaRPr/>
          </a:p>
          <a:p>
            <a:pPr indent="0" lvl="0" marL="0" rtl="0" algn="l">
              <a:lnSpc>
                <a:spcPct val="100000"/>
              </a:lnSpc>
              <a:spcBef>
                <a:spcPts val="0"/>
              </a:spcBef>
              <a:spcAft>
                <a:spcPts val="0"/>
              </a:spcAft>
              <a:buClr>
                <a:schemeClr val="dk1"/>
              </a:buClr>
              <a:buSzPts val="1200"/>
              <a:buFont typeface="Calibri"/>
              <a:buNone/>
            </a:pPr>
            <a:r>
              <a:rPr lang="it-IT"/>
              <a:t>The involvement and support of management communicates to both teachers and students that the school values and is committed to the Mindfulness program.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i="1"/>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it-IT"/>
              <a:t>Mindfulness programs work best when they are located within the school curriculum, instead of being introduced as extra “one-off” topics. The teachers recommended the Social and Emotional Learning subject area (SEL in the US, PSHE in most of the UK, SPHE in Ireland).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A surprising outcome from the study was the preference for in-school facilitators instead of external</a:t>
            </a:r>
            <a:endParaRPr/>
          </a:p>
          <a:p>
            <a:pPr indent="0" lvl="0" marL="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The main reason is that the students can develop a greater continuity in their Mindfulness practice. Continuing to see the facilitating teacher in the school reminds the students about their practice and also gives them the opportunity to ask further questions, share concerns, etc.</a:t>
            </a:r>
            <a:endParaRPr/>
          </a:p>
          <a:p>
            <a:pPr indent="0" lvl="0" marL="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An additional argument in favour of in-school facilitators is that specific teaching skills are needed for the classroom. This is particularly important when delivering a Mindfulness program, where challenging behaviour and non-participation from students needs to be handled skilfully. </a:t>
            </a:r>
            <a:endParaRPr/>
          </a:p>
          <a:p>
            <a:pPr indent="0" lvl="0" marL="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External facilitators who didn’t have a school teaching background found that they struggled with classroom management. Delivering a Mindfulness program in a school setting is quite different from teaching adults who’ve chosen to participate in a Mindfulness workshop.</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Whether the person delivering the program is an in-school or external facilitator, their level of personal practice and training is critical.</a:t>
            </a:r>
            <a:endParaRPr/>
          </a:p>
          <a:p>
            <a:pPr indent="0" lvl="0" marL="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As I mentioned earlier, Mindfulness practice is not just about relaxing. In looking at our experience, we can encounter our own anxiety, fear and vulnerability.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To teach</a:t>
            </a:r>
            <a:r>
              <a:rPr lang="it-IT" sz="1100">
                <a:solidFill>
                  <a:srgbClr val="000000"/>
                </a:solidFill>
                <a:latin typeface="Arial"/>
                <a:ea typeface="Arial"/>
                <a:cs typeface="Arial"/>
                <a:sym typeface="Arial"/>
              </a:rPr>
              <a:t> </a:t>
            </a:r>
            <a:r>
              <a:rPr b="0" i="0" lang="it-IT" sz="1100" u="none" cap="none" strike="noStrike">
                <a:solidFill>
                  <a:srgbClr val="000000"/>
                </a:solidFill>
                <a:latin typeface="Arial"/>
                <a:ea typeface="Arial"/>
                <a:cs typeface="Arial"/>
                <a:sym typeface="Arial"/>
              </a:rPr>
              <a:t>Mindfulness, facilitators have to have experienced and paid attention to their own difficulties. Only then can they authentically help students to explore their own experience. </a:t>
            </a:r>
            <a:endParaRPr/>
          </a:p>
          <a:p>
            <a:pPr indent="0" lvl="0" marL="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b="0" i="0" lang="it-IT" sz="1100" u="none" cap="none" strike="noStrike">
                <a:solidFill>
                  <a:srgbClr val="000000"/>
                </a:solidFill>
                <a:latin typeface="Arial"/>
                <a:ea typeface="Arial"/>
                <a:cs typeface="Arial"/>
                <a:sym typeface="Arial"/>
              </a:rPr>
              <a:t>In addition to personal practice, teachers need specific training in how to deliver the particular Mindfulness program being implemented at their school. Good training gives teachers the confidence to guide Mindfulness practices and to successfully create a safe environment where Mindful reflection can take place.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317500" lvl="0" marL="457200" marR="0" rtl="0" algn="l">
              <a:lnSpc>
                <a:spcPct val="100000"/>
              </a:lnSpc>
              <a:spcBef>
                <a:spcPts val="0"/>
              </a:spcBef>
              <a:spcAft>
                <a:spcPts val="0"/>
              </a:spcAft>
              <a:buClr>
                <a:srgbClr val="000000"/>
              </a:buClr>
              <a:buSzPts val="1400"/>
              <a:buFont typeface="Arial"/>
              <a:buChar char="●"/>
            </a:pPr>
            <a:r>
              <a:rPr lang="it-IT"/>
              <a:t>What is a ritual? Explain Ritual is mindfulness in action. R as repetition (performed regularly), I as intention( has a purpose), T as timed (has a specific duration), U as unique (it’s special), A as attention (awake your awareness), L as link (connect with yourself).</a:t>
            </a:r>
            <a:endParaRPr/>
          </a:p>
          <a:p>
            <a:pPr indent="-317500" lvl="0" marL="457200" marR="0" rtl="0" algn="l">
              <a:lnSpc>
                <a:spcPct val="100000"/>
              </a:lnSpc>
              <a:spcBef>
                <a:spcPts val="0"/>
              </a:spcBef>
              <a:spcAft>
                <a:spcPts val="0"/>
              </a:spcAft>
              <a:buClr>
                <a:srgbClr val="000000"/>
              </a:buClr>
              <a:buSzPts val="1400"/>
              <a:buFont typeface="Arial"/>
              <a:buChar char="●"/>
            </a:pPr>
            <a:r>
              <a:rPr lang="it-IT"/>
              <a:t>What is the sandwich method? </a:t>
            </a:r>
            <a:r>
              <a:rPr lang="it-IT">
                <a:solidFill>
                  <a:srgbClr val="1A1A1A"/>
                </a:solidFill>
              </a:rPr>
              <a:t>The basic idea is to "sandwich" your constructive criticism of student work in between some valid praise and encouragement. So, you start with the first piece of feedback "bread" which begins with some positive comments about the assignment. Then, you move onto the "meat" of the feedback, which outlines the specifics of what ideally needs to improve, and why. And, you top the feedback sandwich off with the final piece of "bread": some encouraging concluding remarks. The "meat" of the feedback—the parts of the student work that need to be developed further or corrected—of course also need to be palatable. They need to clearly explain which aspects of the assignment are problematic, and how to fix them. The sandwich approach to feedback can be really effective. But the "bread" parts of your feedback must be genuine and sincere. They must authentically represent the praiseworthy parts of the student's work. And when they do, then there's room for the "meat" in your feedback to contain some criticism. When you start and end on a positive note, you make your feedback easier to accept. And then the overall assessment experience is a satisfying one for both you and the student.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317500" lvl="0" marL="457200" marR="0" rtl="0" algn="l">
              <a:lnSpc>
                <a:spcPct val="100000"/>
              </a:lnSpc>
              <a:spcBef>
                <a:spcPts val="0"/>
              </a:spcBef>
              <a:spcAft>
                <a:spcPts val="0"/>
              </a:spcAft>
              <a:buClr>
                <a:srgbClr val="000000"/>
              </a:buClr>
              <a:buSzPts val="1400"/>
              <a:buFont typeface="Arial"/>
              <a:buChar char="●"/>
            </a:pPr>
            <a:r>
              <a:rPr lang="it-IT" sz="1050"/>
              <a:t>What is a ritual? Explain Ritual is mindfulness in action. R as repetition (performed regularly), I as intention( has a purpose), T as timed (has a specific duration), U as unique (it’s special), A as attention (awake your awareness), L as link (connect with yourself).</a:t>
            </a:r>
            <a:endParaRPr/>
          </a:p>
          <a:p>
            <a:pPr indent="-317500" lvl="0" marL="457200" marR="0" rtl="0" algn="l">
              <a:lnSpc>
                <a:spcPct val="100000"/>
              </a:lnSpc>
              <a:spcBef>
                <a:spcPts val="0"/>
              </a:spcBef>
              <a:spcAft>
                <a:spcPts val="0"/>
              </a:spcAft>
              <a:buClr>
                <a:srgbClr val="000000"/>
              </a:buClr>
              <a:buSzPts val="1400"/>
              <a:buFont typeface="Arial"/>
              <a:buChar char="●"/>
            </a:pPr>
            <a:r>
              <a:rPr lang="it-IT" sz="1050"/>
              <a:t>How to create a ritual (you can build it through a brainstorming with your students) 1) The first step is to decide what your ritual is about.  See if you can sum up the intention or purpose for your ritual in one word. 2) The second step in designing your ritual is to brainstorm what actions or processes come to your mind when you think of the intention you’ve just set.</a:t>
            </a:r>
            <a:endParaRPr/>
          </a:p>
          <a:p>
            <a:pPr indent="-317500" lvl="0" marL="457200" marR="0" rtl="0" algn="l">
              <a:lnSpc>
                <a:spcPct val="100000"/>
              </a:lnSpc>
              <a:spcBef>
                <a:spcPts val="0"/>
              </a:spcBef>
              <a:spcAft>
                <a:spcPts val="0"/>
              </a:spcAft>
              <a:buClr>
                <a:schemeClr val="dk1"/>
              </a:buClr>
              <a:buSzPts val="1400"/>
              <a:buFont typeface="Calibri"/>
              <a:buChar char="●"/>
            </a:pPr>
            <a:r>
              <a:rPr lang="it-IT" sz="1050"/>
              <a:t>4 Key Questions to Ask Yourself About Your Ritual: 1) Is your ritual a regular ritual that you repeat on a daily, monthly, or seasonal basis? 2) How does your ritual begin and end? 3) How can you incorporate as many of your five senses into your ritual process as possible? 4) What support do you need to enact your ritual? (Ritual could be very simple but significant e.g. Greet students at the door - by name; Meditation jar/candle/flower; short yoga practice; pranayama; short clip of dance music; journaling)</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10 minutes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create a ritual to help both teachers and students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Instructions: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Define the Purpose: Identify the main intention of your ritual in one word/short sentence.</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Brainstorm Actions: Think of actions or processes that align with your intention.</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Key Questions: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Is your ritual performed regularly (daily, monthly, or seasonally)?</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How does it begin and end?</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How can you engage all five senses in your ritual?</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What support or resources do you need (e.g., meditation jar, music, journaling)?</a:t>
            </a:r>
            <a:endParaRPr b="0"/>
          </a:p>
          <a:p>
            <a:pPr indent="0" lvl="0" marL="0" rtl="0" algn="l">
              <a:lnSpc>
                <a:spcPct val="100000"/>
              </a:lnSpc>
              <a:spcBef>
                <a:spcPts val="0"/>
              </a:spcBef>
              <a:spcAft>
                <a:spcPts val="0"/>
              </a:spcAft>
              <a:buSzPts val="1400"/>
              <a:buNone/>
            </a:pPr>
            <a:br>
              <a:rPr lang="it-IT"/>
            </a:br>
            <a:endParaRPr/>
          </a:p>
        </p:txBody>
      </p:sp>
      <p:sp>
        <p:nvSpPr>
          <p:cNvPr id="509" name="Google Shape;509;p5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8" name="Google Shape;518;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20 minutes</a:t>
            </a:r>
            <a:endParaRPr b="0" sz="105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identify barriers when seeking mental health support</a:t>
            </a:r>
            <a:endParaRPr b="0" sz="105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Instructions:</a:t>
            </a:r>
            <a:endParaRPr b="0" sz="105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Step 1: Participants brainstorm common barriers students face when seeking mental health support. </a:t>
            </a:r>
            <a:endParaRPr b="0" sz="105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Step 2: participants sort the barriers they found into internal and external.</a:t>
            </a:r>
            <a:endParaRPr b="0" sz="105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Trainer notes:</a:t>
            </a:r>
            <a:endParaRPr b="0" sz="105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Use flipcharts and/or digital tools (padlet…)</a:t>
            </a:r>
            <a:endParaRPr b="0" sz="1050"/>
          </a:p>
          <a:p>
            <a:pPr indent="0" lvl="0" marL="0" rtl="0" algn="l">
              <a:lnSpc>
                <a:spcPct val="100000"/>
              </a:lnSpc>
              <a:spcBef>
                <a:spcPts val="0"/>
              </a:spcBef>
              <a:spcAft>
                <a:spcPts val="0"/>
              </a:spcAft>
              <a:buSzPts val="1400"/>
              <a:buNone/>
            </a:pPr>
            <a:br>
              <a:rPr lang="it-IT" sz="1050"/>
            </a:br>
            <a:endParaRPr sz="1050">
              <a:solidFill>
                <a:srgbClr val="555555"/>
              </a:solidFill>
              <a:highlight>
                <a:schemeClr val="lt1"/>
              </a:highlight>
              <a:latin typeface="Raleway"/>
              <a:ea typeface="Raleway"/>
              <a:cs typeface="Raleway"/>
              <a:sym typeface="Raleway"/>
            </a:endParaRPr>
          </a:p>
        </p:txBody>
      </p:sp>
      <p:sp>
        <p:nvSpPr>
          <p:cNvPr id="162" name="Google Shape;16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6" name="Google Shape;526;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4" name="Google Shape;534;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42" name="Google Shape;542;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Calibri"/>
              <a:buNone/>
            </a:pPr>
            <a:r>
              <a:rPr lang="it-IT"/>
              <a:t>https://educationsvoice.wordpress.com/2016/03/26/mindfulness-in-the-classroom-finger-labyrinth-meditation/</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550" name="Google Shape;550;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58" name="Google Shape;558;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p5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73" name="Google Shape;573;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82" name="Google Shape;582;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91" name="Google Shape;591;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6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00" name="Google Shape;600;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it-IT" sz="1050"/>
              <a:t>Internal = psychological barriers</a:t>
            </a:r>
            <a:br>
              <a:rPr lang="it-IT" sz="1050"/>
            </a:br>
            <a:endParaRPr sz="1050">
              <a:solidFill>
                <a:srgbClr val="555555"/>
              </a:solidFill>
              <a:highlight>
                <a:schemeClr val="lt1"/>
              </a:highlight>
              <a:latin typeface="Raleway"/>
              <a:ea typeface="Raleway"/>
              <a:cs typeface="Raleway"/>
              <a:sym typeface="Raleway"/>
            </a:endParaRPr>
          </a:p>
        </p:txBody>
      </p:sp>
      <p:sp>
        <p:nvSpPr>
          <p:cNvPr id="172" name="Google Shape;17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09" name="Google Shape;609;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1c48808457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31c4880845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Prime 2 settimane gratis e poi 57 all’anno</a:t>
            </a:r>
            <a:endParaRPr/>
          </a:p>
        </p:txBody>
      </p:sp>
      <p:sp>
        <p:nvSpPr>
          <p:cNvPr id="621" name="Google Shape;621;g31c4880845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1c48808457_0_1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31c4880845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5" name="Google Shape;635;g31c48808457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1c48808457_0_3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31c48808457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sz="1100">
                <a:solidFill>
                  <a:srgbClr val="231F20"/>
                </a:solidFill>
                <a:latin typeface="Arial"/>
                <a:ea typeface="Arial"/>
                <a:cs typeface="Arial"/>
                <a:sym typeface="Arial"/>
              </a:rPr>
              <a:t>Calm is free to download and provides several courses, meditation sessions, breathing exercises, and mindful tools without a paid membership. However, although Calm is free, most of the app’s content requires a subscription to access.</a:t>
            </a:r>
            <a:endParaRPr sz="1100"/>
          </a:p>
        </p:txBody>
      </p:sp>
      <p:sp>
        <p:nvSpPr>
          <p:cNvPr id="649" name="Google Shape;649;g31c48808457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3fc0d55322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g33fc0d5532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sz="1100">
                <a:solidFill>
                  <a:srgbClr val="231F20"/>
                </a:solidFill>
                <a:latin typeface="Arial"/>
                <a:ea typeface="Arial"/>
                <a:cs typeface="Arial"/>
                <a:sym typeface="Arial"/>
              </a:rPr>
              <a:t>Calm is free to download and provides several courses, meditation sessions, breathing exercises, and mindful tools without a paid membership. However, although Calm is free, most of the app’s content requires a subscription to access.</a:t>
            </a:r>
            <a:endParaRPr sz="1100"/>
          </a:p>
        </p:txBody>
      </p:sp>
      <p:sp>
        <p:nvSpPr>
          <p:cNvPr id="662" name="Google Shape;662;g33fc0d5532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1bf632222e_0_7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31bf632222e_0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g31bf632222e_0_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6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Duration: 25 minutes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Objective: to design a plan to integrate mental health practices into school</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Instructions: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In small groups, participants will design an action plan to integrate mental health practices and education into their schools. Plans will include strategies for reducing stigma, teaching mindfulness, and promoting a supportive environment. Each group will present their action plan to the larger group as if presenting it to school leadership.</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Outcome: to apply all the things discussed and integrate them into participants’ schools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Trainer notes:</a:t>
            </a:r>
            <a:endParaRPr b="0"/>
          </a:p>
          <a:p>
            <a:pPr indent="0" lvl="0" marL="0" rtl="0" algn="l">
              <a:lnSpc>
                <a:spcPct val="100000"/>
              </a:lnSpc>
              <a:spcBef>
                <a:spcPts val="0"/>
              </a:spcBef>
              <a:spcAft>
                <a:spcPts val="0"/>
              </a:spcAft>
              <a:buSzPts val="1400"/>
              <a:buNone/>
            </a:pPr>
            <a:r>
              <a:rPr b="0" i="0" lang="it-IT" sz="1200" u="none" strike="noStrike">
                <a:solidFill>
                  <a:schemeClr val="dk1"/>
                </a:solidFill>
                <a:latin typeface="Calibri"/>
                <a:ea typeface="Calibri"/>
                <a:cs typeface="Calibri"/>
                <a:sym typeface="Calibri"/>
              </a:rPr>
              <a:t>Talk about the key components of an effective mental health action plan</a:t>
            </a:r>
            <a:endParaRPr b="0"/>
          </a:p>
          <a:p>
            <a:pPr indent="0" lvl="0" marL="0" rtl="0" algn="l">
              <a:lnSpc>
                <a:spcPct val="100000"/>
              </a:lnSpc>
              <a:spcBef>
                <a:spcPts val="0"/>
              </a:spcBef>
              <a:spcAft>
                <a:spcPts val="0"/>
              </a:spcAft>
              <a:buSzPts val="1400"/>
              <a:buNone/>
            </a:pPr>
            <a:br>
              <a:rPr lang="it-IT"/>
            </a:br>
            <a:endParaRPr/>
          </a:p>
        </p:txBody>
      </p:sp>
      <p:sp>
        <p:nvSpPr>
          <p:cNvPr id="679" name="Google Shape;679;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it-IT" sz="1050"/>
              <a:t>Feedback form:</a:t>
            </a:r>
            <a:br>
              <a:rPr lang="it-IT" sz="1050"/>
            </a:br>
            <a:r>
              <a:rPr lang="it-IT" sz="1050" u="sng">
                <a:solidFill>
                  <a:schemeClr val="hlink"/>
                </a:solidFill>
                <a:hlinkClick r:id="rId2"/>
              </a:rPr>
              <a:t>https://docs.google.com/forms/d/e/1FAIpQLScvieK7WSJ3i3FfVI29WsgLBaBVACIcMQ6qPiG6iG1tha56Qw/viewform?usp=dialog</a:t>
            </a:r>
            <a:r>
              <a:rPr lang="it-IT" sz="1050"/>
              <a:t> </a:t>
            </a:r>
            <a:endParaRPr sz="1050"/>
          </a:p>
        </p:txBody>
      </p:sp>
      <p:sp>
        <p:nvSpPr>
          <p:cNvPr id="688" name="Google Shape;68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050"/>
              <a:buFont typeface="Calibri"/>
              <a:buNone/>
            </a:pPr>
            <a:r>
              <a:rPr lang="it-IT" sz="1050"/>
              <a:t>External = Environmental and Social Barriers</a:t>
            </a:r>
            <a:br>
              <a:rPr lang="it-IT" sz="1050"/>
            </a:br>
            <a:endParaRPr sz="1050">
              <a:solidFill>
                <a:srgbClr val="555555"/>
              </a:solidFill>
              <a:highlight>
                <a:schemeClr val="lt1"/>
              </a:highlight>
              <a:latin typeface="Raleway"/>
              <a:ea typeface="Raleway"/>
              <a:cs typeface="Raleway"/>
              <a:sym typeface="Raleway"/>
            </a:endParaRPr>
          </a:p>
        </p:txBody>
      </p:sp>
      <p:sp>
        <p:nvSpPr>
          <p:cNvPr id="181" name="Google Shape;18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https://docs.google.com/document/d/19cTQ9nLLRK50nPAdyY54FH2tXJf2TiiA3Kua5dsKlpA/edit?tab=t.0</a:t>
            </a:r>
            <a:endParaRPr sz="1020"/>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Duration: 30 minutes</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Objective: to engage participants in analyzing real-life scenarios where students struggle with mental health but do not seek help</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Instructions:</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Divide participants into small groups. Provide each group with a different case study featuring a student struggling with a mental health issue but not seeking help. Each scenario should reflect a unique combination of internal and external barriers that affect the student's ability to seek help (e.g., self-stigma, cultural expectations, lack of support systems, fear of judgment, or access to resources). </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Each group will analyze their assigned case study using the following guiding questions:</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What internal factors (e.g., fear, shame, self-stigma, lack of awareness) are preventing the student from seeking help?</a:t>
            </a:r>
            <a:endParaRPr sz="1020"/>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What external factors (e.g., cultural expectations, lack of resources, peer pressure, school environment) are affecting the student’s ability to seek support?</a:t>
            </a:r>
            <a:endParaRPr sz="1020"/>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What can the school or educators do to provide immediate support to the student in this case study? (e.g., interventions, mental health resources, peer support programs)</a:t>
            </a:r>
            <a:endParaRPr sz="1020"/>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What changes can be made within the school environment to help prevent similar situations in the future? (e.g., policy changes, mental health awareness campaigns, parental involvement)</a:t>
            </a:r>
            <a:endParaRPr sz="1020"/>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How can educators show empathy and create a safe space for the student to express their feelings and seek help?</a:t>
            </a:r>
            <a:endParaRPr sz="1020"/>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Each group will present their findings to the larger group.</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Outcome: to apply real-world problem-solving skills, to explore the multifaceted nature of help-seeking barriers and to collaboratively brainstorm practical solutions.</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Trainer notes:</a:t>
            </a:r>
            <a:endParaRPr b="0" sz="892"/>
          </a:p>
          <a:p>
            <a:pPr indent="0" lvl="0" marL="0" rtl="0" algn="l">
              <a:lnSpc>
                <a:spcPct val="90000"/>
              </a:lnSpc>
              <a:spcBef>
                <a:spcPts val="0"/>
              </a:spcBef>
              <a:spcAft>
                <a:spcPts val="0"/>
              </a:spcAft>
              <a:buSzPts val="1400"/>
              <a:buNone/>
            </a:pPr>
            <a:r>
              <a:rPr b="0" i="0" lang="it-IT" sz="1020" u="none" strike="noStrike">
                <a:solidFill>
                  <a:schemeClr val="dk1"/>
                </a:solidFill>
                <a:latin typeface="Calibri"/>
                <a:ea typeface="Calibri"/>
                <a:cs typeface="Calibri"/>
                <a:sym typeface="Calibri"/>
              </a:rPr>
              <a:t>Ask each group to share a takeaway from their discussion. For example, what surprised them the most about the barriers their students faced?</a:t>
            </a:r>
            <a:endParaRPr b="0" sz="892"/>
          </a:p>
          <a:p>
            <a:pPr indent="0" lvl="0" marL="0" rtl="0" algn="l">
              <a:lnSpc>
                <a:spcPct val="90000"/>
              </a:lnSpc>
              <a:spcBef>
                <a:spcPts val="0"/>
              </a:spcBef>
              <a:spcAft>
                <a:spcPts val="0"/>
              </a:spcAft>
              <a:buSzPts val="1400"/>
              <a:buNone/>
            </a:pPr>
            <a:br>
              <a:rPr lang="it-IT" sz="892"/>
            </a:br>
            <a:endParaRPr sz="892"/>
          </a:p>
        </p:txBody>
      </p:sp>
      <p:sp>
        <p:nvSpPr>
          <p:cNvPr id="190" name="Google Shape;19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Calibri"/>
              <a:buNone/>
            </a:pPr>
            <a:r>
              <a:rPr b="1" lang="it-IT" sz="1050"/>
              <a:t>Barriers:</a:t>
            </a:r>
            <a:r>
              <a:rPr lang="it-IT" sz="1050"/>
              <a:t> Fear of stigma, internal pressure to maintain a perfect image, lack of open conversations about mental health at school, School culture that rewards high achievement but may overlook emotional well-being</a:t>
            </a:r>
            <a:endParaRPr sz="1050"/>
          </a:p>
        </p:txBody>
      </p:sp>
      <p:sp>
        <p:nvSpPr>
          <p:cNvPr id="199" name="Google Shape;19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erasmustrainingcourses.com/" TargetMode="External"/><Relationship Id="rId3" Type="http://schemas.openxmlformats.org/officeDocument/2006/relationships/image" Target="../media/image6.png"/><Relationship Id="rId4" Type="http://schemas.openxmlformats.org/officeDocument/2006/relationships/hyperlink" Target="https://www.erasmustrainingcourses.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erasmustrainingcourses.com/" TargetMode="External"/><Relationship Id="rId3" Type="http://schemas.openxmlformats.org/officeDocument/2006/relationships/image" Target="../media/image6.png"/><Relationship Id="rId4" Type="http://schemas.openxmlformats.org/officeDocument/2006/relationships/hyperlink" Target="https://www.erasmustrainingcourses.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erasmustrainingcourses.com/" TargetMode="External"/><Relationship Id="rId3" Type="http://schemas.openxmlformats.org/officeDocument/2006/relationships/image" Target="../media/image6.png"/><Relationship Id="rId4" Type="http://schemas.openxmlformats.org/officeDocument/2006/relationships/hyperlink" Target="https://www.erasmustrainingcourses.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67"/>
          <p:cNvSpPr txBox="1"/>
          <p:nvPr>
            <p:ph type="ctrTitle"/>
          </p:nvPr>
        </p:nvSpPr>
        <p:spPr>
          <a:xfrm>
            <a:off x="685800" y="1775355"/>
            <a:ext cx="7772400" cy="122502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7"/>
          <p:cNvSpPr txBox="1"/>
          <p:nvPr>
            <p:ph idx="1" type="subTitle"/>
          </p:nvPr>
        </p:nvSpPr>
        <p:spPr>
          <a:xfrm>
            <a:off x="1371600" y="3238500"/>
            <a:ext cx="6400800" cy="14605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7"/>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7"/>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7"/>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76"/>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6"/>
          <p:cNvSpPr txBox="1"/>
          <p:nvPr>
            <p:ph idx="1" type="body"/>
          </p:nvPr>
        </p:nvSpPr>
        <p:spPr>
          <a:xfrm rot="5400000">
            <a:off x="2686182" y="-895481"/>
            <a:ext cx="3771636"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6"/>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6"/>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6"/>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77"/>
          <p:cNvSpPr txBox="1"/>
          <p:nvPr>
            <p:ph type="title"/>
          </p:nvPr>
        </p:nvSpPr>
        <p:spPr>
          <a:xfrm rot="5400000">
            <a:off x="5219965" y="1638302"/>
            <a:ext cx="4876271"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7"/>
          <p:cNvSpPr txBox="1"/>
          <p:nvPr>
            <p:ph idx="1" type="body"/>
          </p:nvPr>
        </p:nvSpPr>
        <p:spPr>
          <a:xfrm rot="5400000">
            <a:off x="1028965" y="-342899"/>
            <a:ext cx="4876271"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7"/>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7"/>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7"/>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84" name="Shape 84"/>
        <p:cNvGrpSpPr/>
        <p:nvPr/>
      </p:nvGrpSpPr>
      <p:grpSpPr>
        <a:xfrm>
          <a:off x="0" y="0"/>
          <a:ext cx="0" cy="0"/>
          <a:chOff x="0" y="0"/>
          <a:chExt cx="0" cy="0"/>
        </a:xfrm>
      </p:grpSpPr>
      <p:sp>
        <p:nvSpPr>
          <p:cNvPr id="85" name="Google Shape;85;p78"/>
          <p:cNvSpPr/>
          <p:nvPr/>
        </p:nvSpPr>
        <p:spPr>
          <a:xfrm>
            <a:off x="0" y="0"/>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86" name="Google Shape;86;p78"/>
          <p:cNvGrpSpPr/>
          <p:nvPr/>
        </p:nvGrpSpPr>
        <p:grpSpPr>
          <a:xfrm>
            <a:off x="830393" y="1323618"/>
            <a:ext cx="745763" cy="50918"/>
            <a:chOff x="4580561" y="2589004"/>
            <a:chExt cx="1064464" cy="25200"/>
          </a:xfrm>
        </p:grpSpPr>
        <p:sp>
          <p:nvSpPr>
            <p:cNvPr id="87" name="Google Shape;87;p7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8" name="Google Shape;88;p7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89" name="Google Shape;89;p78"/>
          <p:cNvSpPr txBox="1"/>
          <p:nvPr>
            <p:ph type="title"/>
          </p:nvPr>
        </p:nvSpPr>
        <p:spPr>
          <a:xfrm>
            <a:off x="730000" y="1465167"/>
            <a:ext cx="3300900" cy="1874667"/>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600"/>
              <a:buFont typeface="Calibri"/>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90" name="Google Shape;90;p78"/>
          <p:cNvSpPr txBox="1"/>
          <p:nvPr>
            <p:ph idx="1" type="subTitle"/>
          </p:nvPr>
        </p:nvSpPr>
        <p:spPr>
          <a:xfrm>
            <a:off x="724950" y="3512806"/>
            <a:ext cx="3300900" cy="843333"/>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600"/>
              <a:buNone/>
              <a:defRPr sz="1600"/>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p:txBody>
      </p:sp>
      <p:sp>
        <p:nvSpPr>
          <p:cNvPr id="91" name="Google Shape;91;p78"/>
          <p:cNvSpPr txBox="1"/>
          <p:nvPr>
            <p:ph idx="12" type="sldNum"/>
          </p:nvPr>
        </p:nvSpPr>
        <p:spPr>
          <a:xfrm>
            <a:off x="8536302" y="5277612"/>
            <a:ext cx="548700" cy="437333"/>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grpSp>
        <p:nvGrpSpPr>
          <p:cNvPr id="92" name="Google Shape;92;p78"/>
          <p:cNvGrpSpPr/>
          <p:nvPr/>
        </p:nvGrpSpPr>
        <p:grpSpPr>
          <a:xfrm>
            <a:off x="830393" y="1323618"/>
            <a:ext cx="745763" cy="50918"/>
            <a:chOff x="4580561" y="2589004"/>
            <a:chExt cx="1064464" cy="25200"/>
          </a:xfrm>
        </p:grpSpPr>
        <p:sp>
          <p:nvSpPr>
            <p:cNvPr id="93" name="Google Shape;93;p78"/>
            <p:cNvSpPr/>
            <p:nvPr/>
          </p:nvSpPr>
          <p:spPr>
            <a:xfrm rot="-5400000">
              <a:off x="5366325" y="2335504"/>
              <a:ext cx="25200" cy="532200"/>
            </a:xfrm>
            <a:prstGeom prst="rect">
              <a:avLst/>
            </a:prstGeom>
            <a:solidFill>
              <a:srgbClr val="A8A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78"/>
            <p:cNvSpPr/>
            <p:nvPr/>
          </p:nvSpPr>
          <p:spPr>
            <a:xfrm rot="-5400000">
              <a:off x="4836311" y="2333254"/>
              <a:ext cx="25200" cy="536700"/>
            </a:xfrm>
            <a:prstGeom prst="rect">
              <a:avLst/>
            </a:prstGeom>
            <a:solidFill>
              <a:srgbClr val="006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descr="C:\Users\Francesco Tarantino\Dropbox\YouNet\Promo\Logos\logo ela\Con pay off\logoelatextblue.png" id="95" name="Google Shape;95;p78">
            <a:hlinkClick r:id="rId2"/>
          </p:cNvPr>
          <p:cNvPicPr preferRelativeResize="0"/>
          <p:nvPr/>
        </p:nvPicPr>
        <p:blipFill rotWithShape="1">
          <a:blip r:embed="rId3">
            <a:alphaModFix/>
          </a:blip>
          <a:srcRect b="0" l="0" r="0" t="0"/>
          <a:stretch/>
        </p:blipFill>
        <p:spPr>
          <a:xfrm>
            <a:off x="8391275" y="-5813"/>
            <a:ext cx="691283" cy="748000"/>
          </a:xfrm>
          <a:prstGeom prst="rect">
            <a:avLst/>
          </a:prstGeom>
          <a:noFill/>
          <a:ln>
            <a:noFill/>
          </a:ln>
        </p:spPr>
      </p:pic>
      <p:sp>
        <p:nvSpPr>
          <p:cNvPr id="96" name="Google Shape;96;p78"/>
          <p:cNvSpPr/>
          <p:nvPr/>
        </p:nvSpPr>
        <p:spPr>
          <a:xfrm>
            <a:off x="0" y="5312833"/>
            <a:ext cx="9144000" cy="402167"/>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7" name="Google Shape;97;p78"/>
          <p:cNvSpPr txBox="1"/>
          <p:nvPr/>
        </p:nvSpPr>
        <p:spPr>
          <a:xfrm>
            <a:off x="8536302" y="5288196"/>
            <a:ext cx="548700" cy="437333"/>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chemeClr val="accent1"/>
                </a:solidFill>
                <a:latin typeface="Lato"/>
                <a:ea typeface="Lato"/>
                <a:cs typeface="Lato"/>
                <a:sym typeface="Lato"/>
              </a:rPr>
              <a:t>‹#›</a:t>
            </a:fld>
            <a:endParaRPr b="0" i="0" sz="1000" u="none" cap="none" strike="noStrike">
              <a:solidFill>
                <a:schemeClr val="accent1"/>
              </a:solidFill>
              <a:latin typeface="Lato"/>
              <a:ea typeface="Lato"/>
              <a:cs typeface="Lato"/>
              <a:sym typeface="Lato"/>
            </a:endParaRPr>
          </a:p>
        </p:txBody>
      </p:sp>
      <p:sp>
        <p:nvSpPr>
          <p:cNvPr id="98" name="Google Shape;98;p78">
            <a:hlinkClick r:id="rId4"/>
          </p:cNvPr>
          <p:cNvSpPr txBox="1"/>
          <p:nvPr/>
        </p:nvSpPr>
        <p:spPr>
          <a:xfrm>
            <a:off x="752633" y="5312833"/>
            <a:ext cx="7676992" cy="4021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44061"/>
              </a:buClr>
              <a:buSzPts val="1000"/>
              <a:buFont typeface="Raleway"/>
              <a:buNone/>
            </a:pPr>
            <a:r>
              <a:rPr b="0" i="0" lang="it-IT" sz="1000" u="none" cap="none" strike="noStrike">
                <a:solidFill>
                  <a:srgbClr val="244061"/>
                </a:solidFill>
                <a:latin typeface="Raleway"/>
                <a:ea typeface="Raleway"/>
                <a:cs typeface="Raleway"/>
                <a:sym typeface="Raleway"/>
              </a:rPr>
              <a:t>Training courses for education staff - </a:t>
            </a:r>
            <a:r>
              <a:rPr b="0" i="0" lang="it-IT" sz="1000" u="none" cap="none" strike="noStrike">
                <a:solidFill>
                  <a:srgbClr val="006699"/>
                </a:solidFill>
                <a:latin typeface="Raleway"/>
                <a:ea typeface="Raleway"/>
                <a:cs typeface="Raleway"/>
                <a:sym typeface="Raleway"/>
              </a:rPr>
              <a:t>www.erasmustrainingcourses.com</a:t>
            </a:r>
            <a:endParaRPr b="0" i="0" sz="1000" u="none" cap="none" strike="noStrike">
              <a:solidFill>
                <a:srgbClr val="006699"/>
              </a:solidFill>
              <a:latin typeface="Raleway"/>
              <a:ea typeface="Raleway"/>
              <a:cs typeface="Raleway"/>
              <a:sym typeface="Raleway"/>
            </a:endParaRPr>
          </a:p>
        </p:txBody>
      </p:sp>
      <p:sp>
        <p:nvSpPr>
          <p:cNvPr id="99" name="Google Shape;99;p78"/>
          <p:cNvSpPr txBox="1"/>
          <p:nvPr>
            <p:ph idx="2" type="body"/>
          </p:nvPr>
        </p:nvSpPr>
        <p:spPr>
          <a:xfrm>
            <a:off x="5158575" y="1471084"/>
            <a:ext cx="3375826" cy="3308778"/>
          </a:xfrm>
          <a:prstGeom prst="rect">
            <a:avLst/>
          </a:prstGeom>
          <a:noFill/>
          <a:ln>
            <a:noFill/>
          </a:ln>
        </p:spPr>
        <p:txBody>
          <a:bodyPr anchorCtr="0" anchor="t" bIns="91425" lIns="91425" spcFirstLastPara="1" rIns="91425" wrap="square" tIns="91425">
            <a:normAutofit/>
          </a:bodyPr>
          <a:lstStyle>
            <a:lvl1pPr indent="-311150" lvl="0" marL="457200" algn="l">
              <a:lnSpc>
                <a:spcPct val="130000"/>
              </a:lnSpc>
              <a:spcBef>
                <a:spcPts val="0"/>
              </a:spcBef>
              <a:spcAft>
                <a:spcPts val="0"/>
              </a:spcAft>
              <a:buClr>
                <a:srgbClr val="244061"/>
              </a:buClr>
              <a:buSzPts val="1300"/>
              <a:buChar char="●"/>
              <a:defRPr sz="1800">
                <a:solidFill>
                  <a:srgbClr val="244061"/>
                </a:solidFill>
              </a:defRPr>
            </a:lvl1pPr>
            <a:lvl2pPr indent="-298450" lvl="1" marL="914400" algn="l">
              <a:lnSpc>
                <a:spcPct val="100000"/>
              </a:lnSpc>
              <a:spcBef>
                <a:spcPts val="0"/>
              </a:spcBef>
              <a:spcAft>
                <a:spcPts val="0"/>
              </a:spcAft>
              <a:buClr>
                <a:schemeClr val="dk1"/>
              </a:buClr>
              <a:buSzPts val="1100"/>
              <a:buChar char="○"/>
              <a:defRPr/>
            </a:lvl2pPr>
            <a:lvl3pPr indent="-298450" lvl="2" marL="1371600" algn="l">
              <a:lnSpc>
                <a:spcPct val="100000"/>
              </a:lnSpc>
              <a:spcBef>
                <a:spcPts val="0"/>
              </a:spcBef>
              <a:spcAft>
                <a:spcPts val="0"/>
              </a:spcAft>
              <a:buClr>
                <a:schemeClr val="dk1"/>
              </a:buClr>
              <a:buSzPts val="1100"/>
              <a:buChar char="■"/>
              <a:defRPr/>
            </a:lvl3pPr>
            <a:lvl4pPr indent="-298450" lvl="3" marL="1828800" algn="l">
              <a:lnSpc>
                <a:spcPct val="100000"/>
              </a:lnSpc>
              <a:spcBef>
                <a:spcPts val="0"/>
              </a:spcBef>
              <a:spcAft>
                <a:spcPts val="0"/>
              </a:spcAft>
              <a:buClr>
                <a:schemeClr val="dk1"/>
              </a:buClr>
              <a:buSzPts val="1100"/>
              <a:buChar char="●"/>
              <a:defRPr/>
            </a:lvl4pPr>
            <a:lvl5pPr indent="-298450" lvl="4" marL="2286000" algn="l">
              <a:lnSpc>
                <a:spcPct val="100000"/>
              </a:lnSpc>
              <a:spcBef>
                <a:spcPts val="0"/>
              </a:spcBef>
              <a:spcAft>
                <a:spcPts val="0"/>
              </a:spcAft>
              <a:buClr>
                <a:schemeClr val="dk1"/>
              </a:buClr>
              <a:buSzPts val="1100"/>
              <a:buChar char="○"/>
              <a:defRPr/>
            </a:lvl5pPr>
            <a:lvl6pPr indent="-298450" lvl="5" marL="2743200" algn="l">
              <a:lnSpc>
                <a:spcPct val="100000"/>
              </a:lnSpc>
              <a:spcBef>
                <a:spcPts val="0"/>
              </a:spcBef>
              <a:spcAft>
                <a:spcPts val="0"/>
              </a:spcAft>
              <a:buClr>
                <a:schemeClr val="dk1"/>
              </a:buClr>
              <a:buSzPts val="1100"/>
              <a:buChar char="■"/>
              <a:defRPr/>
            </a:lvl6pPr>
            <a:lvl7pPr indent="-298450" lvl="6" marL="3200400" algn="l">
              <a:lnSpc>
                <a:spcPct val="100000"/>
              </a:lnSpc>
              <a:spcBef>
                <a:spcPts val="0"/>
              </a:spcBef>
              <a:spcAft>
                <a:spcPts val="0"/>
              </a:spcAft>
              <a:buClr>
                <a:schemeClr val="dk1"/>
              </a:buClr>
              <a:buSzPts val="1100"/>
              <a:buChar char="●"/>
              <a:defRPr/>
            </a:lvl7pPr>
            <a:lvl8pPr indent="-298450" lvl="7" marL="3657600" algn="l">
              <a:lnSpc>
                <a:spcPct val="100000"/>
              </a:lnSpc>
              <a:spcBef>
                <a:spcPts val="0"/>
              </a:spcBef>
              <a:spcAft>
                <a:spcPts val="0"/>
              </a:spcAft>
              <a:buClr>
                <a:schemeClr val="dk1"/>
              </a:buClr>
              <a:buSzPts val="1100"/>
              <a:buChar char="○"/>
              <a:defRPr/>
            </a:lvl8pPr>
            <a:lvl9pPr indent="-298450" lvl="8" marL="4114800" algn="l">
              <a:lnSpc>
                <a:spcPct val="100000"/>
              </a:lnSpc>
              <a:spcBef>
                <a:spcPts val="0"/>
              </a:spcBef>
              <a:spcAft>
                <a:spcPts val="0"/>
              </a:spcAft>
              <a:buClr>
                <a:schemeClr val="dk1"/>
              </a:buClr>
              <a:buSzPts val="11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00" name="Shape 100"/>
        <p:cNvGrpSpPr/>
        <p:nvPr/>
      </p:nvGrpSpPr>
      <p:grpSpPr>
        <a:xfrm>
          <a:off x="0" y="0"/>
          <a:ext cx="0" cy="0"/>
          <a:chOff x="0" y="0"/>
          <a:chExt cx="0" cy="0"/>
        </a:xfrm>
      </p:grpSpPr>
      <p:sp>
        <p:nvSpPr>
          <p:cNvPr id="101" name="Google Shape;101;p79"/>
          <p:cNvSpPr/>
          <p:nvPr/>
        </p:nvSpPr>
        <p:spPr>
          <a:xfrm>
            <a:off x="0" y="5312833"/>
            <a:ext cx="9144000" cy="402167"/>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79"/>
          <p:cNvSpPr/>
          <p:nvPr/>
        </p:nvSpPr>
        <p:spPr>
          <a:xfrm>
            <a:off x="0" y="0"/>
            <a:ext cx="9144000" cy="54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 name="Google Shape;103;p79"/>
          <p:cNvGrpSpPr/>
          <p:nvPr/>
        </p:nvGrpSpPr>
        <p:grpSpPr>
          <a:xfrm>
            <a:off x="830393" y="1450618"/>
            <a:ext cx="745763" cy="50918"/>
            <a:chOff x="4580561" y="2589004"/>
            <a:chExt cx="1064464" cy="25200"/>
          </a:xfrm>
        </p:grpSpPr>
        <p:sp>
          <p:nvSpPr>
            <p:cNvPr id="104" name="Google Shape;104;p7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7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79"/>
          <p:cNvSpPr txBox="1"/>
          <p:nvPr>
            <p:ph type="title"/>
          </p:nvPr>
        </p:nvSpPr>
        <p:spPr>
          <a:xfrm>
            <a:off x="729450" y="745500"/>
            <a:ext cx="7688700" cy="594667"/>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C2C2C"/>
              </a:buClr>
              <a:buSzPts val="2600"/>
              <a:buFont typeface="Calibri"/>
              <a:buNone/>
              <a:defRPr sz="2600">
                <a:solidFill>
                  <a:srgbClr val="2C2C2C"/>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7" name="Google Shape;107;p79"/>
          <p:cNvSpPr txBox="1"/>
          <p:nvPr>
            <p:ph idx="1" type="body"/>
          </p:nvPr>
        </p:nvSpPr>
        <p:spPr>
          <a:xfrm>
            <a:off x="729450" y="1725084"/>
            <a:ext cx="7688700" cy="3234694"/>
          </a:xfrm>
          <a:prstGeom prst="rect">
            <a:avLst/>
          </a:prstGeom>
          <a:noFill/>
          <a:ln>
            <a:noFill/>
          </a:ln>
        </p:spPr>
        <p:txBody>
          <a:bodyPr anchorCtr="0" anchor="t" bIns="91425" lIns="91425" spcFirstLastPara="1" rIns="91425" wrap="square" tIns="91425">
            <a:normAutofit/>
          </a:bodyPr>
          <a:lstStyle>
            <a:lvl1pPr indent="-311150" lvl="0" marL="457200" algn="l">
              <a:lnSpc>
                <a:spcPct val="130000"/>
              </a:lnSpc>
              <a:spcBef>
                <a:spcPts val="0"/>
              </a:spcBef>
              <a:spcAft>
                <a:spcPts val="0"/>
              </a:spcAft>
              <a:buClr>
                <a:srgbClr val="2C2C2C"/>
              </a:buClr>
              <a:buSzPts val="1300"/>
              <a:buChar char="●"/>
              <a:defRPr sz="1800">
                <a:solidFill>
                  <a:srgbClr val="2C2C2C"/>
                </a:solidFill>
              </a:defRPr>
            </a:lvl1pPr>
            <a:lvl2pPr indent="-298450" lvl="1" marL="914400" algn="l">
              <a:lnSpc>
                <a:spcPct val="115000"/>
              </a:lnSpc>
              <a:spcBef>
                <a:spcPts val="0"/>
              </a:spcBef>
              <a:spcAft>
                <a:spcPts val="0"/>
              </a:spcAft>
              <a:buClr>
                <a:schemeClr val="dk1"/>
              </a:buClr>
              <a:buSzPts val="1100"/>
              <a:buChar char="○"/>
              <a:defRPr/>
            </a:lvl2pPr>
            <a:lvl3pPr indent="-298450" lvl="2" marL="1371600" algn="l">
              <a:lnSpc>
                <a:spcPct val="115000"/>
              </a:lnSpc>
              <a:spcBef>
                <a:spcPts val="0"/>
              </a:spcBef>
              <a:spcAft>
                <a:spcPts val="0"/>
              </a:spcAft>
              <a:buClr>
                <a:schemeClr val="dk1"/>
              </a:buClr>
              <a:buSzPts val="1100"/>
              <a:buChar char="■"/>
              <a:defRPr/>
            </a:lvl3pPr>
            <a:lvl4pPr indent="-298450" lvl="3" marL="1828800" algn="l">
              <a:lnSpc>
                <a:spcPct val="115000"/>
              </a:lnSpc>
              <a:spcBef>
                <a:spcPts val="0"/>
              </a:spcBef>
              <a:spcAft>
                <a:spcPts val="0"/>
              </a:spcAft>
              <a:buClr>
                <a:schemeClr val="dk1"/>
              </a:buClr>
              <a:buSzPts val="1100"/>
              <a:buChar char="●"/>
              <a:defRPr/>
            </a:lvl4pPr>
            <a:lvl5pPr indent="-298450" lvl="4" marL="2286000" algn="l">
              <a:lnSpc>
                <a:spcPct val="115000"/>
              </a:lnSpc>
              <a:spcBef>
                <a:spcPts val="0"/>
              </a:spcBef>
              <a:spcAft>
                <a:spcPts val="0"/>
              </a:spcAft>
              <a:buClr>
                <a:schemeClr val="dk1"/>
              </a:buClr>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108" name="Google Shape;108;p79"/>
          <p:cNvSpPr txBox="1"/>
          <p:nvPr>
            <p:ph idx="12" type="sldNum"/>
          </p:nvPr>
        </p:nvSpPr>
        <p:spPr>
          <a:xfrm>
            <a:off x="8536302" y="5288196"/>
            <a:ext cx="548700" cy="437333"/>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IT"/>
              <a:t>‹#›</a:t>
            </a:fld>
            <a:endParaRPr/>
          </a:p>
        </p:txBody>
      </p:sp>
      <p:grpSp>
        <p:nvGrpSpPr>
          <p:cNvPr id="109" name="Google Shape;109;p79"/>
          <p:cNvGrpSpPr/>
          <p:nvPr/>
        </p:nvGrpSpPr>
        <p:grpSpPr>
          <a:xfrm>
            <a:off x="830393" y="1450618"/>
            <a:ext cx="745763" cy="50918"/>
            <a:chOff x="4580561" y="2589004"/>
            <a:chExt cx="1064464" cy="25200"/>
          </a:xfrm>
        </p:grpSpPr>
        <p:sp>
          <p:nvSpPr>
            <p:cNvPr id="110" name="Google Shape;110;p79"/>
            <p:cNvSpPr/>
            <p:nvPr/>
          </p:nvSpPr>
          <p:spPr>
            <a:xfrm rot="-5400000">
              <a:off x="5366325" y="2335504"/>
              <a:ext cx="25200" cy="532200"/>
            </a:xfrm>
            <a:prstGeom prst="rect">
              <a:avLst/>
            </a:prstGeom>
            <a:solidFill>
              <a:srgbClr val="A8A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79"/>
            <p:cNvSpPr/>
            <p:nvPr/>
          </p:nvSpPr>
          <p:spPr>
            <a:xfrm rot="-5400000">
              <a:off x="4836311" y="2333254"/>
              <a:ext cx="25200" cy="536700"/>
            </a:xfrm>
            <a:prstGeom prst="rect">
              <a:avLst/>
            </a:prstGeom>
            <a:solidFill>
              <a:srgbClr val="006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Francesco Tarantino\Dropbox\YouNet\Promo\Logos\logo ela\Con pay off\logoelatextblue.png" id="112" name="Google Shape;112;p79">
            <a:hlinkClick r:id="rId2"/>
          </p:cNvPr>
          <p:cNvPicPr preferRelativeResize="0"/>
          <p:nvPr/>
        </p:nvPicPr>
        <p:blipFill rotWithShape="1">
          <a:blip r:embed="rId3">
            <a:alphaModFix/>
          </a:blip>
          <a:srcRect b="0" l="0" r="0" t="0"/>
          <a:stretch/>
        </p:blipFill>
        <p:spPr>
          <a:xfrm>
            <a:off x="8391275" y="-5813"/>
            <a:ext cx="691283" cy="748000"/>
          </a:xfrm>
          <a:prstGeom prst="rect">
            <a:avLst/>
          </a:prstGeom>
          <a:noFill/>
          <a:ln>
            <a:noFill/>
          </a:ln>
        </p:spPr>
      </p:pic>
      <p:sp>
        <p:nvSpPr>
          <p:cNvPr id="113" name="Google Shape;113;p79">
            <a:hlinkClick r:id="rId4"/>
          </p:cNvPr>
          <p:cNvSpPr txBox="1"/>
          <p:nvPr/>
        </p:nvSpPr>
        <p:spPr>
          <a:xfrm>
            <a:off x="752633" y="5312833"/>
            <a:ext cx="7676992" cy="4021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000"/>
              <a:buFont typeface="Arial"/>
              <a:buNone/>
            </a:pPr>
            <a:r>
              <a:rPr b="0" i="0" lang="it-IT" sz="1000" u="none" cap="none" strike="noStrike">
                <a:solidFill>
                  <a:srgbClr val="2C2C2C"/>
                </a:solidFill>
                <a:latin typeface="Raleway"/>
                <a:ea typeface="Raleway"/>
                <a:cs typeface="Raleway"/>
                <a:sym typeface="Raleway"/>
              </a:rPr>
              <a:t>Training courses for education staff - </a:t>
            </a:r>
            <a:r>
              <a:rPr b="0" i="0" lang="it-IT" sz="1000" u="none" cap="none" strike="noStrike">
                <a:solidFill>
                  <a:srgbClr val="006699"/>
                </a:solidFill>
                <a:latin typeface="Raleway"/>
                <a:ea typeface="Raleway"/>
                <a:cs typeface="Raleway"/>
                <a:sym typeface="Raleway"/>
              </a:rPr>
              <a:t>www.erasmustrainingcourses.com</a:t>
            </a:r>
            <a:endParaRPr b="0" i="0" sz="1000" u="none" cap="none" strike="noStrike">
              <a:solidFill>
                <a:srgbClr val="006699"/>
              </a:solidFill>
              <a:latin typeface="Raleway"/>
              <a:ea typeface="Raleway"/>
              <a:cs typeface="Raleway"/>
              <a:sym typeface="Raleway"/>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114" name="Shape 114"/>
        <p:cNvGrpSpPr/>
        <p:nvPr/>
      </p:nvGrpSpPr>
      <p:grpSpPr>
        <a:xfrm>
          <a:off x="0" y="0"/>
          <a:ext cx="0" cy="0"/>
          <a:chOff x="0" y="0"/>
          <a:chExt cx="0" cy="0"/>
        </a:xfrm>
      </p:grpSpPr>
      <p:sp>
        <p:nvSpPr>
          <p:cNvPr id="115" name="Google Shape;115;p80"/>
          <p:cNvSpPr/>
          <p:nvPr/>
        </p:nvSpPr>
        <p:spPr>
          <a:xfrm>
            <a:off x="0" y="5312834"/>
            <a:ext cx="9144000" cy="402333"/>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80"/>
          <p:cNvSpPr/>
          <p:nvPr/>
        </p:nvSpPr>
        <p:spPr>
          <a:xfrm>
            <a:off x="0" y="0"/>
            <a:ext cx="9144000" cy="54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 name="Google Shape;117;p80"/>
          <p:cNvGrpSpPr/>
          <p:nvPr/>
        </p:nvGrpSpPr>
        <p:grpSpPr>
          <a:xfrm>
            <a:off x="830395" y="1450641"/>
            <a:ext cx="745763" cy="50918"/>
            <a:chOff x="4580561" y="2589004"/>
            <a:chExt cx="1064464" cy="25200"/>
          </a:xfrm>
        </p:grpSpPr>
        <p:sp>
          <p:nvSpPr>
            <p:cNvPr id="118" name="Google Shape;118;p8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8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 name="Google Shape;120;p80"/>
          <p:cNvSpPr txBox="1"/>
          <p:nvPr>
            <p:ph type="title"/>
          </p:nvPr>
        </p:nvSpPr>
        <p:spPr>
          <a:xfrm>
            <a:off x="729450" y="745500"/>
            <a:ext cx="7688700" cy="594667"/>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C2C2C"/>
              </a:buClr>
              <a:buSzPts val="2600"/>
              <a:buFont typeface="Calibri"/>
              <a:buNone/>
              <a:defRPr sz="2600">
                <a:solidFill>
                  <a:srgbClr val="2C2C2C"/>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1" name="Google Shape;121;p80"/>
          <p:cNvSpPr txBox="1"/>
          <p:nvPr>
            <p:ph idx="1" type="body"/>
          </p:nvPr>
        </p:nvSpPr>
        <p:spPr>
          <a:xfrm>
            <a:off x="729450" y="1725083"/>
            <a:ext cx="7688700" cy="3234667"/>
          </a:xfrm>
          <a:prstGeom prst="rect">
            <a:avLst/>
          </a:prstGeom>
          <a:noFill/>
          <a:ln>
            <a:noFill/>
          </a:ln>
        </p:spPr>
        <p:txBody>
          <a:bodyPr anchorCtr="0" anchor="t" bIns="91425" lIns="91425" spcFirstLastPara="1" rIns="91425" wrap="square" tIns="91425">
            <a:normAutofit/>
          </a:bodyPr>
          <a:lstStyle>
            <a:lvl1pPr indent="-311150" lvl="0" marL="457200" algn="l">
              <a:lnSpc>
                <a:spcPct val="130000"/>
              </a:lnSpc>
              <a:spcBef>
                <a:spcPts val="0"/>
              </a:spcBef>
              <a:spcAft>
                <a:spcPts val="0"/>
              </a:spcAft>
              <a:buClr>
                <a:srgbClr val="2C2C2C"/>
              </a:buClr>
              <a:buSzPts val="1300"/>
              <a:buChar char="●"/>
              <a:defRPr sz="1800">
                <a:solidFill>
                  <a:srgbClr val="2C2C2C"/>
                </a:solidFill>
              </a:defRPr>
            </a:lvl1pPr>
            <a:lvl2pPr indent="-298450" lvl="1" marL="914400" algn="l">
              <a:lnSpc>
                <a:spcPct val="115000"/>
              </a:lnSpc>
              <a:spcBef>
                <a:spcPts val="0"/>
              </a:spcBef>
              <a:spcAft>
                <a:spcPts val="0"/>
              </a:spcAft>
              <a:buClr>
                <a:schemeClr val="dk1"/>
              </a:buClr>
              <a:buSzPts val="1100"/>
              <a:buChar char="○"/>
              <a:defRPr/>
            </a:lvl2pPr>
            <a:lvl3pPr indent="-298450" lvl="2" marL="1371600" algn="l">
              <a:lnSpc>
                <a:spcPct val="115000"/>
              </a:lnSpc>
              <a:spcBef>
                <a:spcPts val="0"/>
              </a:spcBef>
              <a:spcAft>
                <a:spcPts val="0"/>
              </a:spcAft>
              <a:buClr>
                <a:schemeClr val="dk1"/>
              </a:buClr>
              <a:buSzPts val="1100"/>
              <a:buChar char="■"/>
              <a:defRPr/>
            </a:lvl3pPr>
            <a:lvl4pPr indent="-298450" lvl="3" marL="1828800" algn="l">
              <a:lnSpc>
                <a:spcPct val="115000"/>
              </a:lnSpc>
              <a:spcBef>
                <a:spcPts val="0"/>
              </a:spcBef>
              <a:spcAft>
                <a:spcPts val="0"/>
              </a:spcAft>
              <a:buClr>
                <a:schemeClr val="dk1"/>
              </a:buClr>
              <a:buSzPts val="1100"/>
              <a:buChar char="●"/>
              <a:defRPr/>
            </a:lvl4pPr>
            <a:lvl5pPr indent="-298450" lvl="4" marL="2286000" algn="l">
              <a:lnSpc>
                <a:spcPct val="115000"/>
              </a:lnSpc>
              <a:spcBef>
                <a:spcPts val="0"/>
              </a:spcBef>
              <a:spcAft>
                <a:spcPts val="0"/>
              </a:spcAft>
              <a:buClr>
                <a:schemeClr val="dk1"/>
              </a:buClr>
              <a:buSzPts val="1100"/>
              <a:buChar char="○"/>
              <a:defRPr/>
            </a:lvl5pPr>
            <a:lvl6pPr indent="-298450" lvl="5" marL="2743200" algn="l">
              <a:lnSpc>
                <a:spcPct val="115000"/>
              </a:lnSpc>
              <a:spcBef>
                <a:spcPts val="0"/>
              </a:spcBef>
              <a:spcAft>
                <a:spcPts val="0"/>
              </a:spcAft>
              <a:buClr>
                <a:schemeClr val="dk1"/>
              </a:buClr>
              <a:buSzPts val="1100"/>
              <a:buChar char="■"/>
              <a:defRPr/>
            </a:lvl6pPr>
            <a:lvl7pPr indent="-298450" lvl="6" marL="3200400" algn="l">
              <a:lnSpc>
                <a:spcPct val="115000"/>
              </a:lnSpc>
              <a:spcBef>
                <a:spcPts val="0"/>
              </a:spcBef>
              <a:spcAft>
                <a:spcPts val="0"/>
              </a:spcAft>
              <a:buClr>
                <a:schemeClr val="dk1"/>
              </a:buClr>
              <a:buSzPts val="1100"/>
              <a:buChar char="●"/>
              <a:defRPr/>
            </a:lvl7pPr>
            <a:lvl8pPr indent="-298450" lvl="7" marL="3657600" algn="l">
              <a:lnSpc>
                <a:spcPct val="115000"/>
              </a:lnSpc>
              <a:spcBef>
                <a:spcPts val="0"/>
              </a:spcBef>
              <a:spcAft>
                <a:spcPts val="0"/>
              </a:spcAft>
              <a:buClr>
                <a:schemeClr val="dk1"/>
              </a:buClr>
              <a:buSzPts val="1100"/>
              <a:buChar char="○"/>
              <a:defRPr/>
            </a:lvl8pPr>
            <a:lvl9pPr indent="-298450" lvl="8" marL="4114800" algn="l">
              <a:lnSpc>
                <a:spcPct val="115000"/>
              </a:lnSpc>
              <a:spcBef>
                <a:spcPts val="0"/>
              </a:spcBef>
              <a:spcAft>
                <a:spcPts val="0"/>
              </a:spcAft>
              <a:buClr>
                <a:schemeClr val="dk1"/>
              </a:buClr>
              <a:buSzPts val="1100"/>
              <a:buChar char="■"/>
              <a:defRPr/>
            </a:lvl9pPr>
          </a:lstStyle>
          <a:p/>
        </p:txBody>
      </p:sp>
      <p:sp>
        <p:nvSpPr>
          <p:cNvPr id="122" name="Google Shape;122;p80"/>
          <p:cNvSpPr txBox="1"/>
          <p:nvPr>
            <p:ph idx="12" type="sldNum"/>
          </p:nvPr>
        </p:nvSpPr>
        <p:spPr>
          <a:xfrm>
            <a:off x="8536302" y="5288196"/>
            <a:ext cx="548700" cy="437333"/>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IT"/>
              <a:t>‹#›</a:t>
            </a:fld>
            <a:endParaRPr/>
          </a:p>
        </p:txBody>
      </p:sp>
      <p:grpSp>
        <p:nvGrpSpPr>
          <p:cNvPr id="123" name="Google Shape;123;p80"/>
          <p:cNvGrpSpPr/>
          <p:nvPr/>
        </p:nvGrpSpPr>
        <p:grpSpPr>
          <a:xfrm>
            <a:off x="830395" y="1450641"/>
            <a:ext cx="745763" cy="50918"/>
            <a:chOff x="4580561" y="2589004"/>
            <a:chExt cx="1064464" cy="25200"/>
          </a:xfrm>
        </p:grpSpPr>
        <p:sp>
          <p:nvSpPr>
            <p:cNvPr id="124" name="Google Shape;124;p80"/>
            <p:cNvSpPr/>
            <p:nvPr/>
          </p:nvSpPr>
          <p:spPr>
            <a:xfrm rot="-5400000">
              <a:off x="5366325" y="2335504"/>
              <a:ext cx="25200" cy="532200"/>
            </a:xfrm>
            <a:prstGeom prst="rect">
              <a:avLst/>
            </a:prstGeom>
            <a:solidFill>
              <a:srgbClr val="A8A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80"/>
            <p:cNvSpPr/>
            <p:nvPr/>
          </p:nvSpPr>
          <p:spPr>
            <a:xfrm rot="-5400000">
              <a:off x="4836311" y="2333254"/>
              <a:ext cx="25200" cy="536700"/>
            </a:xfrm>
            <a:prstGeom prst="rect">
              <a:avLst/>
            </a:prstGeom>
            <a:solidFill>
              <a:srgbClr val="006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Francesco Tarantino\Dropbox\YouNet\Promo\Logos\logo ela\Con pay off\logoelatextblue.png" id="126" name="Google Shape;126;p80">
            <a:hlinkClick r:id="rId2"/>
          </p:cNvPr>
          <p:cNvPicPr preferRelativeResize="0"/>
          <p:nvPr/>
        </p:nvPicPr>
        <p:blipFill rotWithShape="1">
          <a:blip r:embed="rId3">
            <a:alphaModFix/>
          </a:blip>
          <a:srcRect b="0" l="0" r="0" t="0"/>
          <a:stretch/>
        </p:blipFill>
        <p:spPr>
          <a:xfrm>
            <a:off x="8391274" y="-5813"/>
            <a:ext cx="691282" cy="748000"/>
          </a:xfrm>
          <a:prstGeom prst="rect">
            <a:avLst/>
          </a:prstGeom>
          <a:noFill/>
          <a:ln>
            <a:noFill/>
          </a:ln>
        </p:spPr>
      </p:pic>
      <p:sp>
        <p:nvSpPr>
          <p:cNvPr id="127" name="Google Shape;127;p80">
            <a:hlinkClick r:id="rId4"/>
          </p:cNvPr>
          <p:cNvSpPr txBox="1"/>
          <p:nvPr/>
        </p:nvSpPr>
        <p:spPr>
          <a:xfrm>
            <a:off x="752633" y="5312834"/>
            <a:ext cx="7677000" cy="40233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000"/>
              <a:buFont typeface="Arial"/>
              <a:buNone/>
            </a:pPr>
            <a:r>
              <a:rPr b="0" i="0" lang="it-IT" sz="1000" u="none" cap="none" strike="noStrike">
                <a:solidFill>
                  <a:srgbClr val="2C2C2C"/>
                </a:solidFill>
                <a:latin typeface="Raleway"/>
                <a:ea typeface="Raleway"/>
                <a:cs typeface="Raleway"/>
                <a:sym typeface="Raleway"/>
              </a:rPr>
              <a:t>Training courses for education staff - </a:t>
            </a:r>
            <a:r>
              <a:rPr b="0" i="0" lang="it-IT" sz="1000" u="none" cap="none" strike="noStrike">
                <a:solidFill>
                  <a:srgbClr val="006699"/>
                </a:solidFill>
                <a:latin typeface="Raleway"/>
                <a:ea typeface="Raleway"/>
                <a:cs typeface="Raleway"/>
                <a:sym typeface="Raleway"/>
              </a:rPr>
              <a:t>www.erasmustrainingcourses.com</a:t>
            </a:r>
            <a:endParaRPr b="0" i="0" sz="1000" u="none" cap="none" strike="noStrike">
              <a:solidFill>
                <a:srgbClr val="006699"/>
              </a:solidFill>
              <a:latin typeface="Raleway"/>
              <a:ea typeface="Raleway"/>
              <a:cs typeface="Raleway"/>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1" name="Shape 21"/>
        <p:cNvGrpSpPr/>
        <p:nvPr/>
      </p:nvGrpSpPr>
      <p:grpSpPr>
        <a:xfrm>
          <a:off x="0" y="0"/>
          <a:ext cx="0" cy="0"/>
          <a:chOff x="0" y="0"/>
          <a:chExt cx="0" cy="0"/>
        </a:xfrm>
      </p:grpSpPr>
      <p:sp>
        <p:nvSpPr>
          <p:cNvPr id="22" name="Google Shape;22;p68"/>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8"/>
          <p:cNvSpPr txBox="1"/>
          <p:nvPr>
            <p:ph idx="1" type="body"/>
          </p:nvPr>
        </p:nvSpPr>
        <p:spPr>
          <a:xfrm>
            <a:off x="457200" y="1333501"/>
            <a:ext cx="4038600" cy="3771636"/>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68"/>
          <p:cNvSpPr txBox="1"/>
          <p:nvPr>
            <p:ph idx="2" type="body"/>
          </p:nvPr>
        </p:nvSpPr>
        <p:spPr>
          <a:xfrm>
            <a:off x="4648200" y="1333501"/>
            <a:ext cx="4038600" cy="3771636"/>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 name="Google Shape;25;p68"/>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8"/>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8"/>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8" name="Shape 28"/>
        <p:cNvGrpSpPr/>
        <p:nvPr/>
      </p:nvGrpSpPr>
      <p:grpSpPr>
        <a:xfrm>
          <a:off x="0" y="0"/>
          <a:ext cx="0" cy="0"/>
          <a:chOff x="0" y="0"/>
          <a:chExt cx="0" cy="0"/>
        </a:xfrm>
      </p:grpSpPr>
      <p:sp>
        <p:nvSpPr>
          <p:cNvPr id="29" name="Google Shape;29;p69"/>
          <p:cNvSpPr txBox="1"/>
          <p:nvPr>
            <p:ph type="title"/>
          </p:nvPr>
        </p:nvSpPr>
        <p:spPr>
          <a:xfrm>
            <a:off x="722313" y="3672418"/>
            <a:ext cx="7772400" cy="113506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9"/>
          <p:cNvSpPr txBox="1"/>
          <p:nvPr>
            <p:ph idx="1" type="body"/>
          </p:nvPr>
        </p:nvSpPr>
        <p:spPr>
          <a:xfrm>
            <a:off x="722313" y="2422261"/>
            <a:ext cx="7772400" cy="125015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69"/>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9"/>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9"/>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4" name="Shape 34"/>
        <p:cNvGrpSpPr/>
        <p:nvPr/>
      </p:nvGrpSpPr>
      <p:grpSpPr>
        <a:xfrm>
          <a:off x="0" y="0"/>
          <a:ext cx="0" cy="0"/>
          <a:chOff x="0" y="0"/>
          <a:chExt cx="0" cy="0"/>
        </a:xfrm>
      </p:grpSpPr>
      <p:sp>
        <p:nvSpPr>
          <p:cNvPr id="35" name="Google Shape;35;p7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0"/>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70"/>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0"/>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0"/>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71"/>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1"/>
          <p:cNvSpPr txBox="1"/>
          <p:nvPr>
            <p:ph idx="1" type="body"/>
          </p:nvPr>
        </p:nvSpPr>
        <p:spPr>
          <a:xfrm>
            <a:off x="457200" y="1279261"/>
            <a:ext cx="4040188" cy="53313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1"/>
          <p:cNvSpPr txBox="1"/>
          <p:nvPr>
            <p:ph idx="2" type="body"/>
          </p:nvPr>
        </p:nvSpPr>
        <p:spPr>
          <a:xfrm>
            <a:off x="457200" y="1812396"/>
            <a:ext cx="4040188" cy="329274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1"/>
          <p:cNvSpPr txBox="1"/>
          <p:nvPr>
            <p:ph idx="3" type="body"/>
          </p:nvPr>
        </p:nvSpPr>
        <p:spPr>
          <a:xfrm>
            <a:off x="4645027" y="1279261"/>
            <a:ext cx="4041775" cy="53313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1"/>
          <p:cNvSpPr txBox="1"/>
          <p:nvPr>
            <p:ph idx="4" type="body"/>
          </p:nvPr>
        </p:nvSpPr>
        <p:spPr>
          <a:xfrm>
            <a:off x="4645027" y="1812396"/>
            <a:ext cx="4041775" cy="329274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1"/>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1"/>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1"/>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72"/>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2"/>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2"/>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2"/>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73"/>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3"/>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3"/>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74"/>
          <p:cNvSpPr txBox="1"/>
          <p:nvPr>
            <p:ph type="title"/>
          </p:nvPr>
        </p:nvSpPr>
        <p:spPr>
          <a:xfrm>
            <a:off x="457202" y="227541"/>
            <a:ext cx="3008313" cy="96837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4"/>
          <p:cNvSpPr txBox="1"/>
          <p:nvPr>
            <p:ph idx="1" type="body"/>
          </p:nvPr>
        </p:nvSpPr>
        <p:spPr>
          <a:xfrm>
            <a:off x="3575050" y="227543"/>
            <a:ext cx="5111750" cy="4877594"/>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4"/>
          <p:cNvSpPr txBox="1"/>
          <p:nvPr>
            <p:ph idx="2" type="body"/>
          </p:nvPr>
        </p:nvSpPr>
        <p:spPr>
          <a:xfrm>
            <a:off x="457202" y="1195918"/>
            <a:ext cx="3008313" cy="39092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4"/>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4"/>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4"/>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75"/>
          <p:cNvSpPr txBox="1"/>
          <p:nvPr>
            <p:ph type="title"/>
          </p:nvPr>
        </p:nvSpPr>
        <p:spPr>
          <a:xfrm>
            <a:off x="1792288" y="4000500"/>
            <a:ext cx="5486400" cy="47228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5"/>
          <p:cNvSpPr/>
          <p:nvPr>
            <p:ph idx="2" type="pic"/>
          </p:nvPr>
        </p:nvSpPr>
        <p:spPr>
          <a:xfrm>
            <a:off x="1792288" y="510646"/>
            <a:ext cx="5486400" cy="3429000"/>
          </a:xfrm>
          <a:prstGeom prst="rect">
            <a:avLst/>
          </a:prstGeom>
          <a:noFill/>
          <a:ln>
            <a:noFill/>
          </a:ln>
        </p:spPr>
      </p:sp>
      <p:sp>
        <p:nvSpPr>
          <p:cNvPr id="68" name="Google Shape;68;p75"/>
          <p:cNvSpPr txBox="1"/>
          <p:nvPr>
            <p:ph idx="1" type="body"/>
          </p:nvPr>
        </p:nvSpPr>
        <p:spPr>
          <a:xfrm>
            <a:off x="1792288" y="4472782"/>
            <a:ext cx="5486400" cy="6707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5"/>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5"/>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5"/>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theme" Target="../theme/theme1.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6"/>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6"/>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6"/>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6"/>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6"/>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youtube.com/watch?v=qzR62JJCMBQ" TargetMode="External"/><Relationship Id="rId4" Type="http://schemas.openxmlformats.org/officeDocument/2006/relationships/image" Target="../media/image12.png"/><Relationship Id="rId5"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5.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48.png"/><Relationship Id="rId5" Type="http://schemas.openxmlformats.org/officeDocument/2006/relationships/image" Target="../media/image33.png"/><Relationship Id="rId6" Type="http://schemas.openxmlformats.org/officeDocument/2006/relationships/image" Target="../media/image39.png"/><Relationship Id="rId7"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image" Target="../media/image34.png"/><Relationship Id="rId9" Type="http://schemas.openxmlformats.org/officeDocument/2006/relationships/image" Target="../media/image50.jpg"/><Relationship Id="rId5" Type="http://schemas.openxmlformats.org/officeDocument/2006/relationships/image" Target="../media/image38.jpg"/><Relationship Id="rId6" Type="http://schemas.openxmlformats.org/officeDocument/2006/relationships/image" Target="../media/image40.jpg"/><Relationship Id="rId7" Type="http://schemas.openxmlformats.org/officeDocument/2006/relationships/image" Target="../media/image54.jpg"/><Relationship Id="rId8" Type="http://schemas.openxmlformats.org/officeDocument/2006/relationships/image" Target="../media/image5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image" Target="../media/image56.jpg"/><Relationship Id="rId5" Type="http://schemas.openxmlformats.org/officeDocument/2006/relationships/image" Target="../media/image46.jpg"/><Relationship Id="rId6" Type="http://schemas.openxmlformats.org/officeDocument/2006/relationships/image" Target="../media/image42.jpg"/><Relationship Id="rId7" Type="http://schemas.openxmlformats.org/officeDocument/2006/relationships/image" Target="../media/image55.jpg"/><Relationship Id="rId8" Type="http://schemas.openxmlformats.org/officeDocument/2006/relationships/image" Target="../media/image6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58.jpg"/><Relationship Id="rId6" Type="http://schemas.openxmlformats.org/officeDocument/2006/relationships/image" Target="../media/image57.jpg"/><Relationship Id="rId7" Type="http://schemas.openxmlformats.org/officeDocument/2006/relationships/image" Target="../media/image60.jpg"/><Relationship Id="rId8" Type="http://schemas.openxmlformats.org/officeDocument/2006/relationships/image" Target="../media/image5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1.png"/><Relationship Id="rId4" Type="http://schemas.openxmlformats.org/officeDocument/2006/relationships/hyperlink" Target="https://www.viacharacter.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1.png"/><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51.pn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
          <p:cNvSpPr txBox="1"/>
          <p:nvPr>
            <p:ph type="ctrTitle"/>
          </p:nvPr>
        </p:nvSpPr>
        <p:spPr>
          <a:xfrm>
            <a:off x="500034" y="1785930"/>
            <a:ext cx="8101042" cy="193940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339966"/>
              </a:buClr>
              <a:buSzPts val="3800"/>
              <a:buFont typeface="Raleway"/>
              <a:buNone/>
            </a:pPr>
            <a:r>
              <a:rPr b="1" lang="it-IT" sz="3800">
                <a:solidFill>
                  <a:srgbClr val="339966"/>
                </a:solidFill>
                <a:latin typeface="Raleway"/>
                <a:ea typeface="Raleway"/>
                <a:cs typeface="Raleway"/>
                <a:sym typeface="Raleway"/>
              </a:rPr>
              <a:t>Превазилажење баријера у тражењу помоћи и превентивне мере</a:t>
            </a:r>
            <a:endParaRPr b="1" sz="3800">
              <a:solidFill>
                <a:srgbClr val="339966"/>
              </a:solidFill>
              <a:latin typeface="Raleway"/>
              <a:ea typeface="Raleway"/>
              <a:cs typeface="Raleway"/>
              <a:sym typeface="Raleway"/>
            </a:endParaRPr>
          </a:p>
        </p:txBody>
      </p:sp>
      <p:pic>
        <p:nvPicPr>
          <p:cNvPr descr="H:\My Drive\KA2\KA2 - TYM\_WP5-Sharing and Promotion\Graphic Identity\Logo TYM\TYM_Tavola disegno 1-02.png" id="133" name="Google Shape;133;p1"/>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134" name="Google Shape;134;p1"/>
          <p:cNvPicPr preferRelativeResize="0"/>
          <p:nvPr/>
        </p:nvPicPr>
        <p:blipFill rotWithShape="1">
          <a:blip r:embed="rId4">
            <a:alphaModFix/>
          </a:blip>
          <a:srcRect b="0" l="0" r="0" t="0"/>
          <a:stretch/>
        </p:blipFill>
        <p:spPr>
          <a:xfrm>
            <a:off x="6916200" y="3725331"/>
            <a:ext cx="1684869" cy="16848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Студија случаја бр.2</a:t>
            </a:r>
            <a:endParaRPr b="1" sz="2300">
              <a:solidFill>
                <a:srgbClr val="339966"/>
              </a:solidFill>
              <a:latin typeface="Lato"/>
              <a:ea typeface="Lato"/>
              <a:cs typeface="Lato"/>
              <a:sym typeface="Lato"/>
            </a:endParaRPr>
          </a:p>
        </p:txBody>
      </p:sp>
      <p:sp>
        <p:nvSpPr>
          <p:cNvPr id="210" name="Google Shape;210;p22"/>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30000"/>
              </a:lnSpc>
              <a:spcBef>
                <a:spcPts val="0"/>
              </a:spcBef>
              <a:spcAft>
                <a:spcPts val="0"/>
              </a:spcAft>
              <a:buClr>
                <a:srgbClr val="2C2C2C"/>
              </a:buClr>
              <a:buSzPct val="58558"/>
              <a:buNone/>
            </a:pPr>
            <a:r>
              <a:t/>
            </a:r>
            <a:endParaRPr sz="2400">
              <a:latin typeface="Lato"/>
              <a:ea typeface="Lato"/>
              <a:cs typeface="Lato"/>
              <a:sym typeface="Lato"/>
            </a:endParaRPr>
          </a:p>
          <a:p>
            <a:pPr indent="0" lvl="0" marL="0" rtl="0" algn="just">
              <a:lnSpc>
                <a:spcPct val="130000"/>
              </a:lnSpc>
              <a:spcBef>
                <a:spcPts val="0"/>
              </a:spcBef>
              <a:spcAft>
                <a:spcPts val="0"/>
              </a:spcAft>
              <a:buClr>
                <a:srgbClr val="2C2C2C"/>
              </a:buClr>
              <a:buSzPct val="58558"/>
              <a:buNone/>
            </a:pPr>
            <a:r>
              <a:rPr lang="it-IT" sz="2400">
                <a:latin typeface="Lato"/>
                <a:ea typeface="Lato"/>
                <a:cs typeface="Lato"/>
                <a:sym typeface="Lato"/>
              </a:rPr>
              <a:t>Сара је 16-годишња ученица која је стално тужна, осећа губитак интересовања за активности и потешкоће у концентрацији. Она препознаје да нешто није у реду, али се осећа конфликтно око тражења помоћи. У њеној култури се о питањима менталног здравља не разговара отворено, а терапија се доживљава као знак слабости. Када својој породици износи своје борбе, они одбацују њена осећања, говорећи јој да „очврсне“ и „буде јака“.</a:t>
            </a:r>
            <a:endParaRPr sz="2400">
              <a:latin typeface="Lato"/>
              <a:ea typeface="Lato"/>
              <a:cs typeface="Lato"/>
              <a:sym typeface="Lato"/>
            </a:endParaRPr>
          </a:p>
        </p:txBody>
      </p:sp>
      <p:pic>
        <p:nvPicPr>
          <p:cNvPr descr="H:\My Drive\KA2\KA2 - TYM\_WP5-Sharing and Promotion\Graphic Identity\Logo TYM\TYM_Tavola disegno 1-02.png" id="211" name="Google Shape;211;p22"/>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Студија случаја бр.3</a:t>
            </a:r>
            <a:endParaRPr b="1" sz="2300">
              <a:solidFill>
                <a:srgbClr val="339966"/>
              </a:solidFill>
              <a:latin typeface="Lato"/>
              <a:ea typeface="Lato"/>
              <a:cs typeface="Lato"/>
              <a:sym typeface="Lato"/>
            </a:endParaRPr>
          </a:p>
        </p:txBody>
      </p:sp>
      <p:sp>
        <p:nvSpPr>
          <p:cNvPr id="218" name="Google Shape;218;p23"/>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0" lvl="0" marL="0" rtl="0" algn="just">
              <a:lnSpc>
                <a:spcPct val="130000"/>
              </a:lnSpc>
              <a:spcBef>
                <a:spcPts val="0"/>
              </a:spcBef>
              <a:spcAft>
                <a:spcPts val="0"/>
              </a:spcAft>
              <a:buClr>
                <a:srgbClr val="2C2C2C"/>
              </a:buClr>
              <a:buSzPts val="1300"/>
              <a:buNone/>
            </a:pPr>
            <a:r>
              <a:rPr lang="it-IT" sz="2400">
                <a:latin typeface="Lato"/>
                <a:ea typeface="Lato"/>
                <a:cs typeface="Lato"/>
                <a:sym typeface="Lato"/>
              </a:rPr>
              <a:t>Мајкл се осећа све усамљеније. Повукао се из друштвених активности, бори се да пронађе мотивацију за школски рад и често доживљава необјашњив умор. Међутим, Мајкл не препознаје ове знакове као проблем менталног здравља. Никада није учио о менталном здрављу у школи и не схвата да постоје ресурси као што су услуге саветовања. Пошто не зна одакле да почне, остаје заглављен у циклусу изолације.</a:t>
            </a:r>
            <a:endParaRPr sz="2400">
              <a:latin typeface="Lato"/>
              <a:ea typeface="Lato"/>
              <a:cs typeface="Lato"/>
              <a:sym typeface="Lato"/>
            </a:endParaRPr>
          </a:p>
        </p:txBody>
      </p:sp>
      <p:pic>
        <p:nvPicPr>
          <p:cNvPr descr="H:\My Drive\KA2\KA2 - TYM\_WP5-Sharing and Promotion\Graphic Identity\Logo TYM\TYM_Tavola disegno 1-02.png" id="219" name="Google Shape;219;p23"/>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Студија случаја бр.4</a:t>
            </a:r>
            <a:endParaRPr b="1" sz="2300">
              <a:solidFill>
                <a:srgbClr val="339966"/>
              </a:solidFill>
              <a:latin typeface="Lato"/>
              <a:ea typeface="Lato"/>
              <a:cs typeface="Lato"/>
              <a:sym typeface="Lato"/>
            </a:endParaRPr>
          </a:p>
        </p:txBody>
      </p:sp>
      <p:sp>
        <p:nvSpPr>
          <p:cNvPr id="226" name="Google Shape;226;p24"/>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30000"/>
              </a:lnSpc>
              <a:spcBef>
                <a:spcPts val="0"/>
              </a:spcBef>
              <a:spcAft>
                <a:spcPts val="0"/>
              </a:spcAft>
              <a:buClr>
                <a:srgbClr val="2C2C2C"/>
              </a:buClr>
              <a:buSzPct val="58558"/>
              <a:buNone/>
            </a:pPr>
            <a:r>
              <a:rPr lang="it-IT" sz="2400">
                <a:latin typeface="Lato"/>
                <a:ea typeface="Lato"/>
                <a:cs typeface="Lato"/>
                <a:sym typeface="Lato"/>
              </a:rPr>
              <a:t>Ема је 14-годишња ученица која стално трпи малтретирање у школи. Малтретирање укључује прозивање, друштвено искључење и дигитално узнемиравање. Као резултат тога, Ема је развила симптоме анксиозности, укључујући потешкоће са спавањем, нападе панике и избегавање друштвених ситуација. Њена сестра се плаши да пријави малтретирање, јер се боји да ће се само погоршати. Такође се брине да је наставници неће схватити озбиљно или да неће моћи да зауставе малтретирање. Уместо тога, она ћути и пати у изолацији.</a:t>
            </a:r>
            <a:endParaRPr sz="2400">
              <a:latin typeface="Lato"/>
              <a:ea typeface="Lato"/>
              <a:cs typeface="Lato"/>
              <a:sym typeface="Lato"/>
            </a:endParaRPr>
          </a:p>
        </p:txBody>
      </p:sp>
      <p:pic>
        <p:nvPicPr>
          <p:cNvPr descr="H:\My Drive\KA2\KA2 - TYM\_WP5-Sharing and Promotion\Graphic Identity\Logo TYM\TYM_Tavola disegno 1-02.png" id="227" name="Google Shape;227;p24"/>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превазилажење баријера у тражењу помоћи</a:t>
            </a:r>
            <a:endParaRPr b="1" sz="2300">
              <a:solidFill>
                <a:srgbClr val="339966"/>
              </a:solidFill>
              <a:latin typeface="Lato"/>
              <a:ea typeface="Lato"/>
              <a:cs typeface="Lato"/>
              <a:sym typeface="Lato"/>
            </a:endParaRPr>
          </a:p>
        </p:txBody>
      </p:sp>
      <p:sp>
        <p:nvSpPr>
          <p:cNvPr id="234" name="Google Shape;234;p25"/>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77500" lnSpcReduction="20000"/>
          </a:bodyPr>
          <a:lstStyle/>
          <a:p>
            <a:pPr indent="-311150" lvl="0" marL="457200" rtl="0" algn="l">
              <a:lnSpc>
                <a:spcPct val="130000"/>
              </a:lnSpc>
              <a:spcBef>
                <a:spcPts val="0"/>
              </a:spcBef>
              <a:spcAft>
                <a:spcPts val="0"/>
              </a:spcAft>
              <a:buClr>
                <a:srgbClr val="2C2C2C"/>
              </a:buClr>
              <a:buSzPct val="63725"/>
              <a:buNone/>
            </a:pPr>
            <a:r>
              <a:t/>
            </a:r>
            <a:endParaRPr b="1" sz="2400">
              <a:latin typeface="Lato"/>
              <a:ea typeface="Lato"/>
              <a:cs typeface="Lato"/>
              <a:sym typeface="Lato"/>
            </a:endParaRPr>
          </a:p>
          <a:p>
            <a:pPr indent="-311150" lvl="0" marL="457200" rtl="0" algn="l">
              <a:lnSpc>
                <a:spcPct val="130000"/>
              </a:lnSpc>
              <a:spcBef>
                <a:spcPts val="0"/>
              </a:spcBef>
              <a:spcAft>
                <a:spcPts val="0"/>
              </a:spcAft>
              <a:buClr>
                <a:srgbClr val="2C2C2C"/>
              </a:buClr>
              <a:buSzPct val="63725"/>
              <a:buNone/>
            </a:pPr>
            <a:r>
              <a:rPr b="1" lang="it-IT" sz="2400">
                <a:latin typeface="Lato"/>
                <a:ea typeface="Lato"/>
                <a:cs typeface="Lato"/>
                <a:sym typeface="Lato"/>
              </a:rPr>
              <a:t>Унутрашње баријере</a:t>
            </a:r>
            <a:endParaRPr/>
          </a:p>
          <a:p>
            <a:pPr indent="-342900" lvl="0" marL="488950" rtl="0" algn="l">
              <a:lnSpc>
                <a:spcPct val="130000"/>
              </a:lnSpc>
              <a:spcBef>
                <a:spcPts val="0"/>
              </a:spcBef>
              <a:spcAft>
                <a:spcPts val="0"/>
              </a:spcAft>
              <a:buClr>
                <a:srgbClr val="2C2C2C"/>
              </a:buClr>
              <a:buSzPct val="63725"/>
              <a:buChar char="•"/>
            </a:pPr>
            <a:r>
              <a:rPr b="1" lang="it-IT" sz="2400">
                <a:latin typeface="Lato"/>
                <a:ea typeface="Lato"/>
                <a:cs typeface="Lato"/>
                <a:sym typeface="Lato"/>
              </a:rPr>
              <a:t>Промовишите самосвесност: </a:t>
            </a:r>
            <a:r>
              <a:rPr lang="it-IT" sz="2400">
                <a:latin typeface="Lato"/>
                <a:ea typeface="Lato"/>
                <a:cs typeface="Lato"/>
                <a:sym typeface="Lato"/>
              </a:rPr>
              <a:t>Образујте ученике, наставнике и особље о препознавању знакова проблема менталног здравља кроз радионице, скрининге менталног здравља и активности саморефлексије.</a:t>
            </a:r>
            <a:endParaRPr/>
          </a:p>
          <a:p>
            <a:pPr indent="-342900" lvl="0" marL="488950" rtl="0" algn="l">
              <a:lnSpc>
                <a:spcPct val="130000"/>
              </a:lnSpc>
              <a:spcBef>
                <a:spcPts val="0"/>
              </a:spcBef>
              <a:spcAft>
                <a:spcPts val="0"/>
              </a:spcAft>
              <a:buClr>
                <a:srgbClr val="2C2C2C"/>
              </a:buClr>
              <a:buSzPct val="63725"/>
              <a:buChar char="•"/>
            </a:pPr>
            <a:r>
              <a:rPr b="1" lang="it-IT" sz="2400">
                <a:latin typeface="Lato"/>
                <a:ea typeface="Lato"/>
                <a:cs typeface="Lato"/>
                <a:sym typeface="Lato"/>
              </a:rPr>
              <a:t>Нормализујте тражење помоћи: </a:t>
            </a:r>
            <a:r>
              <a:rPr lang="it-IT" sz="2400">
                <a:latin typeface="Lato"/>
                <a:ea typeface="Lato"/>
                <a:cs typeface="Lato"/>
                <a:sym typeface="Lato"/>
              </a:rPr>
              <a:t>Користите позитивне поруке у школским кампањама да смањите самостигму и поделите приче о успеху појединаца који су тражили помоћ и имали користи.</a:t>
            </a:r>
            <a:endParaRPr/>
          </a:p>
          <a:p>
            <a:pPr indent="-342900" lvl="0" marL="488950" rtl="0" algn="l">
              <a:lnSpc>
                <a:spcPct val="130000"/>
              </a:lnSpc>
              <a:spcBef>
                <a:spcPts val="0"/>
              </a:spcBef>
              <a:spcAft>
                <a:spcPts val="0"/>
              </a:spcAft>
              <a:buClr>
                <a:srgbClr val="2C2C2C"/>
              </a:buClr>
              <a:buSzPct val="63725"/>
              <a:buChar char="•"/>
            </a:pPr>
            <a:r>
              <a:rPr lang="it-IT" sz="2400">
                <a:latin typeface="Lato"/>
                <a:ea typeface="Lato"/>
                <a:cs typeface="Lato"/>
                <a:sym typeface="Lato"/>
              </a:rPr>
              <a:t> </a:t>
            </a:r>
            <a:r>
              <a:rPr b="1" lang="it-IT" sz="2400">
                <a:latin typeface="Lato"/>
                <a:ea typeface="Lato"/>
                <a:cs typeface="Lato"/>
                <a:sym typeface="Lato"/>
              </a:rPr>
              <a:t>Изградите емоционалну отпорност:</a:t>
            </a:r>
            <a:r>
              <a:rPr lang="it-IT" sz="2400">
                <a:latin typeface="Lato"/>
                <a:ea typeface="Lato"/>
                <a:cs typeface="Lato"/>
                <a:sym typeface="Lato"/>
              </a:rPr>
              <a:t> Научите </a:t>
            </a:r>
            <a:r>
              <a:rPr i="1" lang="it-IT" sz="2400">
                <a:latin typeface="Lato"/>
                <a:ea typeface="Lato"/>
                <a:cs typeface="Lato"/>
                <a:sym typeface="Lato"/>
              </a:rPr>
              <a:t>mindfulness</a:t>
            </a:r>
            <a:r>
              <a:rPr lang="it-IT" sz="2400">
                <a:latin typeface="Lato"/>
                <a:ea typeface="Lato"/>
                <a:cs typeface="Lato"/>
                <a:sym typeface="Lato"/>
              </a:rPr>
              <a:t>, управљањe стресом и вештинe суочавања са стресом како бисте смањили страх, стид и порицање у вези са борбама за ментално здравље.</a:t>
            </a:r>
            <a:endParaRPr sz="2400">
              <a:latin typeface="Lato"/>
              <a:ea typeface="Lato"/>
              <a:cs typeface="Lato"/>
              <a:sym typeface="Lato"/>
            </a:endParaRPr>
          </a:p>
        </p:txBody>
      </p:sp>
      <p:pic>
        <p:nvPicPr>
          <p:cNvPr descr="H:\My Drive\KA2\KA2 - TYM\_WP5-Sharing and Promotion\Graphic Identity\Logo TYM\TYM_Tavola disegno 1-02.png" id="235" name="Google Shape;235;p25"/>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6"/>
          <p:cNvSpPr txBox="1"/>
          <p:nvPr>
            <p:ph type="title"/>
          </p:nvPr>
        </p:nvSpPr>
        <p:spPr>
          <a:xfrm>
            <a:off x="304800" y="276105"/>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2E9377"/>
                </a:solidFill>
                <a:latin typeface="Lato"/>
                <a:ea typeface="Lato"/>
                <a:cs typeface="Lato"/>
                <a:sym typeface="Lato"/>
              </a:rPr>
              <a:t>Стратегије за превазилажење баријера у тражењу помоћи</a:t>
            </a:r>
            <a:endParaRPr b="1" sz="2300">
              <a:solidFill>
                <a:srgbClr val="2E9377"/>
              </a:solidFill>
              <a:latin typeface="Lato"/>
              <a:ea typeface="Lato"/>
              <a:cs typeface="Lato"/>
              <a:sym typeface="Lato"/>
            </a:endParaRPr>
          </a:p>
        </p:txBody>
      </p:sp>
      <p:sp>
        <p:nvSpPr>
          <p:cNvPr id="242" name="Google Shape;242;p26"/>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77500" lnSpcReduction="20000"/>
          </a:bodyPr>
          <a:lstStyle/>
          <a:p>
            <a:pPr indent="-311150" lvl="0" marL="457200" rtl="0" algn="l">
              <a:lnSpc>
                <a:spcPct val="130000"/>
              </a:lnSpc>
              <a:spcBef>
                <a:spcPts val="0"/>
              </a:spcBef>
              <a:spcAft>
                <a:spcPts val="0"/>
              </a:spcAft>
              <a:buClr>
                <a:srgbClr val="2C2C2C"/>
              </a:buClr>
              <a:buSzPct val="63725"/>
              <a:buNone/>
            </a:pPr>
            <a:r>
              <a:rPr b="1" lang="it-IT" sz="2400">
                <a:latin typeface="Lato"/>
                <a:ea typeface="Lato"/>
                <a:cs typeface="Lato"/>
                <a:sym typeface="Lato"/>
              </a:rPr>
              <a:t>Спољашње  баријере:</a:t>
            </a:r>
            <a:endParaRPr/>
          </a:p>
          <a:p>
            <a:pPr indent="0" lvl="0" marL="146050" rtl="0" algn="l">
              <a:lnSpc>
                <a:spcPct val="130000"/>
              </a:lnSpc>
              <a:spcBef>
                <a:spcPts val="0"/>
              </a:spcBef>
              <a:spcAft>
                <a:spcPts val="0"/>
              </a:spcAft>
              <a:buClr>
                <a:srgbClr val="2C2C2C"/>
              </a:buClr>
              <a:buSzPct val="63725"/>
              <a:buNone/>
            </a:pPr>
            <a:r>
              <a:t/>
            </a:r>
            <a:endParaRPr b="1" sz="2117">
              <a:latin typeface="Lato"/>
              <a:ea typeface="Lato"/>
              <a:cs typeface="Lato"/>
              <a:sym typeface="Lato"/>
            </a:endParaRPr>
          </a:p>
          <a:p>
            <a:pPr indent="-342927" lvl="0" marL="488950" rtl="0" algn="l">
              <a:lnSpc>
                <a:spcPct val="130000"/>
              </a:lnSpc>
              <a:spcBef>
                <a:spcPts val="0"/>
              </a:spcBef>
              <a:spcAft>
                <a:spcPts val="0"/>
              </a:spcAft>
              <a:buClr>
                <a:srgbClr val="2C2C2C"/>
              </a:buClr>
              <a:buSzPct val="63725"/>
              <a:buChar char="•"/>
            </a:pPr>
            <a:r>
              <a:rPr b="1" lang="it-IT" sz="2117">
                <a:latin typeface="Lato"/>
                <a:ea typeface="Lato"/>
                <a:cs typeface="Lato"/>
                <a:sym typeface="Lato"/>
              </a:rPr>
              <a:t>Креирајте атмосферу подршке школама: </a:t>
            </a:r>
            <a:r>
              <a:rPr lang="it-IT" sz="2117">
                <a:latin typeface="Lato"/>
                <a:ea typeface="Lato"/>
                <a:cs typeface="Lato"/>
                <a:sym typeface="Lato"/>
              </a:rPr>
              <a:t>Понудите флексибилан приступ саветницима и услугама менталног здравља.</a:t>
            </a:r>
            <a:endParaRPr/>
          </a:p>
          <a:p>
            <a:pPr indent="-342927" lvl="0" marL="488950" rtl="0" algn="l">
              <a:lnSpc>
                <a:spcPct val="130000"/>
              </a:lnSpc>
              <a:spcBef>
                <a:spcPts val="0"/>
              </a:spcBef>
              <a:spcAft>
                <a:spcPts val="0"/>
              </a:spcAft>
              <a:buClr>
                <a:srgbClr val="2C2C2C"/>
              </a:buClr>
              <a:buSzPct val="63725"/>
              <a:buChar char="•"/>
            </a:pPr>
            <a:r>
              <a:rPr b="1" lang="it-IT" sz="2117">
                <a:latin typeface="Lato"/>
                <a:ea typeface="Lato"/>
                <a:cs typeface="Lato"/>
                <a:sym typeface="Lato"/>
              </a:rPr>
              <a:t>Побољшајте мреже подршке колегама: </a:t>
            </a:r>
            <a:r>
              <a:rPr lang="it-IT" sz="2117">
                <a:latin typeface="Lato"/>
                <a:ea typeface="Lato"/>
                <a:cs typeface="Lato"/>
                <a:sym typeface="Lato"/>
              </a:rPr>
              <a:t>Подстицати програме вршњачког менторства у којима ученици подржавају једни друге у препознавању изазова менталног здравља и нудећи смернице.</a:t>
            </a:r>
            <a:endParaRPr/>
          </a:p>
          <a:p>
            <a:pPr indent="-342927" lvl="0" marL="488950" rtl="0" algn="l">
              <a:lnSpc>
                <a:spcPct val="130000"/>
              </a:lnSpc>
              <a:spcBef>
                <a:spcPts val="0"/>
              </a:spcBef>
              <a:spcAft>
                <a:spcPts val="0"/>
              </a:spcAft>
              <a:buClr>
                <a:srgbClr val="2C2C2C"/>
              </a:buClr>
              <a:buSzPct val="63725"/>
              <a:buChar char="•"/>
            </a:pPr>
            <a:r>
              <a:rPr b="1" lang="it-IT" sz="2117">
                <a:latin typeface="Lato"/>
                <a:ea typeface="Lato"/>
                <a:cs typeface="Lato"/>
                <a:sym typeface="Lato"/>
              </a:rPr>
              <a:t>Укључите породице и заједнице: </a:t>
            </a:r>
            <a:r>
              <a:rPr lang="it-IT" sz="2117">
                <a:latin typeface="Lato"/>
                <a:ea typeface="Lato"/>
                <a:cs typeface="Lato"/>
                <a:sym typeface="Lato"/>
              </a:rPr>
              <a:t>Обезбедите програме образовања и подизања свести како бисте породице и заједнице обавестили о менталном здрављу, разбијању културне стигме и промовисању подршке тражењу помоћи.</a:t>
            </a:r>
            <a:endParaRPr/>
          </a:p>
          <a:p>
            <a:pPr indent="-342927" lvl="0" marL="488950" rtl="0" algn="l">
              <a:lnSpc>
                <a:spcPct val="130000"/>
              </a:lnSpc>
              <a:spcBef>
                <a:spcPts val="0"/>
              </a:spcBef>
              <a:spcAft>
                <a:spcPts val="0"/>
              </a:spcAft>
              <a:buClr>
                <a:srgbClr val="2C2C2C"/>
              </a:buClr>
              <a:buSzPct val="63725"/>
              <a:buChar char="•"/>
            </a:pPr>
            <a:r>
              <a:rPr b="1" lang="it-IT" sz="2117">
                <a:latin typeface="Lato"/>
                <a:ea typeface="Lato"/>
                <a:cs typeface="Lato"/>
                <a:sym typeface="Lato"/>
              </a:rPr>
              <a:t>Повећајте приступ ресурсима: </a:t>
            </a:r>
            <a:r>
              <a:rPr lang="it-IT" sz="2117">
                <a:latin typeface="Lato"/>
                <a:ea typeface="Lato"/>
                <a:cs typeface="Lato"/>
                <a:sym typeface="Lato"/>
              </a:rPr>
              <a:t>Омогућите да школе имају лако доступне ресурсе за ментално здравље, као што су саветници, дигиталне платформе и екстерне службе за упућивање.</a:t>
            </a:r>
            <a:endParaRPr sz="2517">
              <a:latin typeface="Lato"/>
              <a:ea typeface="Lato"/>
              <a:cs typeface="Lato"/>
              <a:sym typeface="Lato"/>
            </a:endParaRPr>
          </a:p>
        </p:txBody>
      </p:sp>
      <p:pic>
        <p:nvPicPr>
          <p:cNvPr descr="H:\My Drive\KA2\KA2 - TYM\_WP5-Sharing and Promotion\Graphic Identity\Logo TYM\TYM_Tavola disegno 1-02.png" id="243" name="Google Shape;243;p26"/>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7"/>
          <p:cNvSpPr txBox="1"/>
          <p:nvPr>
            <p:ph idx="1" type="body"/>
          </p:nvPr>
        </p:nvSpPr>
        <p:spPr>
          <a:xfrm>
            <a:off x="685800" y="2232450"/>
            <a:ext cx="7772400" cy="1250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339966"/>
              </a:buClr>
              <a:buSzPts val="2800"/>
              <a:buNone/>
            </a:pPr>
            <a:r>
              <a:rPr b="1" lang="it-IT" sz="3200">
                <a:solidFill>
                  <a:srgbClr val="2E9377"/>
                </a:solidFill>
                <a:latin typeface="Lato"/>
                <a:ea typeface="Lato"/>
                <a:cs typeface="Lato"/>
                <a:sym typeface="Lato"/>
              </a:rPr>
              <a:t>Праксе менталног здравља и </a:t>
            </a:r>
            <a:r>
              <a:rPr b="1" i="1" lang="it-IT" sz="3200">
                <a:solidFill>
                  <a:srgbClr val="2E9377"/>
                </a:solidFill>
                <a:latin typeface="Lato"/>
                <a:ea typeface="Lato"/>
                <a:cs typeface="Lato"/>
                <a:sym typeface="Lato"/>
              </a:rPr>
              <a:t>mindfulness </a:t>
            </a:r>
            <a:r>
              <a:rPr b="1" lang="it-IT" sz="3200">
                <a:solidFill>
                  <a:srgbClr val="2E9377"/>
                </a:solidFill>
                <a:latin typeface="Lato"/>
                <a:ea typeface="Lato"/>
                <a:cs typeface="Lato"/>
                <a:sym typeface="Lato"/>
              </a:rPr>
              <a:t>технике</a:t>
            </a:r>
            <a:endParaRPr b="1" sz="3200">
              <a:solidFill>
                <a:srgbClr val="2E9377"/>
              </a:solidFill>
              <a:latin typeface="Lato"/>
              <a:ea typeface="Lato"/>
              <a:cs typeface="Lato"/>
              <a:sym typeface="Lato"/>
            </a:endParaRPr>
          </a:p>
        </p:txBody>
      </p:sp>
      <p:pic>
        <p:nvPicPr>
          <p:cNvPr descr="H:\My Drive\KA2\KA2 - TYM\_WP5-Sharing and Promotion\Graphic Identity\Logo TYM\TYM_Tavola disegno 1-02.png" id="249" name="Google Shape;249;p27"/>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stigma.png" id="250" name="Google Shape;250;p27"/>
          <p:cNvPicPr preferRelativeResize="0"/>
          <p:nvPr/>
        </p:nvPicPr>
        <p:blipFill rotWithShape="1">
          <a:blip r:embed="rId4">
            <a:alphaModFix/>
          </a:blip>
          <a:srcRect b="0" l="0" r="0" t="0"/>
          <a:stretch/>
        </p:blipFill>
        <p:spPr>
          <a:xfrm>
            <a:off x="642910" y="642922"/>
            <a:ext cx="1595578" cy="15955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idx="1" type="body"/>
          </p:nvPr>
        </p:nvSpPr>
        <p:spPr>
          <a:xfrm>
            <a:off x="457200" y="1333501"/>
            <a:ext cx="3614734" cy="3771636"/>
          </a:xfrm>
          <a:prstGeom prst="rect">
            <a:avLst/>
          </a:prstGeom>
          <a:noFill/>
          <a:ln>
            <a:noFill/>
          </a:ln>
        </p:spPr>
        <p:txBody>
          <a:bodyPr anchorCtr="0" anchor="t" bIns="91425" lIns="91425" spcFirstLastPara="1" rIns="91425" wrap="square" tIns="91425">
            <a:normAutofit/>
          </a:bodyPr>
          <a:lstStyle/>
          <a:p>
            <a:pPr indent="0" lvl="0" marL="0" rtl="0" algn="l">
              <a:lnSpc>
                <a:spcPct val="130000"/>
              </a:lnSpc>
              <a:spcBef>
                <a:spcPts val="0"/>
              </a:spcBef>
              <a:spcAft>
                <a:spcPts val="0"/>
              </a:spcAft>
              <a:buClr>
                <a:schemeClr val="dk1"/>
              </a:buClr>
              <a:buSzPts val="1300"/>
              <a:buNone/>
            </a:pPr>
            <a:r>
              <a:t/>
            </a:r>
            <a:endParaRPr i="1" sz="1600"/>
          </a:p>
          <a:p>
            <a:pPr indent="0" lvl="0" marL="0" rtl="0" algn="l">
              <a:lnSpc>
                <a:spcPct val="130000"/>
              </a:lnSpc>
              <a:spcBef>
                <a:spcPts val="0"/>
              </a:spcBef>
              <a:spcAft>
                <a:spcPts val="0"/>
              </a:spcAft>
              <a:buClr>
                <a:srgbClr val="319362"/>
              </a:buClr>
              <a:buSzPts val="1300"/>
              <a:buNone/>
            </a:pPr>
            <a:r>
              <a:rPr b="1" i="1" lang="it-IT" sz="2800">
                <a:solidFill>
                  <a:srgbClr val="319362"/>
                </a:solidFill>
                <a:latin typeface="Lato"/>
                <a:ea typeface="Lato"/>
                <a:cs typeface="Lato"/>
                <a:sym typeface="Lato"/>
              </a:rPr>
              <a:t>Шта за вас значи бити пуног ума или пажљив?</a:t>
            </a:r>
            <a:endParaRPr b="1" i="1" sz="2800">
              <a:solidFill>
                <a:srgbClr val="319362"/>
              </a:solidFill>
              <a:latin typeface="Lato"/>
              <a:ea typeface="Lato"/>
              <a:cs typeface="Lato"/>
              <a:sym typeface="Lato"/>
            </a:endParaRPr>
          </a:p>
        </p:txBody>
      </p:sp>
      <p:pic>
        <p:nvPicPr>
          <p:cNvPr descr="Mindful or Mind full.PNG" id="257" name="Google Shape;257;p28"/>
          <p:cNvPicPr preferRelativeResize="0"/>
          <p:nvPr/>
        </p:nvPicPr>
        <p:blipFill rotWithShape="1">
          <a:blip r:embed="rId3">
            <a:alphaModFix/>
          </a:blip>
          <a:srcRect b="14531" l="0" r="0" t="0"/>
          <a:stretch/>
        </p:blipFill>
        <p:spPr>
          <a:xfrm>
            <a:off x="3857620" y="1838476"/>
            <a:ext cx="4770035" cy="2804973"/>
          </a:xfrm>
          <a:prstGeom prst="rect">
            <a:avLst/>
          </a:prstGeom>
          <a:noFill/>
          <a:ln>
            <a:noFill/>
          </a:ln>
        </p:spPr>
      </p:pic>
      <p:pic>
        <p:nvPicPr>
          <p:cNvPr descr="H:\My Drive\KA2\KA2 - TYM\_WP5-Sharing and Promotion\Graphic Identity\Logo TYM\TYM_Tavola disegno 1-02.png" id="258" name="Google Shape;258;p28"/>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9"/>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54321- Mindfulness вежбе</a:t>
            </a:r>
            <a:endParaRPr b="1" sz="2400">
              <a:solidFill>
                <a:srgbClr val="319362"/>
              </a:solidFill>
              <a:latin typeface="Lato"/>
              <a:ea typeface="Lato"/>
              <a:cs typeface="Lato"/>
              <a:sym typeface="Lato"/>
            </a:endParaRPr>
          </a:p>
        </p:txBody>
      </p:sp>
      <p:sp>
        <p:nvSpPr>
          <p:cNvPr id="264" name="Google Shape;264;p29"/>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rmAutofit/>
          </a:bodyPr>
          <a:lstStyle/>
          <a:p>
            <a:pPr indent="0" lvl="0" marL="0" rtl="0" algn="l">
              <a:lnSpc>
                <a:spcPct val="130000"/>
              </a:lnSpc>
              <a:spcBef>
                <a:spcPts val="0"/>
              </a:spcBef>
              <a:spcAft>
                <a:spcPts val="0"/>
              </a:spcAft>
              <a:buSzPts val="1800"/>
              <a:buNone/>
            </a:pPr>
            <a:r>
              <a:rPr lang="it-IT" sz="2400">
                <a:solidFill>
                  <a:srgbClr val="595959"/>
                </a:solidFill>
                <a:latin typeface="Lato"/>
                <a:ea typeface="Lato"/>
                <a:cs typeface="Lato"/>
                <a:sym typeface="Lato"/>
              </a:rPr>
              <a:t>● Ускладите се са својих 5 чула</a:t>
            </a:r>
            <a:endParaRPr/>
          </a:p>
          <a:p>
            <a:pPr indent="0" lvl="0" marL="0" rtl="0" algn="l">
              <a:lnSpc>
                <a:spcPct val="130000"/>
              </a:lnSpc>
              <a:spcBef>
                <a:spcPts val="0"/>
              </a:spcBef>
              <a:spcAft>
                <a:spcPts val="0"/>
              </a:spcAft>
              <a:buSzPts val="1800"/>
              <a:buNone/>
            </a:pPr>
            <a:r>
              <a:rPr lang="it-IT" sz="2400">
                <a:solidFill>
                  <a:srgbClr val="595959"/>
                </a:solidFill>
                <a:latin typeface="Lato"/>
                <a:ea typeface="Lato"/>
                <a:cs typeface="Lato"/>
                <a:sym typeface="Lato"/>
              </a:rPr>
              <a:t>● Користите вежбу уземљења 54321 да бисте се фокусирали на садашњи тренутак и ускладили се са оним што се дешава око вас</a:t>
            </a:r>
            <a:endParaRPr sz="2400">
              <a:latin typeface="Lato"/>
              <a:ea typeface="Lato"/>
              <a:cs typeface="Lato"/>
              <a:sym typeface="Lato"/>
            </a:endParaRPr>
          </a:p>
        </p:txBody>
      </p:sp>
      <p:pic>
        <p:nvPicPr>
          <p:cNvPr descr="H:\My Drive\KA2\KA2 - TYM\_WP5-Sharing and Promotion\Graphic Identity\Logo TYM\TYM_Tavola disegno 1-02.png" id="265" name="Google Shape;265;p29"/>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266" name="Google Shape;266;p29"/>
          <p:cNvPicPr preferRelativeResize="0"/>
          <p:nvPr/>
        </p:nvPicPr>
        <p:blipFill rotWithShape="1">
          <a:blip r:embed="rId4">
            <a:alphaModFix/>
          </a:blip>
          <a:srcRect b="0" l="0" r="0" t="0"/>
          <a:stretch/>
        </p:blipFill>
        <p:spPr>
          <a:xfrm>
            <a:off x="1391199" y="3273725"/>
            <a:ext cx="6361609" cy="2135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1bf632222e_0_63"/>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Шта је mindfulness?</a:t>
            </a:r>
            <a:endParaRPr b="1" sz="2400">
              <a:solidFill>
                <a:srgbClr val="319362"/>
              </a:solidFill>
              <a:latin typeface="Lato"/>
              <a:ea typeface="Lato"/>
              <a:cs typeface="Lato"/>
              <a:sym typeface="Lato"/>
            </a:endParaRPr>
          </a:p>
        </p:txBody>
      </p:sp>
      <p:sp>
        <p:nvSpPr>
          <p:cNvPr id="272" name="Google Shape;272;g31bf632222e_0_63"/>
          <p:cNvSpPr txBox="1"/>
          <p:nvPr>
            <p:ph idx="1" type="body"/>
          </p:nvPr>
        </p:nvSpPr>
        <p:spPr>
          <a:xfrm>
            <a:off x="457200" y="1333501"/>
            <a:ext cx="8229600" cy="3771600"/>
          </a:xfrm>
          <a:prstGeom prst="rect">
            <a:avLst/>
          </a:prstGeom>
          <a:noFill/>
          <a:ln>
            <a:noFill/>
          </a:ln>
        </p:spPr>
        <p:txBody>
          <a:bodyPr anchorCtr="0" anchor="t" bIns="91425" lIns="91425" spcFirstLastPara="1" rIns="91425" wrap="square" tIns="91425">
            <a:normAutofit/>
          </a:bodyPr>
          <a:lstStyle/>
          <a:p>
            <a:pPr indent="-311150" lvl="0" marL="457200" rtl="0" algn="just">
              <a:lnSpc>
                <a:spcPct val="130000"/>
              </a:lnSpc>
              <a:spcBef>
                <a:spcPts val="0"/>
              </a:spcBef>
              <a:spcAft>
                <a:spcPts val="0"/>
              </a:spcAft>
              <a:buSzPts val="1300"/>
              <a:buChar char="•"/>
            </a:pPr>
            <a:r>
              <a:rPr lang="it-IT" sz="2400">
                <a:latin typeface="Lato"/>
                <a:ea typeface="Lato"/>
                <a:cs typeface="Lato"/>
                <a:sym typeface="Lato"/>
              </a:rPr>
              <a:t>Мindfulness се може описати као пракса усмеравања пажње на садашњи тренутак.</a:t>
            </a:r>
            <a:endParaRPr/>
          </a:p>
          <a:p>
            <a:pPr indent="-228600" lvl="0" marL="457200" rtl="0" algn="just">
              <a:lnSpc>
                <a:spcPct val="130000"/>
              </a:lnSpc>
              <a:spcBef>
                <a:spcPts val="0"/>
              </a:spcBef>
              <a:spcAft>
                <a:spcPts val="0"/>
              </a:spcAft>
              <a:buSzPts val="1300"/>
              <a:buNone/>
            </a:pPr>
            <a:r>
              <a:t/>
            </a:r>
            <a:endParaRPr sz="2400">
              <a:latin typeface="Lato"/>
              <a:ea typeface="Lato"/>
              <a:cs typeface="Lato"/>
              <a:sym typeface="Lato"/>
            </a:endParaRPr>
          </a:p>
          <a:p>
            <a:pPr indent="-311150" lvl="0" marL="457200" rtl="0" algn="just">
              <a:lnSpc>
                <a:spcPct val="130000"/>
              </a:lnSpc>
              <a:spcBef>
                <a:spcPts val="0"/>
              </a:spcBef>
              <a:spcAft>
                <a:spcPts val="0"/>
              </a:spcAft>
              <a:buSzPts val="1300"/>
              <a:buChar char="•"/>
            </a:pPr>
            <a:r>
              <a:rPr lang="it-IT" sz="2400">
                <a:latin typeface="Lato"/>
                <a:ea typeface="Lato"/>
                <a:cs typeface="Lato"/>
                <a:sym typeface="Lato"/>
              </a:rPr>
              <a:t>Мindfulness  је намерна и неосуђујућа.</a:t>
            </a:r>
            <a:endParaRPr/>
          </a:p>
          <a:p>
            <a:pPr indent="-228600" lvl="0" marL="457200" rtl="0" algn="just">
              <a:lnSpc>
                <a:spcPct val="130000"/>
              </a:lnSpc>
              <a:spcBef>
                <a:spcPts val="0"/>
              </a:spcBef>
              <a:spcAft>
                <a:spcPts val="0"/>
              </a:spcAft>
              <a:buSzPts val="1300"/>
              <a:buNone/>
            </a:pPr>
            <a:r>
              <a:t/>
            </a:r>
            <a:endParaRPr sz="2400">
              <a:latin typeface="Lato"/>
              <a:ea typeface="Lato"/>
              <a:cs typeface="Lato"/>
              <a:sym typeface="Lato"/>
            </a:endParaRPr>
          </a:p>
          <a:p>
            <a:pPr indent="-311150" lvl="0" marL="457200" rtl="0" algn="just">
              <a:lnSpc>
                <a:spcPct val="130000"/>
              </a:lnSpc>
              <a:spcBef>
                <a:spcPts val="0"/>
              </a:spcBef>
              <a:spcAft>
                <a:spcPts val="0"/>
              </a:spcAft>
              <a:buSzPts val="1300"/>
              <a:buChar char="•"/>
            </a:pPr>
            <a:r>
              <a:rPr lang="it-IT" sz="2400">
                <a:latin typeface="Lato"/>
                <a:ea typeface="Lato"/>
                <a:cs typeface="Lato"/>
                <a:sym typeface="Lato"/>
              </a:rPr>
              <a:t>Мindfulness  може бити формална и неформална.</a:t>
            </a:r>
            <a:endParaRPr sz="2400">
              <a:latin typeface="Lato"/>
              <a:ea typeface="Lato"/>
              <a:cs typeface="Lato"/>
              <a:sym typeface="Lato"/>
            </a:endParaRPr>
          </a:p>
        </p:txBody>
      </p:sp>
      <p:pic>
        <p:nvPicPr>
          <p:cNvPr descr="H:\My Drive\KA2\KA2 - TYM\_WP5-Sharing and Promotion\Graphic Identity\Logo TYM\TYM_Tavola disegno 1-02.png" id="273" name="Google Shape;273;g31bf632222e_0_63"/>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philosophy.png" id="274" name="Google Shape;274;g31bf632222e_0_63"/>
          <p:cNvPicPr preferRelativeResize="0"/>
          <p:nvPr/>
        </p:nvPicPr>
        <p:blipFill rotWithShape="1">
          <a:blip r:embed="rId4">
            <a:alphaModFix/>
          </a:blip>
          <a:srcRect b="0" l="0" r="0" t="0"/>
          <a:stretch/>
        </p:blipFill>
        <p:spPr>
          <a:xfrm>
            <a:off x="7358082" y="4143384"/>
            <a:ext cx="1223650" cy="1223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Шта је mindfulness?</a:t>
            </a:r>
            <a:endParaRPr b="1" sz="2400">
              <a:solidFill>
                <a:srgbClr val="319362"/>
              </a:solidFill>
              <a:latin typeface="Lato"/>
              <a:ea typeface="Lato"/>
              <a:cs typeface="Lato"/>
              <a:sym typeface="Lato"/>
            </a:endParaRPr>
          </a:p>
        </p:txBody>
      </p:sp>
      <p:sp>
        <p:nvSpPr>
          <p:cNvPr id="280" name="Google Shape;280;p30"/>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rmAutofit fontScale="77500" lnSpcReduction="20000"/>
          </a:bodyPr>
          <a:lstStyle/>
          <a:p>
            <a:pPr indent="0" lvl="0" marL="0" rtl="0" algn="just">
              <a:lnSpc>
                <a:spcPct val="130000"/>
              </a:lnSpc>
              <a:spcBef>
                <a:spcPts val="0"/>
              </a:spcBef>
              <a:spcAft>
                <a:spcPts val="0"/>
              </a:spcAft>
              <a:buSzPct val="58035"/>
              <a:buNone/>
            </a:pPr>
            <a:r>
              <a:rPr i="1" lang="it-IT">
                <a:latin typeface="Lato"/>
                <a:ea typeface="Lato"/>
                <a:cs typeface="Lato"/>
                <a:sym typeface="Lato"/>
              </a:rPr>
              <a:t>Mindfulness</a:t>
            </a:r>
            <a:r>
              <a:rPr lang="it-IT">
                <a:latin typeface="Lato"/>
                <a:ea typeface="Lato"/>
                <a:cs typeface="Lato"/>
                <a:sym typeface="Lato"/>
              </a:rPr>
              <a:t> (свесна свесност) је пракса која негује свест о садашњем тренутку, о искуствима и мислима без осуђивања и са љубазношћу како би се развило прихватање онога што посматрамо.</a:t>
            </a:r>
            <a:endParaRPr>
              <a:latin typeface="Lato"/>
              <a:ea typeface="Lato"/>
              <a:cs typeface="Lato"/>
              <a:sym typeface="Lato"/>
            </a:endParaRPr>
          </a:p>
          <a:p>
            <a:pPr indent="0" lvl="0" marL="0" rtl="0" algn="just">
              <a:lnSpc>
                <a:spcPct val="130000"/>
              </a:lnSpc>
              <a:spcBef>
                <a:spcPts val="0"/>
              </a:spcBef>
              <a:spcAft>
                <a:spcPts val="0"/>
              </a:spcAft>
              <a:buSzPct val="58035"/>
              <a:buNone/>
            </a:pPr>
            <a:r>
              <a:rPr lang="it-IT">
                <a:latin typeface="Lato"/>
                <a:ea typeface="Lato"/>
                <a:cs typeface="Lato"/>
                <a:sym typeface="Lato"/>
              </a:rPr>
              <a:t>Вежбање </a:t>
            </a:r>
            <a:r>
              <a:rPr i="1" lang="it-IT">
                <a:latin typeface="Lato"/>
                <a:ea typeface="Lato"/>
                <a:cs typeface="Lato"/>
                <a:sym typeface="Lato"/>
              </a:rPr>
              <a:t>mindfulness</a:t>
            </a:r>
            <a:r>
              <a:rPr lang="it-IT">
                <a:latin typeface="Lato"/>
                <a:ea typeface="Lato"/>
                <a:cs typeface="Lato"/>
                <a:sym typeface="Lato"/>
              </a:rPr>
              <a:t> може вам помоћи да побољшате ниво пажње и самосвести из тренутка у тренутак и да се дистанцирате од својих мисли и емоција како бисте их боље контролисали.</a:t>
            </a:r>
            <a:endParaRPr>
              <a:latin typeface="Lato"/>
              <a:ea typeface="Lato"/>
              <a:cs typeface="Lato"/>
              <a:sym typeface="Lato"/>
            </a:endParaRPr>
          </a:p>
        </p:txBody>
      </p:sp>
      <p:pic>
        <p:nvPicPr>
          <p:cNvPr descr="H:\My Drive\KA2\KA2 - TYM\_WP5-Sharing and Promotion\Graphic Identity\Logo TYM\TYM_Tavola disegno 1-02.png" id="281" name="Google Shape;281;p30"/>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philosophy.png" id="282" name="Google Shape;282;p30"/>
          <p:cNvPicPr preferRelativeResize="0"/>
          <p:nvPr/>
        </p:nvPicPr>
        <p:blipFill rotWithShape="1">
          <a:blip r:embed="rId4">
            <a:alphaModFix/>
          </a:blip>
          <a:srcRect b="0" l="0" r="0" t="0"/>
          <a:stretch/>
        </p:blipFill>
        <p:spPr>
          <a:xfrm>
            <a:off x="6500826" y="142856"/>
            <a:ext cx="1214446" cy="12144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500034" y="285732"/>
            <a:ext cx="8229600" cy="952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39966"/>
              </a:buClr>
              <a:buSzPts val="2300"/>
              <a:buFont typeface="Lato"/>
              <a:buNone/>
            </a:pPr>
            <a:r>
              <a:rPr b="1" lang="it-IT" sz="2300">
                <a:solidFill>
                  <a:srgbClr val="339966"/>
                </a:solidFill>
                <a:latin typeface="Lato"/>
                <a:ea typeface="Lato"/>
                <a:cs typeface="Lato"/>
                <a:sym typeface="Lato"/>
              </a:rPr>
              <a:t>Пут ка циљу</a:t>
            </a:r>
            <a:endParaRPr b="1" sz="2300">
              <a:solidFill>
                <a:srgbClr val="339966"/>
              </a:solidFill>
              <a:latin typeface="Lato"/>
              <a:ea typeface="Lato"/>
              <a:cs typeface="Lato"/>
              <a:sym typeface="Lato"/>
            </a:endParaRPr>
          </a:p>
        </p:txBody>
      </p:sp>
      <p:sp>
        <p:nvSpPr>
          <p:cNvPr id="141" name="Google Shape;141;p2"/>
          <p:cNvSpPr txBox="1"/>
          <p:nvPr>
            <p:ph idx="1" type="body"/>
          </p:nvPr>
        </p:nvSpPr>
        <p:spPr>
          <a:xfrm>
            <a:off x="4643438" y="1357302"/>
            <a:ext cx="4038600" cy="3771636"/>
          </a:xfrm>
          <a:prstGeom prst="rect">
            <a:avLst/>
          </a:prstGeom>
          <a:noFill/>
          <a:ln>
            <a:noFill/>
          </a:ln>
        </p:spPr>
        <p:txBody>
          <a:bodyPr anchorCtr="0" anchor="t" bIns="45700" lIns="91425" spcFirstLastPara="1" rIns="91425" wrap="square" tIns="45700">
            <a:normAutofit/>
          </a:bodyPr>
          <a:lstStyle/>
          <a:p>
            <a:pPr indent="-292100" lvl="0" marL="342900" rtl="0" algn="l">
              <a:lnSpc>
                <a:spcPct val="100000"/>
              </a:lnSpc>
              <a:spcBef>
                <a:spcPts val="0"/>
              </a:spcBef>
              <a:spcAft>
                <a:spcPts val="0"/>
              </a:spcAft>
              <a:buSzPts val="2000"/>
              <a:buFont typeface="Lato"/>
              <a:buChar char="•"/>
            </a:pPr>
            <a:r>
              <a:rPr lang="it-IT" sz="2000">
                <a:latin typeface="Lato"/>
                <a:ea typeface="Lato"/>
                <a:cs typeface="Lato"/>
                <a:sym typeface="Lato"/>
              </a:rPr>
              <a:t>Препознавање  </a:t>
            </a:r>
            <a:r>
              <a:rPr b="1" lang="it-IT" sz="2000">
                <a:latin typeface="Lato"/>
                <a:ea typeface="Lato"/>
                <a:cs typeface="Lato"/>
                <a:sym typeface="Lato"/>
              </a:rPr>
              <a:t>унутрашњих и спољашњих  баријера </a:t>
            </a:r>
            <a:r>
              <a:rPr lang="it-IT" sz="2000">
                <a:latin typeface="Lato"/>
                <a:ea typeface="Lato"/>
                <a:cs typeface="Lato"/>
                <a:sym typeface="Lato"/>
              </a:rPr>
              <a:t>у тражењу помоћи</a:t>
            </a:r>
            <a:endParaRPr/>
          </a:p>
          <a:p>
            <a:pPr indent="0" lvl="0" marL="50800" rtl="0" algn="l">
              <a:lnSpc>
                <a:spcPct val="100000"/>
              </a:lnSpc>
              <a:spcBef>
                <a:spcPts val="0"/>
              </a:spcBef>
              <a:spcAft>
                <a:spcPts val="0"/>
              </a:spcAft>
              <a:buSzPts val="2000"/>
              <a:buNone/>
            </a:pPr>
            <a:r>
              <a:t/>
            </a:r>
            <a:endParaRPr sz="2000">
              <a:latin typeface="Lato"/>
              <a:ea typeface="Lato"/>
              <a:cs typeface="Lato"/>
              <a:sym typeface="Lato"/>
            </a:endParaRPr>
          </a:p>
          <a:p>
            <a:pPr indent="-292100" lvl="0" marL="342900" rtl="0" algn="l">
              <a:lnSpc>
                <a:spcPct val="100000"/>
              </a:lnSpc>
              <a:spcBef>
                <a:spcPts val="0"/>
              </a:spcBef>
              <a:spcAft>
                <a:spcPts val="0"/>
              </a:spcAft>
              <a:buSzPts val="2000"/>
              <a:buFont typeface="Lato"/>
              <a:buChar char="•"/>
            </a:pPr>
            <a:r>
              <a:rPr lang="it-IT" sz="2000">
                <a:latin typeface="Lato"/>
                <a:ea typeface="Lato"/>
                <a:cs typeface="Lato"/>
                <a:sym typeface="Lato"/>
              </a:rPr>
              <a:t>Навике за очување менталног здравља и </a:t>
            </a:r>
            <a:r>
              <a:rPr b="1" lang="it-IT" sz="2000">
                <a:latin typeface="Lato"/>
                <a:ea typeface="Lato"/>
                <a:cs typeface="Lato"/>
                <a:sym typeface="Lato"/>
              </a:rPr>
              <a:t>технике свесности</a:t>
            </a:r>
            <a:endParaRPr/>
          </a:p>
          <a:p>
            <a:pPr indent="0" lvl="0" marL="50800" rtl="0" algn="l">
              <a:lnSpc>
                <a:spcPct val="100000"/>
              </a:lnSpc>
              <a:spcBef>
                <a:spcPts val="0"/>
              </a:spcBef>
              <a:spcAft>
                <a:spcPts val="0"/>
              </a:spcAft>
              <a:buSzPts val="2000"/>
              <a:buNone/>
            </a:pPr>
            <a:r>
              <a:t/>
            </a:r>
            <a:endParaRPr sz="2000">
              <a:latin typeface="Lato"/>
              <a:ea typeface="Lato"/>
              <a:cs typeface="Lato"/>
              <a:sym typeface="Lato"/>
            </a:endParaRPr>
          </a:p>
          <a:p>
            <a:pPr indent="-292100" lvl="0" marL="342900" rtl="0" algn="l">
              <a:lnSpc>
                <a:spcPct val="100000"/>
              </a:lnSpc>
              <a:spcBef>
                <a:spcPts val="0"/>
              </a:spcBef>
              <a:spcAft>
                <a:spcPts val="0"/>
              </a:spcAft>
              <a:buSzPts val="2000"/>
              <a:buFont typeface="Lato"/>
              <a:buChar char="•"/>
            </a:pPr>
            <a:r>
              <a:rPr b="1" lang="it-IT" sz="2000">
                <a:solidFill>
                  <a:schemeClr val="dk1"/>
                </a:solidFill>
                <a:latin typeface="Lato"/>
                <a:ea typeface="Lato"/>
                <a:cs typeface="Lato"/>
                <a:sym typeface="Lato"/>
              </a:rPr>
              <a:t>Активни приступи </a:t>
            </a:r>
            <a:r>
              <a:rPr lang="it-IT" sz="2000">
                <a:solidFill>
                  <a:schemeClr val="dk1"/>
                </a:solidFill>
                <a:latin typeface="Lato"/>
                <a:ea typeface="Lato"/>
                <a:cs typeface="Lato"/>
                <a:sym typeface="Lato"/>
              </a:rPr>
              <a:t>и </a:t>
            </a:r>
            <a:r>
              <a:rPr b="1" lang="it-IT" sz="2000">
                <a:solidFill>
                  <a:schemeClr val="dk1"/>
                </a:solidFill>
                <a:latin typeface="Lato"/>
                <a:ea typeface="Lato"/>
                <a:cs typeface="Lato"/>
                <a:sym typeface="Lato"/>
              </a:rPr>
              <a:t>доступни извори подршке</a:t>
            </a:r>
            <a:endParaRPr b="1" sz="2000">
              <a:solidFill>
                <a:schemeClr val="dk1"/>
              </a:solidFill>
              <a:latin typeface="Lato"/>
              <a:ea typeface="Lato"/>
              <a:cs typeface="Lato"/>
              <a:sym typeface="Lato"/>
            </a:endParaRPr>
          </a:p>
        </p:txBody>
      </p:sp>
      <p:pic>
        <p:nvPicPr>
          <p:cNvPr descr="road.png" id="142" name="Google Shape;142;p2"/>
          <p:cNvPicPr preferRelativeResize="0"/>
          <p:nvPr/>
        </p:nvPicPr>
        <p:blipFill rotWithShape="1">
          <a:blip r:embed="rId3">
            <a:alphaModFix/>
          </a:blip>
          <a:srcRect b="0" l="0" r="0" t="0"/>
          <a:stretch/>
        </p:blipFill>
        <p:spPr>
          <a:xfrm>
            <a:off x="642910" y="1714492"/>
            <a:ext cx="2659521" cy="2955023"/>
          </a:xfrm>
          <a:prstGeom prst="rect">
            <a:avLst/>
          </a:prstGeom>
          <a:noFill/>
          <a:ln>
            <a:noFill/>
          </a:ln>
        </p:spPr>
      </p:pic>
      <p:pic>
        <p:nvPicPr>
          <p:cNvPr descr="H:\My Drive\KA2\KA2 - TYM\_WP5-Sharing and Promotion\Graphic Identity\Logo TYM\TYM_Tavola disegno 1-02.png" id="143" name="Google Shape;143;p2"/>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Шта је mindfulness?</a:t>
            </a:r>
            <a:endParaRPr b="1" sz="2400">
              <a:solidFill>
                <a:srgbClr val="319362"/>
              </a:solidFill>
              <a:latin typeface="Lato"/>
              <a:ea typeface="Lato"/>
              <a:cs typeface="Lato"/>
              <a:sym typeface="Lato"/>
            </a:endParaRPr>
          </a:p>
        </p:txBody>
      </p:sp>
      <p:sp>
        <p:nvSpPr>
          <p:cNvPr id="288" name="Google Shape;288;p31"/>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rmAutofit fontScale="70000" lnSpcReduction="20000"/>
          </a:bodyPr>
          <a:lstStyle/>
          <a:p>
            <a:pPr indent="0" lvl="0" marL="0" rtl="0" algn="just">
              <a:lnSpc>
                <a:spcPct val="130000"/>
              </a:lnSpc>
              <a:spcBef>
                <a:spcPts val="0"/>
              </a:spcBef>
              <a:spcAft>
                <a:spcPts val="0"/>
              </a:spcAft>
              <a:buSzPct val="105534"/>
              <a:buNone/>
            </a:pPr>
            <a:r>
              <a:rPr lang="it-IT">
                <a:latin typeface="Lato"/>
                <a:ea typeface="Lato"/>
                <a:cs typeface="Lato"/>
                <a:sym typeface="Lato"/>
              </a:rPr>
              <a:t>Природно је да нам мисли лутају и важно је да деца то знају.</a:t>
            </a:r>
            <a:endParaRPr/>
          </a:p>
          <a:p>
            <a:pPr indent="0" lvl="0" marL="0" rtl="0" algn="just">
              <a:lnSpc>
                <a:spcPct val="130000"/>
              </a:lnSpc>
              <a:spcBef>
                <a:spcPts val="0"/>
              </a:spcBef>
              <a:spcAft>
                <a:spcPts val="0"/>
              </a:spcAft>
              <a:buSzPct val="105534"/>
              <a:buNone/>
            </a:pPr>
            <a:r>
              <a:t/>
            </a:r>
            <a:endParaRPr>
              <a:latin typeface="Lato"/>
              <a:ea typeface="Lato"/>
              <a:cs typeface="Lato"/>
              <a:sym typeface="Lato"/>
            </a:endParaRPr>
          </a:p>
          <a:p>
            <a:pPr indent="-457200" lvl="0" marL="457200" rtl="0" algn="just">
              <a:lnSpc>
                <a:spcPct val="130000"/>
              </a:lnSpc>
              <a:spcBef>
                <a:spcPts val="0"/>
              </a:spcBef>
              <a:spcAft>
                <a:spcPts val="0"/>
              </a:spcAft>
              <a:buSzPct val="105534"/>
              <a:buChar char="•"/>
            </a:pPr>
            <a:r>
              <a:rPr lang="it-IT">
                <a:latin typeface="Lato"/>
                <a:ea typeface="Lato"/>
                <a:cs typeface="Lato"/>
                <a:sym typeface="Lato"/>
              </a:rPr>
              <a:t>Побољшање способности фокусирања може направити велику разлику за децу у школи, у спорту и међуљудским односима.</a:t>
            </a:r>
            <a:endParaRPr/>
          </a:p>
          <a:p>
            <a:pPr indent="0" lvl="0" marL="0" rtl="0" algn="just">
              <a:lnSpc>
                <a:spcPct val="130000"/>
              </a:lnSpc>
              <a:spcBef>
                <a:spcPts val="0"/>
              </a:spcBef>
              <a:spcAft>
                <a:spcPts val="0"/>
              </a:spcAft>
              <a:buSzPct val="105534"/>
              <a:buNone/>
            </a:pPr>
            <a:r>
              <a:t/>
            </a:r>
            <a:endParaRPr>
              <a:latin typeface="Lato"/>
              <a:ea typeface="Lato"/>
              <a:cs typeface="Lato"/>
              <a:sym typeface="Lato"/>
            </a:endParaRPr>
          </a:p>
          <a:p>
            <a:pPr indent="-457200" lvl="0" marL="457200" rtl="0" algn="just">
              <a:lnSpc>
                <a:spcPct val="130000"/>
              </a:lnSpc>
              <a:spcBef>
                <a:spcPts val="0"/>
              </a:spcBef>
              <a:spcAft>
                <a:spcPts val="0"/>
              </a:spcAft>
              <a:buSzPct val="105534"/>
              <a:buChar char="•"/>
            </a:pPr>
            <a:r>
              <a:rPr lang="it-IT">
                <a:latin typeface="Lato"/>
                <a:ea typeface="Lato"/>
                <a:cs typeface="Lato"/>
                <a:sym typeface="Lato"/>
              </a:rPr>
              <a:t>Можете тренирати свој ум као мишић да се фокусира.</a:t>
            </a:r>
            <a:endParaRPr/>
          </a:p>
          <a:p>
            <a:pPr indent="-457200" lvl="0" marL="457200" rtl="0" algn="just">
              <a:lnSpc>
                <a:spcPct val="130000"/>
              </a:lnSpc>
              <a:spcBef>
                <a:spcPts val="0"/>
              </a:spcBef>
              <a:spcAft>
                <a:spcPts val="0"/>
              </a:spcAft>
              <a:buSzPct val="105534"/>
              <a:buChar char="•"/>
            </a:pPr>
            <a:r>
              <a:rPr lang="it-IT">
                <a:latin typeface="Lato"/>
                <a:ea typeface="Lato"/>
                <a:cs typeface="Lato"/>
                <a:sym typeface="Lato"/>
              </a:rPr>
              <a:t>Вежбање фокуса значи да приметите када вам је ум ометен, ухватите га и вратите га на оно на шта покушавате да се фокусирате.</a:t>
            </a:r>
            <a:endParaRPr>
              <a:latin typeface="Lato"/>
              <a:ea typeface="Lato"/>
              <a:cs typeface="Lato"/>
              <a:sym typeface="Lato"/>
            </a:endParaRPr>
          </a:p>
        </p:txBody>
      </p:sp>
      <p:pic>
        <p:nvPicPr>
          <p:cNvPr descr="H:\My Drive\KA2\KA2 - TYM\_WP5-Sharing and Promotion\Graphic Identity\Logo TYM\TYM_Tavola disegno 1-02.png" id="289" name="Google Shape;289;p31"/>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YOG images (13).png" id="290" name="Google Shape;290;p31"/>
          <p:cNvPicPr preferRelativeResize="0"/>
          <p:nvPr/>
        </p:nvPicPr>
        <p:blipFill rotWithShape="1">
          <a:blip r:embed="rId4">
            <a:alphaModFix/>
          </a:blip>
          <a:srcRect b="0" l="0" r="0" t="0"/>
          <a:stretch/>
        </p:blipFill>
        <p:spPr>
          <a:xfrm>
            <a:off x="7306419" y="4491672"/>
            <a:ext cx="1142999" cy="1142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Шта је mindfulness?</a:t>
            </a:r>
            <a:endParaRPr b="1" sz="2400">
              <a:solidFill>
                <a:srgbClr val="319362"/>
              </a:solidFill>
              <a:latin typeface="Lato"/>
              <a:ea typeface="Lato"/>
              <a:cs typeface="Lato"/>
              <a:sym typeface="Lato"/>
            </a:endParaRPr>
          </a:p>
        </p:txBody>
      </p:sp>
      <p:sp>
        <p:nvSpPr>
          <p:cNvPr id="296" name="Google Shape;296;p32"/>
          <p:cNvSpPr txBox="1"/>
          <p:nvPr>
            <p:ph idx="1" type="body"/>
          </p:nvPr>
        </p:nvSpPr>
        <p:spPr>
          <a:xfrm>
            <a:off x="2857488" y="1643053"/>
            <a:ext cx="5829312" cy="3462083"/>
          </a:xfrm>
          <a:prstGeom prst="rect">
            <a:avLst/>
          </a:prstGeom>
          <a:noFill/>
          <a:ln>
            <a:noFill/>
          </a:ln>
        </p:spPr>
        <p:txBody>
          <a:bodyPr anchorCtr="0" anchor="t" bIns="91425" lIns="91425" spcFirstLastPara="1" rIns="91425" wrap="square" tIns="91425">
            <a:normAutofit/>
          </a:bodyPr>
          <a:lstStyle/>
          <a:p>
            <a:pPr indent="0" lvl="0" marL="0" rtl="0" algn="ctr">
              <a:lnSpc>
                <a:spcPct val="130000"/>
              </a:lnSpc>
              <a:spcBef>
                <a:spcPts val="0"/>
              </a:spcBef>
              <a:spcAft>
                <a:spcPts val="0"/>
              </a:spcAft>
              <a:buSzPts val="1300"/>
              <a:buNone/>
            </a:pPr>
            <a:r>
              <a:rPr b="1" lang="it-IT" sz="2400">
                <a:latin typeface="SimSun-ExtB"/>
                <a:ea typeface="SimSun-ExtB"/>
                <a:cs typeface="SimSun-ExtB"/>
                <a:sym typeface="SimSun-ExtB"/>
              </a:rPr>
              <a:t>„Не можеш зауставити таласе, али можеш научити да сурфујеш“</a:t>
            </a:r>
            <a:endParaRPr sz="2400"/>
          </a:p>
          <a:p>
            <a:pPr indent="0" lvl="0" marL="0" rtl="0" algn="ctr">
              <a:lnSpc>
                <a:spcPct val="130000"/>
              </a:lnSpc>
              <a:spcBef>
                <a:spcPts val="0"/>
              </a:spcBef>
              <a:spcAft>
                <a:spcPts val="0"/>
              </a:spcAft>
              <a:buClr>
                <a:schemeClr val="dk1"/>
              </a:buClr>
              <a:buSzPts val="1300"/>
              <a:buNone/>
            </a:pPr>
            <a:r>
              <a:rPr lang="it-IT" sz="2400">
                <a:latin typeface="SimSun-ExtB"/>
                <a:ea typeface="SimSun-ExtB"/>
                <a:cs typeface="SimSun-ExtB"/>
                <a:sym typeface="SimSun-ExtB"/>
              </a:rPr>
              <a:t>Jon Kabat-Zin</a:t>
            </a:r>
            <a:endParaRPr sz="2400">
              <a:latin typeface="SimSun-ExtB"/>
              <a:ea typeface="SimSun-ExtB"/>
              <a:cs typeface="SimSun-ExtB"/>
              <a:sym typeface="SimSun-ExtB"/>
            </a:endParaRPr>
          </a:p>
        </p:txBody>
      </p:sp>
      <p:sp>
        <p:nvSpPr>
          <p:cNvPr id="297" name="Google Shape;297;p32"/>
          <p:cNvSpPr txBox="1"/>
          <p:nvPr/>
        </p:nvSpPr>
        <p:spPr>
          <a:xfrm>
            <a:off x="4572000" y="1651000"/>
            <a:ext cx="3893775" cy="3048000"/>
          </a:xfrm>
          <a:prstGeom prst="rect">
            <a:avLst/>
          </a:prstGeom>
          <a:noFill/>
          <a:ln>
            <a:noFill/>
          </a:ln>
        </p:spPr>
        <p:txBody>
          <a:bodyPr anchorCtr="0" anchor="t" bIns="91425" lIns="91425" spcFirstLastPara="1" rIns="91425" wrap="square" tIns="91425">
            <a:normAutofit/>
          </a:bodyPr>
          <a:lstStyle/>
          <a:p>
            <a:pPr indent="0" lvl="0" marL="0" marR="0" rtl="0" algn="ctr">
              <a:lnSpc>
                <a:spcPct val="130000"/>
              </a:lnSpc>
              <a:spcBef>
                <a:spcPts val="0"/>
              </a:spcBef>
              <a:spcAft>
                <a:spcPts val="0"/>
              </a:spcAft>
              <a:buClr>
                <a:schemeClr val="accent1"/>
              </a:buClr>
              <a:buSzPts val="1300"/>
              <a:buFont typeface="Lato"/>
              <a:buNone/>
            </a:pPr>
            <a:r>
              <a:t/>
            </a:r>
            <a:endParaRPr b="0" i="0" sz="1400" u="none" cap="none" strike="noStrike">
              <a:solidFill>
                <a:srgbClr val="2C2C2C"/>
              </a:solidFill>
              <a:latin typeface="SimSun-ExtB"/>
              <a:ea typeface="SimSun-ExtB"/>
              <a:cs typeface="SimSun-ExtB"/>
              <a:sym typeface="SimSun-ExtB"/>
            </a:endParaRPr>
          </a:p>
        </p:txBody>
      </p:sp>
      <p:sp>
        <p:nvSpPr>
          <p:cNvPr id="298" name="Google Shape;298;p32"/>
          <p:cNvSpPr txBox="1"/>
          <p:nvPr/>
        </p:nvSpPr>
        <p:spPr>
          <a:xfrm>
            <a:off x="3605206" y="887436"/>
            <a:ext cx="4333876" cy="3100917"/>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chemeClr val="accent1"/>
              </a:buClr>
              <a:buSzPts val="1300"/>
              <a:buFont typeface="Lato"/>
              <a:buNone/>
            </a:pPr>
            <a:r>
              <a:t/>
            </a:r>
            <a:endParaRPr b="0" i="0" sz="1200" u="none" cap="none" strike="noStrike">
              <a:solidFill>
                <a:srgbClr val="2C2C2C"/>
              </a:solidFill>
              <a:latin typeface="Lato"/>
              <a:ea typeface="Lato"/>
              <a:cs typeface="Lato"/>
              <a:sym typeface="Lato"/>
            </a:endParaRPr>
          </a:p>
        </p:txBody>
      </p:sp>
      <p:pic>
        <p:nvPicPr>
          <p:cNvPr descr="C:\Users\erasm\Downloads\surfing.png" id="299" name="Google Shape;299;p32"/>
          <p:cNvPicPr preferRelativeResize="0"/>
          <p:nvPr/>
        </p:nvPicPr>
        <p:blipFill rotWithShape="1">
          <a:blip r:embed="rId3">
            <a:alphaModFix/>
          </a:blip>
          <a:srcRect b="0" l="0" r="0" t="0"/>
          <a:stretch/>
        </p:blipFill>
        <p:spPr>
          <a:xfrm>
            <a:off x="752476" y="1894417"/>
            <a:ext cx="2066925" cy="2296583"/>
          </a:xfrm>
          <a:prstGeom prst="rect">
            <a:avLst/>
          </a:prstGeom>
          <a:noFill/>
          <a:ln>
            <a:noFill/>
          </a:ln>
        </p:spPr>
      </p:pic>
      <p:pic>
        <p:nvPicPr>
          <p:cNvPr descr="H:\My Drive\KA2\KA2 - TYM\_WP5-Sharing and Promotion\Graphic Identity\Logo TYM\TYM_Tavola disegno 1-02.png" id="300" name="Google Shape;300;p32"/>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3"/>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Шта је mindfulness?</a:t>
            </a:r>
            <a:endParaRPr b="1" sz="2400">
              <a:solidFill>
                <a:srgbClr val="319362"/>
              </a:solidFill>
              <a:latin typeface="Lato"/>
              <a:ea typeface="Lato"/>
              <a:cs typeface="Lato"/>
              <a:sym typeface="Lato"/>
            </a:endParaRPr>
          </a:p>
        </p:txBody>
      </p:sp>
      <p:pic>
        <p:nvPicPr>
          <p:cNvPr descr="YOG images (9).png" id="306" name="Google Shape;306;p33"/>
          <p:cNvPicPr preferRelativeResize="0"/>
          <p:nvPr/>
        </p:nvPicPr>
        <p:blipFill rotWithShape="1">
          <a:blip r:embed="rId3">
            <a:alphaModFix/>
          </a:blip>
          <a:srcRect b="56614" l="0" r="0" t="0"/>
          <a:stretch/>
        </p:blipFill>
        <p:spPr>
          <a:xfrm>
            <a:off x="976993" y="1596572"/>
            <a:ext cx="7154636" cy="3449030"/>
          </a:xfrm>
          <a:prstGeom prst="rect">
            <a:avLst/>
          </a:prstGeom>
          <a:noFill/>
          <a:ln>
            <a:noFill/>
          </a:ln>
        </p:spPr>
      </p:pic>
      <p:pic>
        <p:nvPicPr>
          <p:cNvPr descr="H:\My Drive\KA2\KA2 - TYM\_WP5-Sharing and Promotion\Graphic Identity\Logo TYM\TYM_Tavola disegno 1-02.png" id="307" name="Google Shape;307;p33"/>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Шта можемо научити из </a:t>
            </a:r>
            <a:r>
              <a:rPr b="1" i="1" lang="it-IT" sz="2400">
                <a:solidFill>
                  <a:srgbClr val="319362"/>
                </a:solidFill>
                <a:latin typeface="Lato"/>
                <a:ea typeface="Lato"/>
                <a:cs typeface="Lato"/>
                <a:sym typeface="Lato"/>
              </a:rPr>
              <a:t>Mindfulness вежби</a:t>
            </a:r>
            <a:r>
              <a:rPr b="1" lang="it-IT" sz="2400">
                <a:solidFill>
                  <a:srgbClr val="319362"/>
                </a:solidFill>
                <a:latin typeface="Lato"/>
                <a:ea typeface="Lato"/>
                <a:cs typeface="Lato"/>
                <a:sym typeface="Lato"/>
              </a:rPr>
              <a:t>?</a:t>
            </a:r>
            <a:endParaRPr b="1" sz="2400">
              <a:solidFill>
                <a:srgbClr val="319362"/>
              </a:solidFill>
              <a:latin typeface="Lato"/>
              <a:ea typeface="Lato"/>
              <a:cs typeface="Lato"/>
              <a:sym typeface="Lato"/>
            </a:endParaRPr>
          </a:p>
        </p:txBody>
      </p:sp>
      <p:sp>
        <p:nvSpPr>
          <p:cNvPr id="313" name="Google Shape;313;p34"/>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rmAutofit/>
          </a:bodyPr>
          <a:lstStyle/>
          <a:p>
            <a:pPr indent="0" lvl="0" marL="0" rtl="0" algn="l">
              <a:lnSpc>
                <a:spcPct val="130000"/>
              </a:lnSpc>
              <a:spcBef>
                <a:spcPts val="0"/>
              </a:spcBef>
              <a:spcAft>
                <a:spcPts val="0"/>
              </a:spcAft>
              <a:buSzPts val="1262"/>
              <a:buNone/>
            </a:pPr>
            <a:r>
              <a:rPr lang="it-IT" sz="1800">
                <a:latin typeface="Lato"/>
                <a:ea typeface="Lato"/>
                <a:cs typeface="Lato"/>
                <a:sym typeface="Lato"/>
              </a:rPr>
              <a:t>Кључне вештине које учимо када вежбамо пажљивост:</a:t>
            </a:r>
            <a:endParaRPr/>
          </a:p>
          <a:p>
            <a:pPr indent="0" lvl="0" marL="0" rtl="0" algn="l">
              <a:lnSpc>
                <a:spcPct val="130000"/>
              </a:lnSpc>
              <a:spcBef>
                <a:spcPts val="0"/>
              </a:spcBef>
              <a:spcAft>
                <a:spcPts val="0"/>
              </a:spcAft>
              <a:buSzPts val="1262"/>
              <a:buNone/>
            </a:pPr>
            <a:r>
              <a:t/>
            </a:r>
            <a:endParaRPr sz="1800">
              <a:latin typeface="Lato"/>
              <a:ea typeface="Lato"/>
              <a:cs typeface="Lato"/>
              <a:sym typeface="Lato"/>
            </a:endParaRPr>
          </a:p>
          <a:p>
            <a:pPr indent="-285750" lvl="0" marL="285750" rtl="0" algn="l">
              <a:lnSpc>
                <a:spcPct val="130000"/>
              </a:lnSpc>
              <a:spcBef>
                <a:spcPts val="0"/>
              </a:spcBef>
              <a:spcAft>
                <a:spcPts val="0"/>
              </a:spcAft>
              <a:buSzPts val="1262"/>
              <a:buChar char="•"/>
            </a:pPr>
            <a:r>
              <a:rPr b="1" lang="it-IT" sz="1800">
                <a:latin typeface="Lato"/>
                <a:ea typeface="Lato"/>
                <a:cs typeface="Lato"/>
                <a:sym typeface="Lato"/>
              </a:rPr>
              <a:t>Фокус и концентрација: </a:t>
            </a:r>
            <a:r>
              <a:rPr lang="it-IT" sz="1800">
                <a:latin typeface="Lato"/>
                <a:ea typeface="Lato"/>
                <a:cs typeface="Lato"/>
                <a:sym typeface="Lato"/>
              </a:rPr>
              <a:t>учи нас да се фокусирамо на физичко сидро у садашњем тренутку (нпр. дисање)</a:t>
            </a:r>
            <a:endParaRPr/>
          </a:p>
          <a:p>
            <a:pPr indent="-285750" lvl="0" marL="285750" rtl="0" algn="l">
              <a:lnSpc>
                <a:spcPct val="130000"/>
              </a:lnSpc>
              <a:spcBef>
                <a:spcPts val="0"/>
              </a:spcBef>
              <a:spcAft>
                <a:spcPts val="0"/>
              </a:spcAft>
              <a:buSzPts val="1262"/>
              <a:buChar char="•"/>
            </a:pPr>
            <a:r>
              <a:rPr b="1" lang="it-IT" sz="1800">
                <a:latin typeface="Lato"/>
                <a:ea typeface="Lato"/>
                <a:cs typeface="Lato"/>
                <a:sym typeface="Lato"/>
              </a:rPr>
              <a:t>Посматрање без осуђивања: </a:t>
            </a:r>
            <a:r>
              <a:rPr lang="it-IT" sz="1800">
                <a:latin typeface="Lato"/>
                <a:ea typeface="Lato"/>
                <a:cs typeface="Lato"/>
                <a:sym typeface="Lato"/>
              </a:rPr>
              <a:t>учи нас да одвојимо осећај/мисао од приче која стоји иза тог осећаја или мисли (нпр. скенирање тела)</a:t>
            </a:r>
            <a:endParaRPr/>
          </a:p>
          <a:p>
            <a:pPr indent="-285750" lvl="0" marL="285750" rtl="0" algn="l">
              <a:lnSpc>
                <a:spcPct val="130000"/>
              </a:lnSpc>
              <a:spcBef>
                <a:spcPts val="0"/>
              </a:spcBef>
              <a:spcAft>
                <a:spcPts val="0"/>
              </a:spcAft>
              <a:buSzPts val="1262"/>
              <a:buChar char="•"/>
            </a:pPr>
            <a:r>
              <a:rPr b="1" lang="it-IT" sz="1800">
                <a:latin typeface="Lato"/>
                <a:ea typeface="Lato"/>
                <a:cs typeface="Lato"/>
                <a:sym typeface="Lato"/>
              </a:rPr>
              <a:t>Радозналост: </a:t>
            </a:r>
            <a:r>
              <a:rPr lang="it-IT" sz="1800">
                <a:latin typeface="Lato"/>
                <a:ea typeface="Lato"/>
                <a:cs typeface="Lato"/>
                <a:sym typeface="Lato"/>
              </a:rPr>
              <a:t>учи нас да негујемо осећај радозналости који смо изгубили у одраслом добу</a:t>
            </a:r>
            <a:endParaRPr/>
          </a:p>
          <a:p>
            <a:pPr indent="-285750" lvl="0" marL="285750" rtl="0" algn="l">
              <a:lnSpc>
                <a:spcPct val="130000"/>
              </a:lnSpc>
              <a:spcBef>
                <a:spcPts val="0"/>
              </a:spcBef>
              <a:spcAft>
                <a:spcPts val="0"/>
              </a:spcAft>
              <a:buSzPts val="1262"/>
              <a:buChar char="•"/>
            </a:pPr>
            <a:r>
              <a:rPr b="1" lang="it-IT" sz="1800">
                <a:latin typeface="Lato"/>
                <a:ea typeface="Lato"/>
                <a:cs typeface="Lato"/>
                <a:sym typeface="Lato"/>
              </a:rPr>
              <a:t>Прихватање и самосаосећање: </a:t>
            </a:r>
            <a:r>
              <a:rPr lang="it-IT" sz="1800">
                <a:latin typeface="Lato"/>
                <a:ea typeface="Lato"/>
                <a:cs typeface="Lato"/>
                <a:sym typeface="Lato"/>
              </a:rPr>
              <a:t>учи нас да будемо свесни садашњег тренутка и да прихватимо оно што у њему налазимо, чак и ако је непријатно.</a:t>
            </a:r>
            <a:endParaRPr sz="1800">
              <a:latin typeface="Lato"/>
              <a:ea typeface="Lato"/>
              <a:cs typeface="Lato"/>
              <a:sym typeface="Lato"/>
            </a:endParaRPr>
          </a:p>
        </p:txBody>
      </p:sp>
      <p:pic>
        <p:nvPicPr>
          <p:cNvPr descr="H:\My Drive\KA2\KA2 - TYM\_WP5-Sharing and Promotion\Graphic Identity\Logo TYM\TYM_Tavola disegno 1-02.png" id="314" name="Google Shape;314;p34"/>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5"/>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Зашто је то важно за студенте?</a:t>
            </a:r>
            <a:endParaRPr b="1" sz="2400">
              <a:solidFill>
                <a:srgbClr val="319362"/>
              </a:solidFill>
              <a:latin typeface="Lato"/>
              <a:ea typeface="Lato"/>
              <a:cs typeface="Lato"/>
              <a:sym typeface="Lato"/>
            </a:endParaRPr>
          </a:p>
        </p:txBody>
      </p:sp>
      <p:sp>
        <p:nvSpPr>
          <p:cNvPr id="320" name="Google Shape;320;p35"/>
          <p:cNvSpPr txBox="1"/>
          <p:nvPr>
            <p:ph idx="1" type="body"/>
          </p:nvPr>
        </p:nvSpPr>
        <p:spPr>
          <a:xfrm>
            <a:off x="457200" y="1333500"/>
            <a:ext cx="5757874" cy="3952891"/>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just">
              <a:lnSpc>
                <a:spcPct val="100000"/>
              </a:lnSpc>
              <a:spcBef>
                <a:spcPts val="0"/>
              </a:spcBef>
              <a:spcAft>
                <a:spcPts val="0"/>
              </a:spcAft>
              <a:buSzPct val="100000"/>
              <a:buChar char="•"/>
            </a:pPr>
            <a:r>
              <a:rPr i="1" lang="it-IT">
                <a:latin typeface="Lato"/>
                <a:ea typeface="Lato"/>
                <a:cs typeface="Lato"/>
                <a:sym typeface="Lato"/>
              </a:rPr>
              <a:t>Mindfulness</a:t>
            </a:r>
            <a:r>
              <a:rPr lang="it-IT">
                <a:latin typeface="Lato"/>
                <a:ea typeface="Lato"/>
                <a:cs typeface="Lato"/>
                <a:sym typeface="Lato"/>
              </a:rPr>
              <a:t> помаже ученицима да уче. </a:t>
            </a:r>
            <a:endParaRPr>
              <a:latin typeface="Lato"/>
              <a:ea typeface="Lato"/>
              <a:cs typeface="Lato"/>
              <a:sym typeface="Lato"/>
            </a:endParaRPr>
          </a:p>
          <a:p>
            <a:pPr indent="-342900" lvl="0" marL="342900" rtl="0" algn="just">
              <a:lnSpc>
                <a:spcPct val="100000"/>
              </a:lnSpc>
              <a:spcBef>
                <a:spcPts val="0"/>
              </a:spcBef>
              <a:spcAft>
                <a:spcPts val="0"/>
              </a:spcAft>
              <a:buSzPct val="100000"/>
              <a:buChar char="•"/>
            </a:pPr>
            <a:r>
              <a:rPr i="1" lang="it-IT">
                <a:latin typeface="Lato"/>
                <a:ea typeface="Lato"/>
                <a:cs typeface="Lato"/>
                <a:sym typeface="Lato"/>
              </a:rPr>
              <a:t>Mindfulness</a:t>
            </a:r>
            <a:r>
              <a:rPr lang="it-IT">
                <a:latin typeface="Lato"/>
                <a:ea typeface="Lato"/>
                <a:cs typeface="Lato"/>
                <a:sym typeface="Lato"/>
              </a:rPr>
              <a:t> чини да се ученици осећају боље у вези са собом. </a:t>
            </a:r>
            <a:endParaRPr>
              <a:latin typeface="Lato"/>
              <a:ea typeface="Lato"/>
              <a:cs typeface="Lato"/>
              <a:sym typeface="Lato"/>
            </a:endParaRPr>
          </a:p>
          <a:p>
            <a:pPr indent="-342900" lvl="0" marL="342900" rtl="0" algn="just">
              <a:lnSpc>
                <a:spcPct val="100000"/>
              </a:lnSpc>
              <a:spcBef>
                <a:spcPts val="0"/>
              </a:spcBef>
              <a:spcAft>
                <a:spcPts val="0"/>
              </a:spcAft>
              <a:buSzPct val="100000"/>
              <a:buChar char="•"/>
            </a:pPr>
            <a:r>
              <a:rPr i="1" lang="it-IT">
                <a:latin typeface="Lato"/>
                <a:ea typeface="Lato"/>
                <a:cs typeface="Lato"/>
                <a:sym typeface="Lato"/>
              </a:rPr>
              <a:t>Mindfulness</a:t>
            </a:r>
            <a:r>
              <a:rPr lang="it-IT">
                <a:latin typeface="Lato"/>
                <a:ea typeface="Lato"/>
                <a:cs typeface="Lato"/>
                <a:sym typeface="Lato"/>
              </a:rPr>
              <a:t> може ојачати социјално-емоционално учење у школи. </a:t>
            </a:r>
            <a:endParaRPr>
              <a:latin typeface="Lato"/>
              <a:ea typeface="Lato"/>
              <a:cs typeface="Lato"/>
              <a:sym typeface="Lato"/>
            </a:endParaRPr>
          </a:p>
          <a:p>
            <a:pPr indent="-342900" lvl="0" marL="342900" rtl="0" algn="just">
              <a:lnSpc>
                <a:spcPct val="100000"/>
              </a:lnSpc>
              <a:spcBef>
                <a:spcPts val="0"/>
              </a:spcBef>
              <a:spcAft>
                <a:spcPts val="0"/>
              </a:spcAft>
              <a:buSzPct val="100000"/>
              <a:buChar char="•"/>
            </a:pPr>
            <a:r>
              <a:rPr i="1" lang="it-IT">
                <a:latin typeface="Lato"/>
                <a:ea typeface="Lato"/>
                <a:cs typeface="Lato"/>
                <a:sym typeface="Lato"/>
              </a:rPr>
              <a:t>Mindfulness</a:t>
            </a:r>
            <a:r>
              <a:rPr lang="it-IT">
                <a:latin typeface="Lato"/>
                <a:ea typeface="Lato"/>
                <a:cs typeface="Lato"/>
                <a:sym typeface="Lato"/>
              </a:rPr>
              <a:t> помаже ученицима да науче вештине самоуправљања. </a:t>
            </a:r>
            <a:endParaRPr>
              <a:latin typeface="Lato"/>
              <a:ea typeface="Lato"/>
              <a:cs typeface="Lato"/>
              <a:sym typeface="Lato"/>
            </a:endParaRPr>
          </a:p>
          <a:p>
            <a:pPr indent="-342900" lvl="0" marL="342900" rtl="0" algn="just">
              <a:lnSpc>
                <a:spcPct val="100000"/>
              </a:lnSpc>
              <a:spcBef>
                <a:spcPts val="0"/>
              </a:spcBef>
              <a:spcAft>
                <a:spcPts val="0"/>
              </a:spcAft>
              <a:buSzPct val="100000"/>
              <a:buChar char="•"/>
            </a:pPr>
            <a:r>
              <a:rPr i="1" lang="it-IT">
                <a:latin typeface="Lato"/>
                <a:ea typeface="Lato"/>
                <a:cs typeface="Lato"/>
                <a:sym typeface="Lato"/>
              </a:rPr>
              <a:t>Mindfulness</a:t>
            </a:r>
            <a:r>
              <a:rPr lang="it-IT">
                <a:latin typeface="Lato"/>
                <a:ea typeface="Lato"/>
                <a:cs typeface="Lato"/>
                <a:sym typeface="Lato"/>
              </a:rPr>
              <a:t> подстиче већу самосвест. </a:t>
            </a:r>
            <a:endParaRPr>
              <a:latin typeface="Lato"/>
              <a:ea typeface="Lato"/>
              <a:cs typeface="Lato"/>
              <a:sym typeface="Lato"/>
            </a:endParaRPr>
          </a:p>
          <a:p>
            <a:pPr indent="-342900" lvl="0" marL="342900" rtl="0" algn="just">
              <a:lnSpc>
                <a:spcPct val="100000"/>
              </a:lnSpc>
              <a:spcBef>
                <a:spcPts val="0"/>
              </a:spcBef>
              <a:spcAft>
                <a:spcPts val="0"/>
              </a:spcAft>
              <a:buSzPct val="100000"/>
              <a:buChar char="•"/>
            </a:pPr>
            <a:r>
              <a:rPr i="1" lang="it-IT">
                <a:latin typeface="Lato"/>
                <a:ea typeface="Lato"/>
                <a:cs typeface="Lato"/>
                <a:sym typeface="Lato"/>
              </a:rPr>
              <a:t>Mindfulness</a:t>
            </a:r>
            <a:r>
              <a:rPr lang="it-IT">
                <a:latin typeface="Lato"/>
                <a:ea typeface="Lato"/>
                <a:cs typeface="Lato"/>
                <a:sym typeface="Lato"/>
              </a:rPr>
              <a:t> побољшава друштвену свест и вештине односа код ученика. </a:t>
            </a:r>
            <a:endParaRPr>
              <a:latin typeface="Lato"/>
              <a:ea typeface="Lato"/>
              <a:cs typeface="Lato"/>
              <a:sym typeface="Lato"/>
            </a:endParaRPr>
          </a:p>
          <a:p>
            <a:pPr indent="-342900" lvl="0" marL="342900" rtl="0" algn="just">
              <a:lnSpc>
                <a:spcPct val="100000"/>
              </a:lnSpc>
              <a:spcBef>
                <a:spcPts val="0"/>
              </a:spcBef>
              <a:spcAft>
                <a:spcPts val="0"/>
              </a:spcAft>
              <a:buSzPct val="100000"/>
              <a:buChar char="•"/>
            </a:pPr>
            <a:r>
              <a:rPr lang="it-IT">
                <a:latin typeface="Lato"/>
                <a:ea typeface="Lato"/>
                <a:cs typeface="Lato"/>
                <a:sym typeface="Lato"/>
              </a:rPr>
              <a:t>Ученици који практикују </a:t>
            </a:r>
            <a:r>
              <a:rPr i="1" lang="it-IT">
                <a:latin typeface="Lato"/>
                <a:ea typeface="Lato"/>
                <a:cs typeface="Lato"/>
                <a:sym typeface="Lato"/>
              </a:rPr>
              <a:t>Mindfulness</a:t>
            </a:r>
            <a:r>
              <a:rPr lang="it-IT">
                <a:latin typeface="Lato"/>
                <a:ea typeface="Lato"/>
                <a:cs typeface="Lato"/>
                <a:sym typeface="Lato"/>
              </a:rPr>
              <a:t> уче да постану одговорнији доносиоци одлука.</a:t>
            </a:r>
            <a:endParaRPr/>
          </a:p>
        </p:txBody>
      </p:sp>
      <p:pic>
        <p:nvPicPr>
          <p:cNvPr id="321" name="Google Shape;321;p35"/>
          <p:cNvPicPr preferRelativeResize="0"/>
          <p:nvPr/>
        </p:nvPicPr>
        <p:blipFill rotWithShape="1">
          <a:blip r:embed="rId3">
            <a:alphaModFix/>
          </a:blip>
          <a:srcRect b="0" l="0" r="0" t="0"/>
          <a:stretch/>
        </p:blipFill>
        <p:spPr>
          <a:xfrm>
            <a:off x="6281739" y="2194599"/>
            <a:ext cx="2481262" cy="1815420"/>
          </a:xfrm>
          <a:prstGeom prst="rect">
            <a:avLst/>
          </a:prstGeom>
          <a:noFill/>
          <a:ln>
            <a:noFill/>
          </a:ln>
        </p:spPr>
      </p:pic>
      <p:pic>
        <p:nvPicPr>
          <p:cNvPr descr="H:\My Drive\KA2\KA2 - TYM\_WP5-Sharing and Promotion\Graphic Identity\Logo TYM\TYM_Tavola disegno 1-02.png" id="322" name="Google Shape;322;p35"/>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6"/>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Зашто је то важно за наставнике?</a:t>
            </a:r>
            <a:endParaRPr b="1" sz="2400">
              <a:solidFill>
                <a:srgbClr val="319362"/>
              </a:solidFill>
              <a:latin typeface="Lato"/>
              <a:ea typeface="Lato"/>
              <a:cs typeface="Lato"/>
              <a:sym typeface="Lato"/>
            </a:endParaRPr>
          </a:p>
        </p:txBody>
      </p:sp>
      <p:sp>
        <p:nvSpPr>
          <p:cNvPr id="328" name="Google Shape;328;p36"/>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0000"/>
              </a:lnSpc>
              <a:spcBef>
                <a:spcPts val="0"/>
              </a:spcBef>
              <a:spcAft>
                <a:spcPts val="0"/>
              </a:spcAft>
              <a:buSzPct val="100000"/>
              <a:buChar char="•"/>
            </a:pPr>
            <a:r>
              <a:rPr lang="it-IT">
                <a:latin typeface="Lato"/>
                <a:ea typeface="Lato"/>
                <a:cs typeface="Lato"/>
                <a:sym typeface="Lato"/>
              </a:rPr>
              <a:t>Mindfulness помаже наставницима да боље разумеју сопствене емоције</a:t>
            </a:r>
            <a:endParaRPr>
              <a:latin typeface="Lato"/>
              <a:ea typeface="Lato"/>
              <a:cs typeface="Lato"/>
              <a:sym typeface="Lato"/>
            </a:endParaRPr>
          </a:p>
          <a:p>
            <a:pPr indent="-342900" lvl="0" marL="342900" rtl="0" algn="l">
              <a:lnSpc>
                <a:spcPct val="100000"/>
              </a:lnSpc>
              <a:spcBef>
                <a:spcPts val="0"/>
              </a:spcBef>
              <a:spcAft>
                <a:spcPts val="0"/>
              </a:spcAft>
              <a:buSzPct val="100000"/>
              <a:buChar char="•"/>
            </a:pPr>
            <a:r>
              <a:rPr lang="it-IT">
                <a:latin typeface="Lato"/>
                <a:ea typeface="Lato"/>
                <a:cs typeface="Lato"/>
                <a:sym typeface="Lato"/>
              </a:rPr>
              <a:t>Mindfulness помаже наставницима да ефикасније комуницирају са ученицима</a:t>
            </a:r>
            <a:endParaRPr>
              <a:latin typeface="Lato"/>
              <a:ea typeface="Lato"/>
              <a:cs typeface="Lato"/>
              <a:sym typeface="Lato"/>
            </a:endParaRPr>
          </a:p>
          <a:p>
            <a:pPr indent="-342900" lvl="0" marL="342900" rtl="0" algn="l">
              <a:lnSpc>
                <a:spcPct val="100000"/>
              </a:lnSpc>
              <a:spcBef>
                <a:spcPts val="0"/>
              </a:spcBef>
              <a:spcAft>
                <a:spcPts val="0"/>
              </a:spcAft>
              <a:buSzPct val="100000"/>
              <a:buChar char="•"/>
            </a:pPr>
            <a:r>
              <a:rPr lang="it-IT">
                <a:latin typeface="Lato"/>
                <a:ea typeface="Lato"/>
                <a:cs typeface="Lato"/>
                <a:sym typeface="Lato"/>
              </a:rPr>
              <a:t>Mindfulness помаже наставницима да управљају ученицима којима је тешко</a:t>
            </a:r>
            <a:endParaRPr>
              <a:latin typeface="Lato"/>
              <a:ea typeface="Lato"/>
              <a:cs typeface="Lato"/>
              <a:sym typeface="Lato"/>
            </a:endParaRPr>
          </a:p>
          <a:p>
            <a:pPr indent="-342900" lvl="0" marL="342900" rtl="0" algn="l">
              <a:lnSpc>
                <a:spcPct val="100000"/>
              </a:lnSpc>
              <a:spcBef>
                <a:spcPts val="0"/>
              </a:spcBef>
              <a:spcAft>
                <a:spcPts val="0"/>
              </a:spcAft>
              <a:buSzPct val="100000"/>
              <a:buChar char="•"/>
            </a:pPr>
            <a:r>
              <a:rPr lang="it-IT">
                <a:latin typeface="Lato"/>
                <a:ea typeface="Lato"/>
                <a:cs typeface="Lato"/>
                <a:sym typeface="Lato"/>
              </a:rPr>
              <a:t>Mindfulness помаже наставницима да створе позитивно окружење за учење</a:t>
            </a:r>
            <a:endParaRPr>
              <a:latin typeface="Lato"/>
              <a:ea typeface="Lato"/>
              <a:cs typeface="Lato"/>
              <a:sym typeface="Lato"/>
            </a:endParaRPr>
          </a:p>
          <a:p>
            <a:pPr indent="-342900" lvl="0" marL="342900" rtl="0" algn="l">
              <a:lnSpc>
                <a:spcPct val="100000"/>
              </a:lnSpc>
              <a:spcBef>
                <a:spcPts val="0"/>
              </a:spcBef>
              <a:spcAft>
                <a:spcPts val="0"/>
              </a:spcAft>
              <a:buSzPct val="100000"/>
              <a:buChar char="•"/>
            </a:pPr>
            <a:r>
              <a:rPr lang="it-IT">
                <a:latin typeface="Lato"/>
                <a:ea typeface="Lato"/>
                <a:cs typeface="Lato"/>
                <a:sym typeface="Lato"/>
              </a:rPr>
              <a:t>Mindfulness помаже у јачању њиховог односа са студентима</a:t>
            </a:r>
            <a:endParaRPr/>
          </a:p>
          <a:p>
            <a:pPr indent="-342900" lvl="0" marL="342900" rtl="0" algn="l">
              <a:lnSpc>
                <a:spcPct val="100000"/>
              </a:lnSpc>
              <a:spcBef>
                <a:spcPts val="448"/>
              </a:spcBef>
              <a:spcAft>
                <a:spcPts val="0"/>
              </a:spcAft>
              <a:buSzPct val="100000"/>
              <a:buChar char="•"/>
            </a:pPr>
            <a:r>
              <a:rPr lang="it-IT">
                <a:latin typeface="Lato"/>
                <a:ea typeface="Lato"/>
                <a:cs typeface="Lato"/>
                <a:sym typeface="Lato"/>
              </a:rPr>
              <a:t> Mindfulness помаже наставницима да успоре када је потребно</a:t>
            </a:r>
            <a:endParaRPr>
              <a:latin typeface="Lato"/>
              <a:ea typeface="Lato"/>
              <a:cs typeface="Lato"/>
              <a:sym typeface="Lato"/>
            </a:endParaRPr>
          </a:p>
          <a:p>
            <a:pPr indent="-342900" lvl="0" marL="342900" rtl="0" algn="l">
              <a:lnSpc>
                <a:spcPct val="100000"/>
              </a:lnSpc>
              <a:spcBef>
                <a:spcPts val="448"/>
              </a:spcBef>
              <a:spcAft>
                <a:spcPts val="0"/>
              </a:spcAft>
              <a:buSzPct val="100000"/>
              <a:buChar char="•"/>
            </a:pPr>
            <a:r>
              <a:rPr lang="it-IT">
                <a:latin typeface="Lato"/>
                <a:ea typeface="Lato"/>
                <a:cs typeface="Lato"/>
                <a:sym typeface="Lato"/>
              </a:rPr>
              <a:t>Mindfulness помаже наставницима да изграде заједницу</a:t>
            </a:r>
            <a:endParaRPr>
              <a:latin typeface="Lato"/>
              <a:ea typeface="Lato"/>
              <a:cs typeface="Lato"/>
              <a:sym typeface="Lato"/>
            </a:endParaRPr>
          </a:p>
        </p:txBody>
      </p:sp>
      <p:pic>
        <p:nvPicPr>
          <p:cNvPr descr="H:\My Drive\KA2\KA2 - TYM\_WP5-Sharing and Promotion\Graphic Identity\Logo TYM\TYM_Tavola disegno 1-02.png" id="329" name="Google Shape;329;p36"/>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Font typeface="Lato"/>
              <a:buNone/>
            </a:pPr>
            <a:r>
              <a:rPr b="1" lang="it-IT" sz="2400">
                <a:solidFill>
                  <a:srgbClr val="319362"/>
                </a:solidFill>
                <a:latin typeface="Lato"/>
                <a:ea typeface="Lato"/>
                <a:cs typeface="Lato"/>
                <a:sym typeface="Lato"/>
              </a:rPr>
              <a:t>Mindfulness и медитација</a:t>
            </a:r>
            <a:endParaRPr b="1" sz="2400">
              <a:solidFill>
                <a:srgbClr val="319362"/>
              </a:solidFill>
              <a:latin typeface="Lato"/>
              <a:ea typeface="Lato"/>
              <a:cs typeface="Lato"/>
              <a:sym typeface="Lato"/>
            </a:endParaRPr>
          </a:p>
        </p:txBody>
      </p:sp>
      <p:sp>
        <p:nvSpPr>
          <p:cNvPr id="335" name="Google Shape;335;p37"/>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SzPts val="1300"/>
              <a:buNone/>
            </a:pPr>
            <a:r>
              <a:rPr lang="it-IT" sz="2400">
                <a:latin typeface="Lato"/>
                <a:ea typeface="Lato"/>
                <a:cs typeface="Lato"/>
                <a:sym typeface="Lato"/>
              </a:rPr>
              <a:t>Погледајте овај Тед говор који је одржао Енди Падикомб, оснивач Хедспејса:</a:t>
            </a:r>
            <a:endParaRPr/>
          </a:p>
          <a:p>
            <a:pPr indent="0" lvl="0" marL="0" rtl="0" algn="just">
              <a:lnSpc>
                <a:spcPct val="130000"/>
              </a:lnSpc>
              <a:spcBef>
                <a:spcPts val="0"/>
              </a:spcBef>
              <a:spcAft>
                <a:spcPts val="0"/>
              </a:spcAft>
              <a:buSzPts val="1300"/>
              <a:buNone/>
            </a:pPr>
            <a:r>
              <a:rPr lang="it-IT" sz="2400" u="sng">
                <a:solidFill>
                  <a:schemeClr val="hlink"/>
                </a:solidFill>
                <a:latin typeface="Lato"/>
                <a:ea typeface="Lato"/>
                <a:cs typeface="Lato"/>
                <a:sym typeface="Lato"/>
                <a:hlinkClick r:id="rId3"/>
              </a:rPr>
              <a:t>https://www.youtube.com/watch?v=qzR62JJCMBQ</a:t>
            </a:r>
            <a:endParaRPr sz="2400">
              <a:latin typeface="Lato"/>
              <a:ea typeface="Lato"/>
              <a:cs typeface="Lato"/>
              <a:sym typeface="Lato"/>
            </a:endParaRPr>
          </a:p>
          <a:p>
            <a:pPr indent="0" lvl="0" marL="0" rtl="0" algn="just">
              <a:lnSpc>
                <a:spcPct val="130000"/>
              </a:lnSpc>
              <a:spcBef>
                <a:spcPts val="0"/>
              </a:spcBef>
              <a:spcAft>
                <a:spcPts val="0"/>
              </a:spcAft>
              <a:buSzPts val="1300"/>
              <a:buNone/>
            </a:pPr>
            <a:r>
              <a:rPr lang="it-IT" sz="2400">
                <a:latin typeface="Lato"/>
                <a:ea typeface="Lato"/>
                <a:cs typeface="Lato"/>
                <a:sym typeface="Lato"/>
              </a:rPr>
              <a:t>Хедспејс је енглеско-америчка онлајн компанија основана 2010. године, специјализована за медитацију. Преко својих онлајн платформи пружају сеансе вођене медитације засноване на пракси свесности (mindfulness).</a:t>
            </a:r>
            <a:endParaRPr sz="2400">
              <a:latin typeface="Lato"/>
              <a:ea typeface="Lato"/>
              <a:cs typeface="Lato"/>
              <a:sym typeface="Lato"/>
            </a:endParaRPr>
          </a:p>
        </p:txBody>
      </p:sp>
      <p:pic>
        <p:nvPicPr>
          <p:cNvPr descr="C:\Users\erasm\Downloads\yoga.png" id="336" name="Google Shape;336;p37"/>
          <p:cNvPicPr preferRelativeResize="0"/>
          <p:nvPr/>
        </p:nvPicPr>
        <p:blipFill rotWithShape="1">
          <a:blip r:embed="rId4">
            <a:alphaModFix/>
          </a:blip>
          <a:srcRect b="0" l="0" r="0" t="0"/>
          <a:stretch/>
        </p:blipFill>
        <p:spPr>
          <a:xfrm>
            <a:off x="6572264" y="142856"/>
            <a:ext cx="1114426" cy="1238251"/>
          </a:xfrm>
          <a:prstGeom prst="rect">
            <a:avLst/>
          </a:prstGeom>
          <a:noFill/>
          <a:ln>
            <a:noFill/>
          </a:ln>
        </p:spPr>
      </p:pic>
      <p:pic>
        <p:nvPicPr>
          <p:cNvPr descr="H:\My Drive\KA2\KA2 - TYM\_WP5-Sharing and Promotion\Graphic Identity\Logo TYM\TYM_Tavola disegno 1-02.png" id="337" name="Google Shape;337;p37"/>
          <p:cNvPicPr preferRelativeResize="0"/>
          <p:nvPr/>
        </p:nvPicPr>
        <p:blipFill rotWithShape="1">
          <a:blip r:embed="rId5">
            <a:alphaModFix/>
          </a:blip>
          <a:srcRect b="0" l="0" r="0" t="0"/>
          <a:stretch/>
        </p:blipFill>
        <p:spPr>
          <a:xfrm>
            <a:off x="8241177" y="1"/>
            <a:ext cx="902825" cy="7523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None/>
            </a:pPr>
            <a:r>
              <a:rPr b="1" lang="it-IT" sz="2400">
                <a:solidFill>
                  <a:srgbClr val="319362"/>
                </a:solidFill>
                <a:latin typeface="Lato"/>
                <a:ea typeface="Lato"/>
                <a:cs typeface="Lato"/>
                <a:sym typeface="Lato"/>
              </a:rPr>
              <a:t>MBSR: смањење стреса засновано на свесности</a:t>
            </a:r>
            <a:endParaRPr b="1" sz="2400">
              <a:solidFill>
                <a:srgbClr val="319362"/>
              </a:solidFill>
              <a:latin typeface="Lato"/>
              <a:ea typeface="Lato"/>
              <a:cs typeface="Lato"/>
              <a:sym typeface="Lato"/>
            </a:endParaRPr>
          </a:p>
        </p:txBody>
      </p:sp>
      <p:sp>
        <p:nvSpPr>
          <p:cNvPr id="343" name="Google Shape;343;p38"/>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rmAutofit fontScale="77500" lnSpcReduction="20000"/>
          </a:bodyPr>
          <a:lstStyle/>
          <a:p>
            <a:pPr indent="0" lvl="0" marL="0" rtl="0" algn="just">
              <a:lnSpc>
                <a:spcPct val="130000"/>
              </a:lnSpc>
              <a:spcBef>
                <a:spcPts val="0"/>
              </a:spcBef>
              <a:spcAft>
                <a:spcPts val="0"/>
              </a:spcAft>
              <a:buSzPct val="58035"/>
              <a:buNone/>
            </a:pPr>
            <a:r>
              <a:rPr lang="it-IT">
                <a:latin typeface="Lato"/>
                <a:ea typeface="Lato"/>
                <a:cs typeface="Lato"/>
                <a:sym typeface="Lato"/>
              </a:rPr>
              <a:t>MBSR је научни програм који је развио проф. Џон Кабат-Зин и његови сарадници на МИТ-у (Масачусетском технолошком институту) почев од 1979. године.</a:t>
            </a:r>
            <a:endParaRPr>
              <a:latin typeface="Lato"/>
              <a:ea typeface="Lato"/>
              <a:cs typeface="Lato"/>
              <a:sym typeface="Lato"/>
            </a:endParaRPr>
          </a:p>
          <a:p>
            <a:pPr indent="0" lvl="0" marL="0" rtl="0" algn="just">
              <a:lnSpc>
                <a:spcPct val="130000"/>
              </a:lnSpc>
              <a:spcBef>
                <a:spcPts val="0"/>
              </a:spcBef>
              <a:spcAft>
                <a:spcPts val="0"/>
              </a:spcAft>
              <a:buSzPct val="58035"/>
              <a:buNone/>
            </a:pPr>
            <a:r>
              <a:rPr lang="it-IT">
                <a:latin typeface="Lato"/>
                <a:ea typeface="Lato"/>
                <a:cs typeface="Lato"/>
                <a:sym typeface="Lato"/>
              </a:rPr>
              <a:t>Ово је најпроучаванија и најпримењиванија метода пажње широм света у различитим контекстима (болнице, центри за ментално здравље, школе, програми рехабилитације у затворима, организације активне у области смањења стреса и физичких и менталних проблема).</a:t>
            </a:r>
            <a:endParaRPr>
              <a:latin typeface="Lato"/>
              <a:ea typeface="Lato"/>
              <a:cs typeface="Lato"/>
              <a:sym typeface="Lato"/>
            </a:endParaRPr>
          </a:p>
        </p:txBody>
      </p:sp>
      <p:pic>
        <p:nvPicPr>
          <p:cNvPr descr="H:\My Drive\KA2\KA2 - TYM\_WP5-Sharing and Promotion\Graphic Identity\Logo TYM\TYM_Tavola disegno 1-02.png" id="344" name="Google Shape;344;p38"/>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Font typeface="Lato"/>
              <a:buNone/>
            </a:pPr>
            <a:r>
              <a:rPr b="1" lang="it-IT" sz="2400">
                <a:solidFill>
                  <a:srgbClr val="319362"/>
                </a:solidFill>
                <a:latin typeface="Lato"/>
                <a:ea typeface="Lato"/>
                <a:cs typeface="Lato"/>
                <a:sym typeface="Lato"/>
              </a:rPr>
              <a:t>Mindfulness технике</a:t>
            </a:r>
            <a:endParaRPr b="1" sz="2400">
              <a:solidFill>
                <a:srgbClr val="319362"/>
              </a:solidFill>
              <a:latin typeface="Lato"/>
              <a:ea typeface="Lato"/>
              <a:cs typeface="Lato"/>
              <a:sym typeface="Lato"/>
            </a:endParaRPr>
          </a:p>
        </p:txBody>
      </p:sp>
      <p:sp>
        <p:nvSpPr>
          <p:cNvPr id="350" name="Google Shape;350;p39"/>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2400"/>
              <a:buChar char="•"/>
            </a:pPr>
            <a:r>
              <a:rPr lang="it-IT" sz="2400">
                <a:latin typeface="Lato"/>
                <a:ea typeface="Lato"/>
                <a:cs typeface="Lato"/>
                <a:sym typeface="Lato"/>
              </a:rPr>
              <a:t>Mindfulness је у великој мери заступљена у MBSR техникама. Иако је лако схватити Mindfulness као одређено стање ума, заправо постоји неколико различитих начина за вежбање или бављење Mindfulness, са различитим областима нагласка.</a:t>
            </a:r>
            <a:endParaRPr sz="2400">
              <a:latin typeface="Lato"/>
              <a:ea typeface="Lato"/>
              <a:cs typeface="Lato"/>
              <a:sym typeface="Lato"/>
            </a:endParaRPr>
          </a:p>
        </p:txBody>
      </p:sp>
      <p:pic>
        <p:nvPicPr>
          <p:cNvPr descr="mindfulness.png" id="351" name="Google Shape;351;p39"/>
          <p:cNvPicPr preferRelativeResize="0"/>
          <p:nvPr/>
        </p:nvPicPr>
        <p:blipFill rotWithShape="1">
          <a:blip r:embed="rId3">
            <a:alphaModFix/>
          </a:blip>
          <a:srcRect b="0" l="0" r="0" t="0"/>
          <a:stretch/>
        </p:blipFill>
        <p:spPr>
          <a:xfrm>
            <a:off x="6643702" y="3286128"/>
            <a:ext cx="1795154" cy="1795154"/>
          </a:xfrm>
          <a:prstGeom prst="rect">
            <a:avLst/>
          </a:prstGeom>
          <a:noFill/>
          <a:ln>
            <a:noFill/>
          </a:ln>
        </p:spPr>
      </p:pic>
      <p:pic>
        <p:nvPicPr>
          <p:cNvPr descr="H:\My Drive\KA2\KA2 - TYM\_WP5-Sharing and Promotion\Graphic Identity\Logo TYM\TYM_Tavola disegno 1-02.png" id="352" name="Google Shape;352;p39"/>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Font typeface="Lato"/>
              <a:buNone/>
            </a:pPr>
            <a:r>
              <a:rPr b="1" lang="it-IT" sz="2400">
                <a:solidFill>
                  <a:srgbClr val="319362"/>
                </a:solidFill>
                <a:latin typeface="Lato"/>
                <a:ea typeface="Lato"/>
                <a:cs typeface="Lato"/>
                <a:sym typeface="Lato"/>
              </a:rPr>
              <a:t>Mindfulness технике</a:t>
            </a:r>
            <a:endParaRPr b="1" sz="2400">
              <a:solidFill>
                <a:srgbClr val="319362"/>
              </a:solidFill>
              <a:latin typeface="Lato"/>
              <a:ea typeface="Lato"/>
              <a:cs typeface="Lato"/>
              <a:sym typeface="Lato"/>
            </a:endParaRPr>
          </a:p>
        </p:txBody>
      </p:sp>
      <p:sp>
        <p:nvSpPr>
          <p:cNvPr id="358" name="Google Shape;358;p40"/>
          <p:cNvSpPr txBox="1"/>
          <p:nvPr>
            <p:ph idx="1" type="body"/>
          </p:nvPr>
        </p:nvSpPr>
        <p:spPr>
          <a:xfrm>
            <a:off x="457200" y="1272150"/>
            <a:ext cx="8229600" cy="37581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1800"/>
              <a:buNone/>
            </a:pPr>
            <a:r>
              <a:rPr b="1" lang="it-IT" sz="1800">
                <a:latin typeface="Lato"/>
                <a:ea typeface="Lato"/>
                <a:cs typeface="Lato"/>
                <a:sym typeface="Lato"/>
              </a:rPr>
              <a:t>1. Дах</a:t>
            </a:r>
            <a:endParaRPr/>
          </a:p>
          <a:p>
            <a:pPr indent="-342900" lvl="0" marL="342900" rtl="0" algn="just">
              <a:lnSpc>
                <a:spcPct val="100000"/>
              </a:lnSpc>
              <a:spcBef>
                <a:spcPts val="0"/>
              </a:spcBef>
              <a:spcAft>
                <a:spcPts val="0"/>
              </a:spcAft>
              <a:buSzPts val="1800"/>
              <a:buFont typeface="Arial"/>
              <a:buChar char="•"/>
            </a:pPr>
            <a:r>
              <a:rPr lang="it-IT" sz="1800">
                <a:latin typeface="Lato"/>
                <a:ea typeface="Lato"/>
                <a:cs typeface="Lato"/>
                <a:sym typeface="Lato"/>
              </a:rPr>
              <a:t>Фокусирајте се на дах</a:t>
            </a:r>
            <a:endParaRPr/>
          </a:p>
          <a:p>
            <a:pPr indent="-342900" lvl="0" marL="342900" rtl="0" algn="just">
              <a:lnSpc>
                <a:spcPct val="100000"/>
              </a:lnSpc>
              <a:spcBef>
                <a:spcPts val="0"/>
              </a:spcBef>
              <a:spcAft>
                <a:spcPts val="0"/>
              </a:spcAft>
              <a:buSzPts val="1800"/>
              <a:buFont typeface="Arial"/>
              <a:buChar char="•"/>
            </a:pPr>
            <a:r>
              <a:rPr lang="it-IT" sz="1800">
                <a:latin typeface="Lato"/>
                <a:ea typeface="Lato"/>
                <a:cs typeface="Lato"/>
                <a:sym typeface="Lato"/>
              </a:rPr>
              <a:t>Бројте удисаје и издисаје, обратите пажњу на осећај ваздуха у носу и плућима, ширење и испуштање стомака.</a:t>
            </a:r>
            <a:endParaRPr/>
          </a:p>
          <a:p>
            <a:pPr indent="-342900" lvl="0" marL="342900" rtl="0" algn="just">
              <a:lnSpc>
                <a:spcPct val="100000"/>
              </a:lnSpc>
              <a:spcBef>
                <a:spcPts val="0"/>
              </a:spcBef>
              <a:spcAft>
                <a:spcPts val="0"/>
              </a:spcAft>
              <a:buSzPts val="1800"/>
              <a:buNone/>
            </a:pPr>
            <a:r>
              <a:t/>
            </a:r>
            <a:endParaRPr b="1" sz="1800">
              <a:latin typeface="Lato"/>
              <a:ea typeface="Lato"/>
              <a:cs typeface="Lato"/>
              <a:sym typeface="Lato"/>
            </a:endParaRPr>
          </a:p>
          <a:p>
            <a:pPr indent="-342900" lvl="0" marL="342900" rtl="0" algn="just">
              <a:lnSpc>
                <a:spcPct val="100000"/>
              </a:lnSpc>
              <a:spcBef>
                <a:spcPts val="0"/>
              </a:spcBef>
              <a:spcAft>
                <a:spcPts val="0"/>
              </a:spcAft>
              <a:buSzPts val="1800"/>
              <a:buNone/>
            </a:pPr>
            <a:r>
              <a:rPr b="1" lang="it-IT" sz="1800">
                <a:latin typeface="Lato"/>
                <a:ea typeface="Lato"/>
                <a:cs typeface="Lato"/>
                <a:sym typeface="Lato"/>
              </a:rPr>
              <a:t>2. Скенирање тела</a:t>
            </a:r>
            <a:endParaRPr/>
          </a:p>
          <a:p>
            <a:pPr indent="-342900" lvl="0" marL="342900" rtl="0" algn="just">
              <a:lnSpc>
                <a:spcPct val="100000"/>
              </a:lnSpc>
              <a:spcBef>
                <a:spcPts val="0"/>
              </a:spcBef>
              <a:spcAft>
                <a:spcPts val="0"/>
              </a:spcAft>
              <a:buSzPts val="1800"/>
              <a:buFont typeface="Arial"/>
              <a:buChar char="•"/>
            </a:pPr>
            <a:r>
              <a:rPr lang="it-IT" sz="1800">
                <a:latin typeface="Lato"/>
                <a:ea typeface="Lato"/>
                <a:cs typeface="Lato"/>
                <a:sym typeface="Lato"/>
              </a:rPr>
              <a:t>Лезите леђима на под или кревет и затворите очи.</a:t>
            </a:r>
            <a:endParaRPr/>
          </a:p>
          <a:p>
            <a:pPr indent="-342900" lvl="0" marL="342900" rtl="0" algn="just">
              <a:lnSpc>
                <a:spcPct val="100000"/>
              </a:lnSpc>
              <a:spcBef>
                <a:spcPts val="0"/>
              </a:spcBef>
              <a:spcAft>
                <a:spcPts val="0"/>
              </a:spcAft>
              <a:buSzPts val="1800"/>
              <a:buFont typeface="Arial"/>
              <a:buChar char="•"/>
            </a:pPr>
            <a:r>
              <a:rPr lang="it-IT" sz="1800">
                <a:latin typeface="Lato"/>
                <a:ea typeface="Lato"/>
                <a:cs typeface="Lato"/>
                <a:sym typeface="Lato"/>
              </a:rPr>
              <a:t>Померајте свест кроз тело, фокусирајући се на једно подручје истовремено.</a:t>
            </a:r>
            <a:endParaRPr/>
          </a:p>
          <a:p>
            <a:pPr indent="-342900" lvl="0" marL="342900" rtl="0" algn="just">
              <a:lnSpc>
                <a:spcPct val="100000"/>
              </a:lnSpc>
              <a:spcBef>
                <a:spcPts val="0"/>
              </a:spcBef>
              <a:spcAft>
                <a:spcPts val="0"/>
              </a:spcAft>
              <a:buSzPts val="1800"/>
              <a:buFont typeface="Arial"/>
              <a:buChar char="•"/>
            </a:pPr>
            <a:r>
              <a:rPr lang="it-IT" sz="1800">
                <a:latin typeface="Lato"/>
                <a:ea typeface="Lato"/>
                <a:cs typeface="Lato"/>
                <a:sym typeface="Lato"/>
              </a:rPr>
              <a:t>Зауставите се кад год пронађете подручје које је необично затегнуто или болно и фокусирајте дах на то подручје док се не опусти.</a:t>
            </a:r>
            <a:endParaRPr sz="1800"/>
          </a:p>
        </p:txBody>
      </p:sp>
      <p:pic>
        <p:nvPicPr>
          <p:cNvPr descr="H:\My Drive\KA2\KA2 - TYM\_WP5-Sharing and Promotion\Graphic Identity\Logo TYM\TYM_Tavola disegno 1-02.png" id="359" name="Google Shape;359;p40"/>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idx="1" type="body"/>
          </p:nvPr>
        </p:nvSpPr>
        <p:spPr>
          <a:xfrm>
            <a:off x="685800" y="2137400"/>
            <a:ext cx="7772400" cy="1250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339966"/>
              </a:buClr>
              <a:buSzPts val="2800"/>
              <a:buNone/>
            </a:pPr>
            <a:r>
              <a:rPr b="1" lang="it-IT" sz="2800">
                <a:solidFill>
                  <a:srgbClr val="339966"/>
                </a:solidFill>
                <a:latin typeface="Lato"/>
                <a:ea typeface="Lato"/>
                <a:cs typeface="Lato"/>
                <a:sym typeface="Lato"/>
              </a:rPr>
              <a:t>Препознавање  унутрашњих и спољашњих баријера у тражењу помоћи</a:t>
            </a:r>
            <a:endParaRPr/>
          </a:p>
        </p:txBody>
      </p:sp>
      <p:pic>
        <p:nvPicPr>
          <p:cNvPr descr="H:\My Drive\KA2\KA2 - TYM\_WP5-Sharing and Promotion\Graphic Identity\Logo TYM\TYM_Tavola disegno 1-02.png" id="149" name="Google Shape;149;p15"/>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stigma.png" id="150" name="Google Shape;150;p15"/>
          <p:cNvPicPr preferRelativeResize="0"/>
          <p:nvPr/>
        </p:nvPicPr>
        <p:blipFill rotWithShape="1">
          <a:blip r:embed="rId4">
            <a:alphaModFix/>
          </a:blip>
          <a:srcRect b="0" l="0" r="0" t="0"/>
          <a:stretch/>
        </p:blipFill>
        <p:spPr>
          <a:xfrm>
            <a:off x="642910" y="642922"/>
            <a:ext cx="1595578" cy="159557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d7099d3aca_0_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Font typeface="Lato"/>
              <a:buNone/>
            </a:pPr>
            <a:r>
              <a:rPr b="1" lang="it-IT" sz="2400">
                <a:solidFill>
                  <a:srgbClr val="319362"/>
                </a:solidFill>
                <a:latin typeface="Lato"/>
                <a:ea typeface="Lato"/>
                <a:cs typeface="Lato"/>
                <a:sym typeface="Lato"/>
              </a:rPr>
              <a:t>Mindfulness технике</a:t>
            </a:r>
            <a:endParaRPr b="1" sz="2400">
              <a:solidFill>
                <a:srgbClr val="319362"/>
              </a:solidFill>
              <a:latin typeface="Lato"/>
              <a:ea typeface="Lato"/>
              <a:cs typeface="Lato"/>
              <a:sym typeface="Lato"/>
            </a:endParaRPr>
          </a:p>
        </p:txBody>
      </p:sp>
      <p:sp>
        <p:nvSpPr>
          <p:cNvPr id="365" name="Google Shape;365;g2d7099d3aca_0_0"/>
          <p:cNvSpPr txBox="1"/>
          <p:nvPr>
            <p:ph idx="1" type="body"/>
          </p:nvPr>
        </p:nvSpPr>
        <p:spPr>
          <a:xfrm>
            <a:off x="457200" y="1181375"/>
            <a:ext cx="8229600" cy="42366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304"/>
              </a:spcBef>
              <a:spcAft>
                <a:spcPts val="0"/>
              </a:spcAft>
              <a:buSzPts val="3200"/>
              <a:buNone/>
            </a:pPr>
            <a:r>
              <a:rPr b="1" lang="it-IT" sz="2000">
                <a:latin typeface="Lato"/>
                <a:ea typeface="Lato"/>
                <a:cs typeface="Lato"/>
                <a:sym typeface="Lato"/>
              </a:rPr>
              <a:t>3. Медитација на предмете</a:t>
            </a:r>
            <a:endParaRPr/>
          </a:p>
          <a:p>
            <a:pPr indent="-342900" lvl="0" marL="342900" rtl="0" algn="just">
              <a:lnSpc>
                <a:spcPct val="100000"/>
              </a:lnSpc>
              <a:spcBef>
                <a:spcPts val="304"/>
              </a:spcBef>
              <a:spcAft>
                <a:spcPts val="0"/>
              </a:spcAft>
              <a:buSzPts val="3200"/>
              <a:buFont typeface="Arial"/>
              <a:buChar char="•"/>
            </a:pPr>
            <a:r>
              <a:rPr lang="it-IT" sz="2000">
                <a:latin typeface="Lato"/>
                <a:ea typeface="Lato"/>
                <a:cs typeface="Lato"/>
                <a:sym typeface="Lato"/>
              </a:rPr>
              <a:t>Држите предмет који вам је посебан или занимљив. </a:t>
            </a:r>
            <a:endParaRPr sz="2000">
              <a:latin typeface="Lato"/>
              <a:ea typeface="Lato"/>
              <a:cs typeface="Lato"/>
              <a:sym typeface="Lato"/>
            </a:endParaRPr>
          </a:p>
          <a:p>
            <a:pPr indent="-342900" lvl="0" marL="342900" rtl="0" algn="just">
              <a:lnSpc>
                <a:spcPct val="100000"/>
              </a:lnSpc>
              <a:spcBef>
                <a:spcPts val="304"/>
              </a:spcBef>
              <a:spcAft>
                <a:spcPts val="0"/>
              </a:spcAft>
              <a:buSzPts val="3200"/>
              <a:buFont typeface="Arial"/>
              <a:buChar char="•"/>
            </a:pPr>
            <a:r>
              <a:rPr lang="it-IT" sz="2000">
                <a:latin typeface="Lato"/>
                <a:ea typeface="Lato"/>
                <a:cs typeface="Lato"/>
                <a:sym typeface="Lato"/>
              </a:rPr>
              <a:t>Фокусирајте сва своја чула на њега и забележите информације које вам ваша чула враћају, укључујући његов облик, величину, боју, текстуру, мирис, укус или звукове које производи када се њиме манипулише.</a:t>
            </a:r>
            <a:endParaRPr/>
          </a:p>
          <a:p>
            <a:pPr indent="-342900" lvl="0" marL="342900" rtl="0" algn="just">
              <a:lnSpc>
                <a:spcPct val="100000"/>
              </a:lnSpc>
              <a:spcBef>
                <a:spcPts val="304"/>
              </a:spcBef>
              <a:spcAft>
                <a:spcPts val="0"/>
              </a:spcAft>
              <a:buSzPts val="3200"/>
              <a:buNone/>
            </a:pPr>
            <a:r>
              <a:rPr b="1" lang="it-IT" sz="2000">
                <a:latin typeface="Lato"/>
                <a:ea typeface="Lato"/>
                <a:cs typeface="Lato"/>
                <a:sym typeface="Lato"/>
              </a:rPr>
              <a:t>4. Свесно једење</a:t>
            </a:r>
            <a:endParaRPr/>
          </a:p>
          <a:p>
            <a:pPr indent="-342900" lvl="0" marL="342900" rtl="0" algn="just">
              <a:lnSpc>
                <a:spcPct val="100000"/>
              </a:lnSpc>
              <a:spcBef>
                <a:spcPts val="304"/>
              </a:spcBef>
              <a:spcAft>
                <a:spcPts val="0"/>
              </a:spcAft>
              <a:buSzPts val="3200"/>
              <a:buFont typeface="Arial"/>
              <a:buChar char="•"/>
            </a:pPr>
            <a:r>
              <a:rPr lang="it-IT" sz="2000">
                <a:latin typeface="Lato"/>
                <a:ea typeface="Lato"/>
                <a:cs typeface="Lato"/>
                <a:sym typeface="Lato"/>
              </a:rPr>
              <a:t>Као и претходна вежба, ова вежба се може обавити свим чулима док се фокусирате на једење одређене хране, попут црне чоколаде или сувог грожђа.</a:t>
            </a:r>
            <a:endParaRPr/>
          </a:p>
          <a:p>
            <a:pPr indent="-342900" lvl="0" marL="342900" rtl="0" algn="just">
              <a:lnSpc>
                <a:spcPct val="100000"/>
              </a:lnSpc>
              <a:spcBef>
                <a:spcPts val="304"/>
              </a:spcBef>
              <a:spcAft>
                <a:spcPts val="0"/>
              </a:spcAft>
              <a:buSzPts val="3200"/>
              <a:buFont typeface="Arial"/>
              <a:buChar char="•"/>
            </a:pPr>
            <a:r>
              <a:rPr lang="it-IT" sz="2000">
                <a:latin typeface="Lato"/>
                <a:ea typeface="Lato"/>
                <a:cs typeface="Lato"/>
                <a:sym typeface="Lato"/>
              </a:rPr>
              <a:t>Једите полако, користећи свих пет чула: мирис, укус, додир, вид, па чак и слух.</a:t>
            </a:r>
            <a:endParaRPr sz="2000">
              <a:latin typeface="Lato"/>
              <a:ea typeface="Lato"/>
              <a:cs typeface="Lato"/>
              <a:sym typeface="Lato"/>
            </a:endParaRPr>
          </a:p>
        </p:txBody>
      </p:sp>
      <p:pic>
        <p:nvPicPr>
          <p:cNvPr descr="H:\My Drive\KA2\KA2 - TYM\_WP5-Sharing and Promotion\Graphic Identity\Logo TYM\TYM_Tavola disegno 1-02.png" id="366" name="Google Shape;366;g2d7099d3aca_0_0"/>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1"/>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Font typeface="Lato"/>
              <a:buNone/>
            </a:pPr>
            <a:r>
              <a:rPr b="1" lang="it-IT" sz="2400">
                <a:solidFill>
                  <a:srgbClr val="319362"/>
                </a:solidFill>
                <a:latin typeface="Lato"/>
                <a:ea typeface="Lato"/>
                <a:cs typeface="Lato"/>
                <a:sym typeface="Lato"/>
              </a:rPr>
              <a:t>Mindfulness технике</a:t>
            </a:r>
            <a:endParaRPr b="1" sz="2400">
              <a:solidFill>
                <a:srgbClr val="319362"/>
              </a:solidFill>
              <a:latin typeface="Lato"/>
              <a:ea typeface="Lato"/>
              <a:cs typeface="Lato"/>
              <a:sym typeface="Lato"/>
            </a:endParaRPr>
          </a:p>
        </p:txBody>
      </p:sp>
      <p:sp>
        <p:nvSpPr>
          <p:cNvPr id="372" name="Google Shape;372;p41"/>
          <p:cNvSpPr txBox="1"/>
          <p:nvPr>
            <p:ph idx="1" type="body"/>
          </p:nvPr>
        </p:nvSpPr>
        <p:spPr>
          <a:xfrm>
            <a:off x="457200" y="1138225"/>
            <a:ext cx="8229600" cy="311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47"/>
              </a:spcBef>
              <a:spcAft>
                <a:spcPts val="0"/>
              </a:spcAft>
              <a:buSzPts val="1235"/>
              <a:buNone/>
            </a:pPr>
            <a:r>
              <a:rPr b="1" lang="it-IT" sz="2000">
                <a:latin typeface="Lato"/>
                <a:ea typeface="Lato"/>
                <a:cs typeface="Lato"/>
                <a:sym typeface="Lato"/>
              </a:rPr>
              <a:t>5. Медитација ходањем</a:t>
            </a:r>
            <a:endParaRPr/>
          </a:p>
          <a:p>
            <a:pPr indent="-342900" lvl="0" marL="342900" rtl="0" algn="l">
              <a:lnSpc>
                <a:spcPct val="100000"/>
              </a:lnSpc>
              <a:spcBef>
                <a:spcPts val="247"/>
              </a:spcBef>
              <a:spcAft>
                <a:spcPts val="0"/>
              </a:spcAft>
              <a:buSzPts val="1235"/>
              <a:buFont typeface="Arial"/>
              <a:buChar char="•"/>
            </a:pPr>
            <a:r>
              <a:rPr lang="it-IT" sz="2000">
                <a:latin typeface="Lato"/>
                <a:ea typeface="Lato"/>
                <a:cs typeface="Lato"/>
                <a:sym typeface="Lato"/>
              </a:rPr>
              <a:t>Опуштено прошетајте благим, али познатим темпом. Посматрајте како ходате и обратите пажњу на сензације у телу док ходате.</a:t>
            </a:r>
            <a:endParaRPr/>
          </a:p>
          <a:p>
            <a:pPr indent="-342900" lvl="0" marL="342900" rtl="0" algn="l">
              <a:lnSpc>
                <a:spcPct val="100000"/>
              </a:lnSpc>
              <a:spcBef>
                <a:spcPts val="247"/>
              </a:spcBef>
              <a:spcAft>
                <a:spcPts val="0"/>
              </a:spcAft>
              <a:buSzPts val="1235"/>
              <a:buFont typeface="Arial"/>
              <a:buChar char="•"/>
            </a:pPr>
            <a:r>
              <a:rPr lang="it-IT" sz="2000">
                <a:latin typeface="Lato"/>
                <a:ea typeface="Lato"/>
                <a:cs typeface="Lato"/>
                <a:sym typeface="Lato"/>
              </a:rPr>
              <a:t>Обратите пажњу на то како вам се рамена осећају (затегнута? опуштена? јака?), сензације у стопалима када додирују тло, замах кукова са сваким кораком. Ускладите дисање са корацима.</a:t>
            </a:r>
            <a:endParaRPr/>
          </a:p>
          <a:p>
            <a:pPr indent="-264477" lvl="0" marL="342900" rtl="0" algn="l">
              <a:lnSpc>
                <a:spcPct val="100000"/>
              </a:lnSpc>
              <a:spcBef>
                <a:spcPts val="247"/>
              </a:spcBef>
              <a:spcAft>
                <a:spcPts val="0"/>
              </a:spcAft>
              <a:buSzPts val="1235"/>
              <a:buFont typeface="Arial"/>
              <a:buNone/>
            </a:pPr>
            <a:r>
              <a:t/>
            </a:r>
            <a:endParaRPr b="1" sz="2000">
              <a:latin typeface="Lato"/>
              <a:ea typeface="Lato"/>
              <a:cs typeface="Lato"/>
              <a:sym typeface="Lato"/>
            </a:endParaRPr>
          </a:p>
          <a:p>
            <a:pPr indent="-264477" lvl="0" marL="342900" rtl="0" algn="l">
              <a:lnSpc>
                <a:spcPct val="100000"/>
              </a:lnSpc>
              <a:spcBef>
                <a:spcPts val="247"/>
              </a:spcBef>
              <a:spcAft>
                <a:spcPts val="0"/>
              </a:spcAft>
              <a:buSzPts val="1235"/>
              <a:buFont typeface="Arial"/>
              <a:buNone/>
            </a:pPr>
            <a:r>
              <a:t/>
            </a:r>
            <a:endParaRPr b="1" sz="2000">
              <a:latin typeface="Lato"/>
              <a:ea typeface="Lato"/>
              <a:cs typeface="Lato"/>
              <a:sym typeface="Lato"/>
            </a:endParaRPr>
          </a:p>
          <a:p>
            <a:pPr indent="0" lvl="0" marL="0" rtl="0" algn="l">
              <a:lnSpc>
                <a:spcPct val="100000"/>
              </a:lnSpc>
              <a:spcBef>
                <a:spcPts val="247"/>
              </a:spcBef>
              <a:spcAft>
                <a:spcPts val="0"/>
              </a:spcAft>
              <a:buSzPts val="1235"/>
              <a:buNone/>
            </a:pPr>
            <a:r>
              <a:rPr b="1" lang="it-IT" sz="2000">
                <a:latin typeface="Lato"/>
                <a:ea typeface="Lato"/>
                <a:cs typeface="Lato"/>
                <a:sym typeface="Lato"/>
              </a:rPr>
              <a:t>6. Свесно истезање</a:t>
            </a:r>
            <a:endParaRPr/>
          </a:p>
          <a:p>
            <a:pPr indent="-342900" lvl="0" marL="342900" rtl="0" algn="l">
              <a:lnSpc>
                <a:spcPct val="100000"/>
              </a:lnSpc>
              <a:spcBef>
                <a:spcPts val="247"/>
              </a:spcBef>
              <a:spcAft>
                <a:spcPts val="0"/>
              </a:spcAft>
              <a:buSzPts val="1235"/>
              <a:buFont typeface="Arial"/>
              <a:buChar char="•"/>
            </a:pPr>
            <a:r>
              <a:rPr lang="it-IT" sz="2000">
                <a:latin typeface="Lato"/>
                <a:ea typeface="Lato"/>
                <a:cs typeface="Lato"/>
                <a:sym typeface="Lato"/>
              </a:rPr>
              <a:t>Можете вежбати свесно истезање било којим сетом истезања који вам се свиђа, али ако желите вођену праксу, можете испробати јогу.</a:t>
            </a:r>
            <a:endParaRPr sz="2000"/>
          </a:p>
        </p:txBody>
      </p:sp>
      <p:pic>
        <p:nvPicPr>
          <p:cNvPr descr="H:\My Drive\KA2\KA2 - TYM\_WP5-Sharing and Promotion\Graphic Identity\Logo TYM\TYM_Tavola disegno 1-02.png" id="373" name="Google Shape;373;p41"/>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2"/>
          <p:cNvSpPr txBox="1"/>
          <p:nvPr>
            <p:ph type="title"/>
          </p:nvPr>
        </p:nvSpPr>
        <p:spPr>
          <a:xfrm>
            <a:off x="160065" y="276105"/>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39966"/>
              </a:buClr>
              <a:buSzPts val="2300"/>
              <a:buNone/>
            </a:pPr>
            <a:r>
              <a:rPr b="1" lang="it-IT" sz="2300">
                <a:solidFill>
                  <a:srgbClr val="339966"/>
                </a:solidFill>
                <a:latin typeface="Lato"/>
                <a:ea typeface="Lato"/>
                <a:cs typeface="Lato"/>
                <a:sym typeface="Lato"/>
              </a:rPr>
              <a:t>Ван моје контроле наспрам онога што је под мојом контролом</a:t>
            </a:r>
            <a:endParaRPr b="1" sz="2300">
              <a:solidFill>
                <a:srgbClr val="339966"/>
              </a:solidFill>
              <a:latin typeface="Lato"/>
              <a:ea typeface="Lato"/>
              <a:cs typeface="Lato"/>
              <a:sym typeface="Lato"/>
            </a:endParaRPr>
          </a:p>
        </p:txBody>
      </p:sp>
      <p:sp>
        <p:nvSpPr>
          <p:cNvPr id="380" name="Google Shape;380;p42"/>
          <p:cNvSpPr txBox="1"/>
          <p:nvPr>
            <p:ph idx="1" type="body"/>
          </p:nvPr>
        </p:nvSpPr>
        <p:spPr>
          <a:xfrm>
            <a:off x="4643438" y="1357302"/>
            <a:ext cx="4038600" cy="285752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2000"/>
              <a:buChar char="•"/>
            </a:pPr>
            <a:r>
              <a:rPr lang="it-IT" sz="2000">
                <a:latin typeface="Lato"/>
                <a:ea typeface="Lato"/>
                <a:cs typeface="Lato"/>
                <a:sym typeface="Lato"/>
              </a:rPr>
              <a:t>Фокусирајте се на стресну ситуацију коју тренутно доживљавате.</a:t>
            </a:r>
            <a:endParaRPr/>
          </a:p>
          <a:p>
            <a:pPr indent="-342900" lvl="0" marL="342900" rtl="0" algn="just">
              <a:lnSpc>
                <a:spcPct val="100000"/>
              </a:lnSpc>
              <a:spcBef>
                <a:spcPts val="0"/>
              </a:spcBef>
              <a:spcAft>
                <a:spcPts val="0"/>
              </a:spcAft>
              <a:buSzPts val="2000"/>
              <a:buChar char="•"/>
            </a:pPr>
            <a:r>
              <a:rPr lang="it-IT" sz="2000">
                <a:latin typeface="Lato"/>
                <a:ea typeface="Lato"/>
                <a:cs typeface="Lato"/>
                <a:sym typeface="Lato"/>
              </a:rPr>
              <a:t>Затим, уз помоћ слике, анализирајте шта је од ове ситуације ван ваше контроле, а шта је под вашом контролом.</a:t>
            </a:r>
            <a:br>
              <a:rPr lang="it-IT" sz="2000"/>
            </a:br>
            <a:endParaRPr b="1" sz="2000">
              <a:solidFill>
                <a:schemeClr val="dk1"/>
              </a:solidFill>
              <a:latin typeface="Lato"/>
              <a:ea typeface="Lato"/>
              <a:cs typeface="Lato"/>
              <a:sym typeface="Lato"/>
            </a:endParaRPr>
          </a:p>
        </p:txBody>
      </p:sp>
      <p:pic>
        <p:nvPicPr>
          <p:cNvPr descr="H:\My Drive\KA2\KA2 - TYM\_WP5-Sharing and Promotion\Graphic Identity\Logo TYM\TYM_Tavola disegno 1-02.png" id="381" name="Google Shape;381;p42"/>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YOG images (1).png" id="382" name="Google Shape;382;p42"/>
          <p:cNvPicPr preferRelativeResize="0"/>
          <p:nvPr/>
        </p:nvPicPr>
        <p:blipFill rotWithShape="1">
          <a:blip r:embed="rId4">
            <a:alphaModFix/>
          </a:blip>
          <a:srcRect b="0" l="0" r="0" t="0"/>
          <a:stretch/>
        </p:blipFill>
        <p:spPr>
          <a:xfrm>
            <a:off x="357158" y="1071550"/>
            <a:ext cx="4403272" cy="440327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type="title"/>
          </p:nvPr>
        </p:nvSpPr>
        <p:spPr>
          <a:xfrm>
            <a:off x="500034" y="285732"/>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39966"/>
              </a:buClr>
              <a:buSzPts val="2300"/>
              <a:buNone/>
            </a:pPr>
            <a:r>
              <a:rPr b="1" lang="it-IT" sz="2300">
                <a:solidFill>
                  <a:srgbClr val="339966"/>
                </a:solidFill>
                <a:latin typeface="Lato"/>
                <a:ea typeface="Lato"/>
                <a:cs typeface="Lato"/>
                <a:sym typeface="Lato"/>
              </a:rPr>
              <a:t>НАПУНИ ШОЉУ: Запиши 10 добрих навика</a:t>
            </a:r>
            <a:endParaRPr b="1" sz="2300">
              <a:solidFill>
                <a:srgbClr val="339966"/>
              </a:solidFill>
              <a:latin typeface="Lato"/>
              <a:ea typeface="Lato"/>
              <a:cs typeface="Lato"/>
              <a:sym typeface="Lato"/>
            </a:endParaRPr>
          </a:p>
        </p:txBody>
      </p:sp>
      <p:sp>
        <p:nvSpPr>
          <p:cNvPr id="389" name="Google Shape;389;p43"/>
          <p:cNvSpPr txBox="1"/>
          <p:nvPr>
            <p:ph idx="1" type="body"/>
          </p:nvPr>
        </p:nvSpPr>
        <p:spPr>
          <a:xfrm>
            <a:off x="4643438" y="1357302"/>
            <a:ext cx="4038600" cy="285752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000"/>
              <a:buChar char="•"/>
            </a:pPr>
            <a:r>
              <a:rPr lang="it-IT" sz="2000">
                <a:latin typeface="Lato"/>
                <a:ea typeface="Lato"/>
                <a:cs typeface="Lato"/>
                <a:sym typeface="Lato"/>
              </a:rPr>
              <a:t>Имајући у виду исту ситуацију из претходне активности, запишите 10 добрих навика којима можете испунити своје дане у стресним ситуацијама.</a:t>
            </a:r>
            <a:br>
              <a:rPr lang="it-IT" sz="2000"/>
            </a:br>
            <a:endParaRPr b="1" sz="2000">
              <a:solidFill>
                <a:schemeClr val="dk1"/>
              </a:solidFill>
              <a:latin typeface="Lato"/>
              <a:ea typeface="Lato"/>
              <a:cs typeface="Lato"/>
              <a:sym typeface="Lato"/>
            </a:endParaRPr>
          </a:p>
        </p:txBody>
      </p:sp>
      <p:pic>
        <p:nvPicPr>
          <p:cNvPr descr="H:\My Drive\KA2\KA2 - TYM\_WP5-Sharing and Promotion\Graphic Identity\Logo TYM\TYM_Tavola disegno 1-02.png" id="390" name="Google Shape;390;p43"/>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YOG images (4).png" id="391" name="Google Shape;391;p43"/>
          <p:cNvPicPr preferRelativeResize="0"/>
          <p:nvPr/>
        </p:nvPicPr>
        <p:blipFill rotWithShape="1">
          <a:blip r:embed="rId4">
            <a:alphaModFix/>
          </a:blip>
          <a:srcRect b="7411" l="7521" r="3881" t="4789"/>
          <a:stretch/>
        </p:blipFill>
        <p:spPr>
          <a:xfrm>
            <a:off x="142844" y="1071550"/>
            <a:ext cx="4517571" cy="447715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Mindful Сајмон каже</a:t>
            </a:r>
            <a:endParaRPr b="1" sz="2300">
              <a:solidFill>
                <a:srgbClr val="339966"/>
              </a:solidFill>
              <a:latin typeface="Lato"/>
              <a:ea typeface="Lato"/>
              <a:cs typeface="Lato"/>
              <a:sym typeface="Lato"/>
            </a:endParaRPr>
          </a:p>
        </p:txBody>
      </p:sp>
      <p:sp>
        <p:nvSpPr>
          <p:cNvPr id="398" name="Google Shape;398;p44"/>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42900" lvl="0" marL="476250" rtl="0" algn="l">
              <a:lnSpc>
                <a:spcPct val="130000"/>
              </a:lnSpc>
              <a:spcBef>
                <a:spcPts val="0"/>
              </a:spcBef>
              <a:spcAft>
                <a:spcPts val="0"/>
              </a:spcAft>
              <a:buClr>
                <a:srgbClr val="2C2C2C"/>
              </a:buClr>
              <a:buSzPts val="1500"/>
              <a:buFont typeface="Arial"/>
              <a:buChar char="•"/>
            </a:pPr>
            <a:r>
              <a:rPr lang="it-IT" sz="2400">
                <a:latin typeface="Lato"/>
                <a:ea typeface="Lato"/>
                <a:cs typeface="Lato"/>
                <a:sym typeface="Lato"/>
              </a:rPr>
              <a:t>Играјте редовно игру „Сајмон каже“ и радите оно што Сајмон каже.</a:t>
            </a:r>
            <a:endParaRPr/>
          </a:p>
          <a:p>
            <a:pPr indent="-323850" lvl="0" marL="457200" rtl="0" algn="l">
              <a:lnSpc>
                <a:spcPct val="130000"/>
              </a:lnSpc>
              <a:spcBef>
                <a:spcPts val="0"/>
              </a:spcBef>
              <a:spcAft>
                <a:spcPts val="0"/>
              </a:spcAft>
              <a:buClr>
                <a:srgbClr val="2C2C2C"/>
              </a:buClr>
              <a:buSzPts val="1500"/>
              <a:buChar char="●"/>
            </a:pPr>
            <a:r>
              <a:rPr lang="it-IT" sz="2400">
                <a:latin typeface="Lato"/>
                <a:ea typeface="Lato"/>
                <a:cs typeface="Lato"/>
                <a:sym typeface="Lato"/>
              </a:rPr>
              <a:t>Команде ће укључивати активности усмерене пажње.</a:t>
            </a:r>
            <a:endParaRPr sz="2400"/>
          </a:p>
        </p:txBody>
      </p:sp>
      <p:pic>
        <p:nvPicPr>
          <p:cNvPr descr="H:\My Drive\KA2\KA2 - TYM\_WP5-Sharing and Promotion\Graphic Identity\Logo TYM\TYM_Tavola disegno 1-02.png" id="399" name="Google Shape;399;p44"/>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mind.png" id="400" name="Google Shape;400;p44"/>
          <p:cNvPicPr preferRelativeResize="0"/>
          <p:nvPr/>
        </p:nvPicPr>
        <p:blipFill rotWithShape="1">
          <a:blip r:embed="rId4">
            <a:alphaModFix/>
          </a:blip>
          <a:srcRect b="0" l="0" r="0" t="0"/>
          <a:stretch/>
        </p:blipFill>
        <p:spPr>
          <a:xfrm>
            <a:off x="7143768" y="3571880"/>
            <a:ext cx="1367171" cy="136717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1bf632222e_0_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Како се можете носити са стресом?</a:t>
            </a:r>
            <a:endParaRPr b="1" sz="2300">
              <a:solidFill>
                <a:srgbClr val="339966"/>
              </a:solidFill>
              <a:latin typeface="Lato"/>
              <a:ea typeface="Lato"/>
              <a:cs typeface="Lato"/>
              <a:sym typeface="Lato"/>
            </a:endParaRPr>
          </a:p>
        </p:txBody>
      </p:sp>
      <p:sp>
        <p:nvSpPr>
          <p:cNvPr id="407" name="Google Shape;407;g31bf632222e_0_0"/>
          <p:cNvSpPr txBox="1"/>
          <p:nvPr>
            <p:ph idx="1" type="body"/>
          </p:nvPr>
        </p:nvSpPr>
        <p:spPr>
          <a:xfrm>
            <a:off x="457200" y="1333501"/>
            <a:ext cx="8229600" cy="37716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1800"/>
              </a:spcBef>
              <a:spcAft>
                <a:spcPts val="0"/>
              </a:spcAft>
              <a:buClr>
                <a:srgbClr val="2C2C2C"/>
              </a:buClr>
              <a:buSzPts val="2100"/>
              <a:buChar char="❏"/>
            </a:pPr>
            <a:r>
              <a:rPr b="1" lang="it-IT" sz="2400">
                <a:solidFill>
                  <a:srgbClr val="9CC2E5"/>
                </a:solidFill>
                <a:latin typeface="Lato"/>
                <a:ea typeface="Lato"/>
                <a:cs typeface="Lato"/>
                <a:sym typeface="Lato"/>
              </a:rPr>
              <a:t>Дубоко дисање</a:t>
            </a:r>
            <a:endParaRPr/>
          </a:p>
          <a:p>
            <a:pPr indent="0" lvl="0" marL="0" rtl="0" algn="l">
              <a:lnSpc>
                <a:spcPct val="115000"/>
              </a:lnSpc>
              <a:spcBef>
                <a:spcPts val="1800"/>
              </a:spcBef>
              <a:spcAft>
                <a:spcPts val="0"/>
              </a:spcAft>
              <a:buClr>
                <a:srgbClr val="2C2C2C"/>
              </a:buClr>
              <a:buSzPts val="2100"/>
              <a:buNone/>
            </a:pPr>
            <a:r>
              <a:t/>
            </a:r>
            <a:endParaRPr b="1" sz="2400">
              <a:solidFill>
                <a:srgbClr val="9CC2E5"/>
              </a:solidFill>
              <a:latin typeface="Lato"/>
              <a:ea typeface="Lato"/>
              <a:cs typeface="Lato"/>
              <a:sym typeface="Lato"/>
            </a:endParaRPr>
          </a:p>
          <a:p>
            <a:pPr indent="-342900" lvl="0" marL="342900" rtl="0" algn="l">
              <a:lnSpc>
                <a:spcPct val="115000"/>
              </a:lnSpc>
              <a:spcBef>
                <a:spcPts val="1800"/>
              </a:spcBef>
              <a:spcAft>
                <a:spcPts val="0"/>
              </a:spcAft>
              <a:buClr>
                <a:srgbClr val="2C2C2C"/>
              </a:buClr>
              <a:buSzPts val="2100"/>
              <a:buChar char="❏"/>
            </a:pPr>
            <a:r>
              <a:rPr b="1" lang="it-IT" sz="2400">
                <a:solidFill>
                  <a:srgbClr val="A8D08C"/>
                </a:solidFill>
                <a:latin typeface="Lato"/>
                <a:ea typeface="Lato"/>
                <a:cs typeface="Lato"/>
                <a:sym typeface="Lato"/>
              </a:rPr>
              <a:t>Прогресивна релаксација мишића</a:t>
            </a:r>
            <a:endParaRPr/>
          </a:p>
          <a:p>
            <a:pPr indent="0" lvl="0" marL="0" rtl="0" algn="l">
              <a:lnSpc>
                <a:spcPct val="115000"/>
              </a:lnSpc>
              <a:spcBef>
                <a:spcPts val="1800"/>
              </a:spcBef>
              <a:spcAft>
                <a:spcPts val="0"/>
              </a:spcAft>
              <a:buClr>
                <a:srgbClr val="2C2C2C"/>
              </a:buClr>
              <a:buSzPts val="2100"/>
              <a:buNone/>
            </a:pPr>
            <a:r>
              <a:t/>
            </a:r>
            <a:endParaRPr b="1" sz="2400">
              <a:solidFill>
                <a:srgbClr val="A8D08C"/>
              </a:solidFill>
              <a:latin typeface="Lato"/>
              <a:ea typeface="Lato"/>
              <a:cs typeface="Lato"/>
              <a:sym typeface="Lato"/>
            </a:endParaRPr>
          </a:p>
          <a:p>
            <a:pPr indent="-342900" lvl="0" marL="342900" rtl="0" algn="l">
              <a:lnSpc>
                <a:spcPct val="115000"/>
              </a:lnSpc>
              <a:spcBef>
                <a:spcPts val="1800"/>
              </a:spcBef>
              <a:spcAft>
                <a:spcPts val="0"/>
              </a:spcAft>
              <a:buClr>
                <a:srgbClr val="2C2C2C"/>
              </a:buClr>
              <a:buSzPts val="2100"/>
              <a:buChar char="❏"/>
            </a:pPr>
            <a:r>
              <a:rPr b="1" lang="it-IT" sz="2400">
                <a:solidFill>
                  <a:srgbClr val="C55A11"/>
                </a:solidFill>
                <a:latin typeface="Lato"/>
                <a:ea typeface="Lato"/>
                <a:cs typeface="Lato"/>
                <a:sym typeface="Lato"/>
              </a:rPr>
              <a:t>Вођена визуелизација</a:t>
            </a:r>
            <a:endParaRPr sz="2400"/>
          </a:p>
        </p:txBody>
      </p:sp>
      <p:pic>
        <p:nvPicPr>
          <p:cNvPr descr="H:\My Drive\KA2\KA2 - TYM\_WP5-Sharing and Promotion\Graphic Identity\Logo TYM\TYM_Tavola disegno 1-02.png" id="408" name="Google Shape;408;g31bf632222e_0_0"/>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409" name="Google Shape;409;g31bf632222e_0_0"/>
          <p:cNvPicPr preferRelativeResize="0"/>
          <p:nvPr/>
        </p:nvPicPr>
        <p:blipFill rotWithShape="1">
          <a:blip r:embed="rId4">
            <a:alphaModFix/>
          </a:blip>
          <a:srcRect b="0" l="0" r="0" t="0"/>
          <a:stretch/>
        </p:blipFill>
        <p:spPr>
          <a:xfrm>
            <a:off x="6134100" y="2552400"/>
            <a:ext cx="2552700" cy="2552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1bf632222e_0_12"/>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Дубоко дисање</a:t>
            </a:r>
            <a:endParaRPr b="1" sz="2300">
              <a:solidFill>
                <a:srgbClr val="339966"/>
              </a:solidFill>
              <a:latin typeface="Lato"/>
              <a:ea typeface="Lato"/>
              <a:cs typeface="Lato"/>
              <a:sym typeface="Lato"/>
            </a:endParaRPr>
          </a:p>
        </p:txBody>
      </p:sp>
      <p:sp>
        <p:nvSpPr>
          <p:cNvPr id="416" name="Google Shape;416;g31bf632222e_0_12"/>
          <p:cNvSpPr txBox="1"/>
          <p:nvPr>
            <p:ph idx="1" type="body"/>
          </p:nvPr>
        </p:nvSpPr>
        <p:spPr>
          <a:xfrm>
            <a:off x="457200" y="1333501"/>
            <a:ext cx="8229600" cy="3771600"/>
          </a:xfrm>
          <a:prstGeom prst="rect">
            <a:avLst/>
          </a:prstGeom>
          <a:noFill/>
          <a:ln>
            <a:noFill/>
          </a:ln>
        </p:spPr>
        <p:txBody>
          <a:bodyPr anchorCtr="0" anchor="t" bIns="45700" lIns="91425" spcFirstLastPara="1" rIns="91425" wrap="square" tIns="45700">
            <a:normAutofit/>
          </a:bodyPr>
          <a:lstStyle/>
          <a:p>
            <a:pPr indent="0" lvl="0" marL="342900" rtl="0" algn="just">
              <a:lnSpc>
                <a:spcPct val="120000"/>
              </a:lnSpc>
              <a:spcBef>
                <a:spcPts val="0"/>
              </a:spcBef>
              <a:spcAft>
                <a:spcPts val="0"/>
              </a:spcAft>
              <a:buSzPts val="1800"/>
              <a:buNone/>
            </a:pPr>
            <a:r>
              <a:rPr lang="it-IT" sz="2246">
                <a:latin typeface="Arial"/>
                <a:ea typeface="Arial"/>
                <a:cs typeface="Arial"/>
                <a:sym typeface="Arial"/>
              </a:rPr>
              <a:t>● Дубоко дисање је једноставан, али веома ефикасан метод опуштања.</a:t>
            </a:r>
            <a:endParaRPr/>
          </a:p>
          <a:p>
            <a:pPr indent="0" lvl="0" marL="342900" rtl="0" algn="just">
              <a:lnSpc>
                <a:spcPct val="120000"/>
              </a:lnSpc>
              <a:spcBef>
                <a:spcPts val="0"/>
              </a:spcBef>
              <a:spcAft>
                <a:spcPts val="0"/>
              </a:spcAft>
              <a:buSzPts val="1800"/>
              <a:buNone/>
            </a:pPr>
            <a:r>
              <a:rPr lang="it-IT" sz="2246">
                <a:latin typeface="Arial"/>
                <a:ea typeface="Arial"/>
                <a:cs typeface="Arial"/>
                <a:sym typeface="Arial"/>
              </a:rPr>
              <a:t>● Може се користити за „дубоко узимање удаха“ како би се неко смирио у кризи.</a:t>
            </a:r>
            <a:endParaRPr/>
          </a:p>
          <a:p>
            <a:pPr indent="0" lvl="0" marL="342900" rtl="0" algn="just">
              <a:lnSpc>
                <a:spcPct val="120000"/>
              </a:lnSpc>
              <a:spcBef>
                <a:spcPts val="0"/>
              </a:spcBef>
              <a:spcAft>
                <a:spcPts val="0"/>
              </a:spcAft>
              <a:buSzPts val="1800"/>
              <a:buNone/>
            </a:pPr>
            <a:r>
              <a:rPr lang="it-IT" sz="2246">
                <a:latin typeface="Arial"/>
                <a:ea typeface="Arial"/>
                <a:cs typeface="Arial"/>
                <a:sym typeface="Arial"/>
              </a:rPr>
              <a:t>● Ову технику можете користити у комбинацији са друге две технике (прогресивна релаксација мишића и визуелизација) како бисте смањили стрес.</a:t>
            </a:r>
            <a:endParaRPr sz="2200"/>
          </a:p>
        </p:txBody>
      </p:sp>
      <p:pic>
        <p:nvPicPr>
          <p:cNvPr descr="H:\My Drive\KA2\KA2 - TYM\_WP5-Sharing and Promotion\Graphic Identity\Logo TYM\TYM_Tavola disegno 1-02.png" id="417" name="Google Shape;417;g31bf632222e_0_12"/>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418" name="Google Shape;418;g31bf632222e_0_12"/>
          <p:cNvPicPr preferRelativeResize="0"/>
          <p:nvPr/>
        </p:nvPicPr>
        <p:blipFill rotWithShape="1">
          <a:blip r:embed="rId4">
            <a:alphaModFix/>
          </a:blip>
          <a:srcRect b="0" l="0" r="0" t="0"/>
          <a:stretch/>
        </p:blipFill>
        <p:spPr>
          <a:xfrm>
            <a:off x="7570425" y="4470225"/>
            <a:ext cx="1038725" cy="1038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1bf632222e_0_22"/>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Вежбе дисања</a:t>
            </a:r>
            <a:endParaRPr b="1" sz="2300">
              <a:solidFill>
                <a:srgbClr val="339966"/>
              </a:solidFill>
              <a:latin typeface="Lato"/>
              <a:ea typeface="Lato"/>
              <a:cs typeface="Lato"/>
              <a:sym typeface="Lato"/>
            </a:endParaRPr>
          </a:p>
        </p:txBody>
      </p:sp>
      <p:sp>
        <p:nvSpPr>
          <p:cNvPr id="425" name="Google Shape;425;g31bf632222e_0_22"/>
          <p:cNvSpPr txBox="1"/>
          <p:nvPr>
            <p:ph idx="1" type="body"/>
          </p:nvPr>
        </p:nvSpPr>
        <p:spPr>
          <a:xfrm>
            <a:off x="457200" y="1333501"/>
            <a:ext cx="8229600" cy="37716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1100"/>
              <a:buNone/>
            </a:pPr>
            <a:r>
              <a:rPr lang="it-IT" sz="2800">
                <a:latin typeface="Arial"/>
                <a:ea typeface="Arial"/>
                <a:cs typeface="Arial"/>
                <a:sym typeface="Arial"/>
              </a:rPr>
              <a:t>● Вежба дубоког дисања 4-7-8</a:t>
            </a:r>
            <a:endParaRPr/>
          </a:p>
          <a:p>
            <a:pPr indent="0" lvl="0" marL="0" rtl="0" algn="l">
              <a:lnSpc>
                <a:spcPct val="130000"/>
              </a:lnSpc>
              <a:spcBef>
                <a:spcPts val="0"/>
              </a:spcBef>
              <a:spcAft>
                <a:spcPts val="0"/>
              </a:spcAft>
              <a:buSzPts val="1100"/>
              <a:buNone/>
            </a:pPr>
            <a:r>
              <a:rPr lang="it-IT" sz="2800">
                <a:latin typeface="Arial"/>
                <a:ea typeface="Arial"/>
                <a:cs typeface="Arial"/>
                <a:sym typeface="Arial"/>
              </a:rPr>
              <a:t>● Дисање 4-4-4-4 (Дисање на кутију)</a:t>
            </a:r>
            <a:endParaRPr sz="2800"/>
          </a:p>
        </p:txBody>
      </p:sp>
      <p:pic>
        <p:nvPicPr>
          <p:cNvPr descr="H:\My Drive\KA2\KA2 - TYM\_WP5-Sharing and Promotion\Graphic Identity\Logo TYM\TYM_Tavola disegno 1-02.png" id="426" name="Google Shape;426;g31bf632222e_0_22"/>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427" name="Google Shape;427;g31bf632222e_0_22"/>
          <p:cNvPicPr preferRelativeResize="0"/>
          <p:nvPr/>
        </p:nvPicPr>
        <p:blipFill rotWithShape="1">
          <a:blip r:embed="rId4">
            <a:alphaModFix/>
          </a:blip>
          <a:srcRect b="0" l="0" r="0" t="0"/>
          <a:stretch/>
        </p:blipFill>
        <p:spPr>
          <a:xfrm>
            <a:off x="6403575" y="3018900"/>
            <a:ext cx="2201225" cy="2201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1bf632222e_0_33"/>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Прогресивна релаксација мишића</a:t>
            </a:r>
            <a:endParaRPr b="1" sz="2300">
              <a:solidFill>
                <a:srgbClr val="339966"/>
              </a:solidFill>
              <a:latin typeface="Lato"/>
              <a:ea typeface="Lato"/>
              <a:cs typeface="Lato"/>
              <a:sym typeface="Lato"/>
            </a:endParaRPr>
          </a:p>
        </p:txBody>
      </p:sp>
      <p:sp>
        <p:nvSpPr>
          <p:cNvPr id="434" name="Google Shape;434;g31bf632222e_0_33"/>
          <p:cNvSpPr txBox="1"/>
          <p:nvPr>
            <p:ph idx="1" type="body"/>
          </p:nvPr>
        </p:nvSpPr>
        <p:spPr>
          <a:xfrm>
            <a:off x="457200" y="1333501"/>
            <a:ext cx="8229600" cy="3771600"/>
          </a:xfrm>
          <a:prstGeom prst="rect">
            <a:avLst/>
          </a:prstGeom>
          <a:noFill/>
          <a:ln>
            <a:noFill/>
          </a:ln>
        </p:spPr>
        <p:txBody>
          <a:bodyPr anchorCtr="0" anchor="t" bIns="45700" lIns="91425" spcFirstLastPara="1" rIns="91425" wrap="square" tIns="45700">
            <a:normAutofit/>
          </a:bodyPr>
          <a:lstStyle/>
          <a:p>
            <a:pPr indent="0" lvl="0" marL="0" rtl="0" algn="just">
              <a:lnSpc>
                <a:spcPct val="130000"/>
              </a:lnSpc>
              <a:spcBef>
                <a:spcPts val="0"/>
              </a:spcBef>
              <a:spcAft>
                <a:spcPts val="0"/>
              </a:spcAft>
              <a:buSzPts val="1800"/>
              <a:buNone/>
            </a:pPr>
            <a:r>
              <a:rPr lang="it-IT" sz="2400">
                <a:latin typeface="Arial"/>
                <a:ea typeface="Arial"/>
                <a:cs typeface="Arial"/>
                <a:sym typeface="Arial"/>
              </a:rPr>
              <a:t>● Прогресивна мишићна релаксација је корисна за опуштање тела када су мишићи напети.</a:t>
            </a:r>
            <a:endParaRPr/>
          </a:p>
          <a:p>
            <a:pPr indent="0" lvl="0" marL="0" rtl="0" algn="just">
              <a:lnSpc>
                <a:spcPct val="130000"/>
              </a:lnSpc>
              <a:spcBef>
                <a:spcPts val="0"/>
              </a:spcBef>
              <a:spcAft>
                <a:spcPts val="0"/>
              </a:spcAft>
              <a:buSzPts val="1800"/>
              <a:buNone/>
            </a:pPr>
            <a:r>
              <a:rPr lang="it-IT" sz="2400">
                <a:latin typeface="Arial"/>
                <a:ea typeface="Arial"/>
                <a:cs typeface="Arial"/>
                <a:sym typeface="Arial"/>
              </a:rPr>
              <a:t>● Идеја која стоји иза ове технике је да када смо под стресом имамо тенденцију да напрежемо мишиће током дужег временског периода без опуштања, а то доводи до бола.</a:t>
            </a:r>
            <a:endParaRPr sz="2400">
              <a:latin typeface="Lato"/>
              <a:ea typeface="Lato"/>
              <a:cs typeface="Lato"/>
              <a:sym typeface="Lato"/>
            </a:endParaRPr>
          </a:p>
          <a:p>
            <a:pPr indent="0" lvl="0" marL="342900" rtl="0" algn="l">
              <a:lnSpc>
                <a:spcPct val="130000"/>
              </a:lnSpc>
              <a:spcBef>
                <a:spcPts val="0"/>
              </a:spcBef>
              <a:spcAft>
                <a:spcPts val="0"/>
              </a:spcAft>
              <a:buSzPts val="1800"/>
              <a:buNone/>
            </a:pPr>
            <a:r>
              <a:t/>
            </a:r>
            <a:endParaRPr sz="2646">
              <a:latin typeface="Arial"/>
              <a:ea typeface="Arial"/>
              <a:cs typeface="Arial"/>
              <a:sym typeface="Arial"/>
            </a:endParaRPr>
          </a:p>
          <a:p>
            <a:pPr indent="0" lvl="0" marL="0" rtl="0" algn="l">
              <a:lnSpc>
                <a:spcPct val="115000"/>
              </a:lnSpc>
              <a:spcBef>
                <a:spcPts val="1800"/>
              </a:spcBef>
              <a:spcAft>
                <a:spcPts val="0"/>
              </a:spcAft>
              <a:buSzPts val="1800"/>
              <a:buNone/>
            </a:pPr>
            <a:r>
              <a:t/>
            </a:r>
            <a:endParaRPr b="1" sz="2400">
              <a:solidFill>
                <a:srgbClr val="9CC2E5"/>
              </a:solidFill>
              <a:latin typeface="Lato"/>
              <a:ea typeface="Lato"/>
              <a:cs typeface="Lato"/>
              <a:sym typeface="Lato"/>
            </a:endParaRPr>
          </a:p>
          <a:p>
            <a:pPr indent="-228600" lvl="0" marL="457200" rtl="0" algn="l">
              <a:lnSpc>
                <a:spcPct val="130000"/>
              </a:lnSpc>
              <a:spcBef>
                <a:spcPts val="0"/>
              </a:spcBef>
              <a:spcAft>
                <a:spcPts val="0"/>
              </a:spcAft>
              <a:buClr>
                <a:srgbClr val="2C2C2C"/>
              </a:buClr>
              <a:buSzPts val="1300"/>
              <a:buNone/>
            </a:pPr>
            <a:r>
              <a:t/>
            </a:r>
            <a:endParaRPr sz="2400"/>
          </a:p>
        </p:txBody>
      </p:sp>
      <p:pic>
        <p:nvPicPr>
          <p:cNvPr descr="H:\My Drive\KA2\KA2 - TYM\_WP5-Sharing and Promotion\Graphic Identity\Logo TYM\TYM_Tavola disegno 1-02.png" id="435" name="Google Shape;435;g31bf632222e_0_33"/>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436" name="Google Shape;436;g31bf632222e_0_33"/>
          <p:cNvPicPr preferRelativeResize="0"/>
          <p:nvPr/>
        </p:nvPicPr>
        <p:blipFill rotWithShape="1">
          <a:blip r:embed="rId4">
            <a:alphaModFix/>
          </a:blip>
          <a:srcRect b="0" l="0" r="0" t="0"/>
          <a:stretch/>
        </p:blipFill>
        <p:spPr>
          <a:xfrm>
            <a:off x="6585663" y="3385031"/>
            <a:ext cx="2057550" cy="2057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1bf632222e_0_43"/>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Прогресивна релаксација мишића</a:t>
            </a:r>
            <a:endParaRPr b="1" sz="2300">
              <a:solidFill>
                <a:srgbClr val="339966"/>
              </a:solidFill>
              <a:latin typeface="Lato"/>
              <a:ea typeface="Lato"/>
              <a:cs typeface="Lato"/>
              <a:sym typeface="Lato"/>
            </a:endParaRPr>
          </a:p>
        </p:txBody>
      </p:sp>
      <p:sp>
        <p:nvSpPr>
          <p:cNvPr id="443" name="Google Shape;443;g31bf632222e_0_43"/>
          <p:cNvSpPr txBox="1"/>
          <p:nvPr>
            <p:ph idx="1" type="body"/>
          </p:nvPr>
        </p:nvSpPr>
        <p:spPr>
          <a:xfrm>
            <a:off x="457200" y="1333500"/>
            <a:ext cx="8229600" cy="4034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130000"/>
              </a:lnSpc>
              <a:spcBef>
                <a:spcPts val="0"/>
              </a:spcBef>
              <a:spcAft>
                <a:spcPts val="0"/>
              </a:spcAft>
              <a:buSzPct val="107142"/>
              <a:buNone/>
            </a:pPr>
            <a:r>
              <a:rPr lang="it-IT" sz="2400">
                <a:latin typeface="Arial"/>
                <a:ea typeface="Arial"/>
                <a:cs typeface="Arial"/>
                <a:sym typeface="Arial"/>
              </a:rPr>
              <a:t>● Да бисте применили ову технику, полако се фокусирате на затезање, а затим опуштање сваке мишићне групе.</a:t>
            </a:r>
            <a:endParaRPr/>
          </a:p>
          <a:p>
            <a:pPr indent="0" lvl="0" marL="0" rtl="0" algn="just">
              <a:lnSpc>
                <a:spcPct val="130000"/>
              </a:lnSpc>
              <a:spcBef>
                <a:spcPts val="0"/>
              </a:spcBef>
              <a:spcAft>
                <a:spcPts val="0"/>
              </a:spcAft>
              <a:buSzPct val="107142"/>
              <a:buNone/>
            </a:pPr>
            <a:r>
              <a:rPr lang="it-IT" sz="2400">
                <a:latin typeface="Arial"/>
                <a:ea typeface="Arial"/>
                <a:cs typeface="Arial"/>
                <a:sym typeface="Arial"/>
              </a:rPr>
              <a:t>● Затежете сваку мишићну групу најмање пет секунди, а затим опуштате 30 (или више) секунди, понављајући по потреби. </a:t>
            </a:r>
            <a:endParaRPr sz="2400">
              <a:latin typeface="Arial"/>
              <a:ea typeface="Arial"/>
              <a:cs typeface="Arial"/>
              <a:sym typeface="Arial"/>
            </a:endParaRPr>
          </a:p>
          <a:p>
            <a:pPr indent="0" lvl="0" marL="0" rtl="0" algn="just">
              <a:lnSpc>
                <a:spcPct val="130000"/>
              </a:lnSpc>
              <a:spcBef>
                <a:spcPts val="0"/>
              </a:spcBef>
              <a:spcAft>
                <a:spcPts val="0"/>
              </a:spcAft>
              <a:buSzPct val="107142"/>
              <a:buNone/>
            </a:pPr>
            <a:r>
              <a:rPr lang="it-IT" sz="2400">
                <a:latin typeface="Arial"/>
                <a:ea typeface="Arial"/>
                <a:cs typeface="Arial"/>
                <a:sym typeface="Arial"/>
              </a:rPr>
              <a:t>● Ово вам помаже да постанете свеснији физичких сензација у свом телу и веома је практично јер се може радити било где и било када.</a:t>
            </a:r>
            <a:r>
              <a:rPr lang="it-IT" sz="2400">
                <a:latin typeface="Lato"/>
                <a:ea typeface="Lato"/>
                <a:cs typeface="Lato"/>
                <a:sym typeface="Lato"/>
              </a:rPr>
              <a:t> </a:t>
            </a:r>
            <a:endParaRPr sz="2400">
              <a:latin typeface="Lato"/>
              <a:ea typeface="Lato"/>
              <a:cs typeface="Lato"/>
              <a:sym typeface="Lato"/>
            </a:endParaRPr>
          </a:p>
          <a:p>
            <a:pPr indent="0" lvl="0" marL="0" rtl="0" algn="ctr">
              <a:lnSpc>
                <a:spcPct val="130000"/>
              </a:lnSpc>
              <a:spcBef>
                <a:spcPts val="0"/>
              </a:spcBef>
              <a:spcAft>
                <a:spcPts val="0"/>
              </a:spcAft>
              <a:buSzPct val="107142"/>
              <a:buNone/>
            </a:pPr>
            <a:r>
              <a:rPr lang="it-IT" sz="2400" u="sng">
                <a:latin typeface="Lato"/>
                <a:ea typeface="Lato"/>
                <a:cs typeface="Lato"/>
                <a:sym typeface="Lato"/>
              </a:rPr>
              <a:t>Изговори себи реч СМИРЕНОСТ (CALM)</a:t>
            </a:r>
            <a:endParaRPr sz="2400" u="sng">
              <a:latin typeface="Lato"/>
              <a:ea typeface="Lato"/>
              <a:cs typeface="Lato"/>
              <a:sym typeface="Lato"/>
            </a:endParaRPr>
          </a:p>
          <a:p>
            <a:pPr indent="0" lvl="0" marL="0" rtl="0" algn="ctr">
              <a:lnSpc>
                <a:spcPct val="130000"/>
              </a:lnSpc>
              <a:spcBef>
                <a:spcPts val="0"/>
              </a:spcBef>
              <a:spcAft>
                <a:spcPts val="0"/>
              </a:spcAft>
              <a:buSzPct val="107142"/>
              <a:buNone/>
            </a:pPr>
            <a:r>
              <a:rPr b="1" lang="it-IT" sz="2646">
                <a:solidFill>
                  <a:schemeClr val="accent6"/>
                </a:solidFill>
                <a:latin typeface="Arial"/>
                <a:ea typeface="Arial"/>
                <a:cs typeface="Arial"/>
                <a:sym typeface="Arial"/>
              </a:rPr>
              <a:t>C = Chest - груди</a:t>
            </a:r>
            <a:endParaRPr b="1" sz="2646">
              <a:solidFill>
                <a:schemeClr val="accent6"/>
              </a:solidFill>
              <a:latin typeface="Arial"/>
              <a:ea typeface="Arial"/>
              <a:cs typeface="Arial"/>
              <a:sym typeface="Arial"/>
            </a:endParaRPr>
          </a:p>
          <a:p>
            <a:pPr indent="0" lvl="0" marL="0" rtl="0" algn="ctr">
              <a:lnSpc>
                <a:spcPct val="130000"/>
              </a:lnSpc>
              <a:spcBef>
                <a:spcPts val="0"/>
              </a:spcBef>
              <a:spcAft>
                <a:spcPts val="0"/>
              </a:spcAft>
              <a:buSzPct val="97181"/>
              <a:buNone/>
            </a:pPr>
            <a:r>
              <a:rPr b="1" lang="it-IT" sz="2646">
                <a:solidFill>
                  <a:schemeClr val="accent5"/>
                </a:solidFill>
                <a:latin typeface="Arial"/>
                <a:ea typeface="Arial"/>
                <a:cs typeface="Arial"/>
                <a:sym typeface="Arial"/>
              </a:rPr>
              <a:t>A = Arms - руке</a:t>
            </a:r>
            <a:endParaRPr b="1" sz="2646">
              <a:solidFill>
                <a:schemeClr val="accent5"/>
              </a:solidFill>
              <a:latin typeface="Arial"/>
              <a:ea typeface="Arial"/>
              <a:cs typeface="Arial"/>
              <a:sym typeface="Arial"/>
            </a:endParaRPr>
          </a:p>
          <a:p>
            <a:pPr indent="0" lvl="0" marL="0" rtl="0" algn="ctr">
              <a:lnSpc>
                <a:spcPct val="130000"/>
              </a:lnSpc>
              <a:spcBef>
                <a:spcPts val="0"/>
              </a:spcBef>
              <a:spcAft>
                <a:spcPts val="0"/>
              </a:spcAft>
              <a:buSzPct val="97181"/>
              <a:buNone/>
            </a:pPr>
            <a:r>
              <a:rPr b="1" lang="it-IT" sz="2646">
                <a:solidFill>
                  <a:schemeClr val="accent4"/>
                </a:solidFill>
                <a:latin typeface="Arial"/>
                <a:ea typeface="Arial"/>
                <a:cs typeface="Arial"/>
                <a:sym typeface="Arial"/>
              </a:rPr>
              <a:t>L= Legs - ноге</a:t>
            </a:r>
            <a:endParaRPr b="1" sz="2646">
              <a:solidFill>
                <a:schemeClr val="accent4"/>
              </a:solidFill>
              <a:latin typeface="Arial"/>
              <a:ea typeface="Arial"/>
              <a:cs typeface="Arial"/>
              <a:sym typeface="Arial"/>
            </a:endParaRPr>
          </a:p>
          <a:p>
            <a:pPr indent="0" lvl="0" marL="0" rtl="0" algn="ctr">
              <a:lnSpc>
                <a:spcPct val="130000"/>
              </a:lnSpc>
              <a:spcBef>
                <a:spcPts val="0"/>
              </a:spcBef>
              <a:spcAft>
                <a:spcPts val="0"/>
              </a:spcAft>
              <a:buSzPct val="97181"/>
              <a:buNone/>
            </a:pPr>
            <a:r>
              <a:rPr b="1" lang="it-IT" sz="2646">
                <a:solidFill>
                  <a:schemeClr val="accent2"/>
                </a:solidFill>
                <a:latin typeface="Arial"/>
                <a:ea typeface="Arial"/>
                <a:cs typeface="Arial"/>
                <a:sym typeface="Arial"/>
              </a:rPr>
              <a:t>M = Mouth - уста</a:t>
            </a:r>
            <a:endParaRPr b="1" sz="2400">
              <a:solidFill>
                <a:schemeClr val="accent2"/>
              </a:solidFill>
            </a:endParaRPr>
          </a:p>
        </p:txBody>
      </p:sp>
      <p:pic>
        <p:nvPicPr>
          <p:cNvPr descr="H:\My Drive\KA2\KA2 - TYM\_WP5-Sharing and Promotion\Graphic Identity\Logo TYM\TYM_Tavola disegno 1-02.png" id="444" name="Google Shape;444;g31bf632222e_0_43"/>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556"/>
              <a:buFont typeface="Lato"/>
              <a:buNone/>
            </a:pPr>
            <a:r>
              <a:rPr b="1" lang="it-IT" sz="2300">
                <a:solidFill>
                  <a:srgbClr val="339966"/>
                </a:solidFill>
                <a:latin typeface="Lato"/>
                <a:ea typeface="Lato"/>
                <a:cs typeface="Lato"/>
                <a:sym typeface="Lato"/>
              </a:rPr>
              <a:t>Шта је стигма у вези са менталним здрављем?</a:t>
            </a:r>
            <a:endParaRPr b="1" sz="2300">
              <a:solidFill>
                <a:srgbClr val="339966"/>
              </a:solidFill>
              <a:latin typeface="Lato"/>
              <a:ea typeface="Lato"/>
              <a:cs typeface="Lato"/>
              <a:sym typeface="Lato"/>
            </a:endParaRPr>
          </a:p>
        </p:txBody>
      </p:sp>
      <p:sp>
        <p:nvSpPr>
          <p:cNvPr id="157" name="Google Shape;157;p5"/>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SzPts val="2200"/>
              <a:buNone/>
            </a:pPr>
            <a:r>
              <a:t/>
            </a:r>
            <a:endParaRPr b="1" sz="2200">
              <a:latin typeface="Lato"/>
              <a:ea typeface="Lato"/>
              <a:cs typeface="Lato"/>
              <a:sym typeface="Lato"/>
            </a:endParaRPr>
          </a:p>
          <a:p>
            <a:pPr indent="-342900" lvl="0" marL="342900" rtl="0" algn="just">
              <a:lnSpc>
                <a:spcPct val="100000"/>
              </a:lnSpc>
              <a:spcBef>
                <a:spcPts val="0"/>
              </a:spcBef>
              <a:spcAft>
                <a:spcPts val="0"/>
              </a:spcAft>
              <a:buSzPts val="2200"/>
              <a:buChar char="•"/>
            </a:pPr>
            <a:r>
              <a:rPr b="1" lang="it-IT" sz="2200">
                <a:latin typeface="Lato"/>
                <a:ea typeface="Lato"/>
                <a:cs typeface="Lato"/>
                <a:sym typeface="Lato"/>
              </a:rPr>
              <a:t>Стигма </a:t>
            </a:r>
            <a:r>
              <a:rPr lang="it-IT" sz="2200">
                <a:latin typeface="Lato"/>
                <a:ea typeface="Lato"/>
                <a:cs typeface="Lato"/>
                <a:sym typeface="Lato"/>
              </a:rPr>
              <a:t>је скуп негативних веровања и ставова које друштво има о одређеним групама или условима. Често долази од неразумевања или страха.</a:t>
            </a:r>
            <a:endParaRPr/>
          </a:p>
          <a:p>
            <a:pPr indent="0" lvl="0" marL="0" rtl="0" algn="just">
              <a:lnSpc>
                <a:spcPct val="100000"/>
              </a:lnSpc>
              <a:spcBef>
                <a:spcPts val="0"/>
              </a:spcBef>
              <a:spcAft>
                <a:spcPts val="0"/>
              </a:spcAft>
              <a:buSzPts val="2200"/>
              <a:buNone/>
            </a:pPr>
            <a:r>
              <a:t/>
            </a:r>
            <a:endParaRPr sz="2200">
              <a:latin typeface="Lato"/>
              <a:ea typeface="Lato"/>
              <a:cs typeface="Lato"/>
              <a:sym typeface="Lato"/>
            </a:endParaRPr>
          </a:p>
          <a:p>
            <a:pPr indent="-342900" lvl="0" marL="342900" rtl="0" algn="just">
              <a:lnSpc>
                <a:spcPct val="100000"/>
              </a:lnSpc>
              <a:spcBef>
                <a:spcPts val="0"/>
              </a:spcBef>
              <a:spcAft>
                <a:spcPts val="0"/>
              </a:spcAft>
              <a:buSzPts val="2200"/>
              <a:buChar char="•"/>
            </a:pPr>
            <a:r>
              <a:rPr b="1" lang="it-IT" sz="2200">
                <a:latin typeface="Lato"/>
                <a:ea typeface="Lato"/>
                <a:cs typeface="Lato"/>
                <a:sym typeface="Lato"/>
              </a:rPr>
              <a:t>Стигма менталног здравља </a:t>
            </a:r>
            <a:r>
              <a:rPr lang="it-IT" sz="2200">
                <a:latin typeface="Lato"/>
                <a:ea typeface="Lato"/>
                <a:cs typeface="Lato"/>
                <a:sym typeface="Lato"/>
              </a:rPr>
              <a:t>укључује:</a:t>
            </a:r>
            <a:endParaRPr/>
          </a:p>
          <a:p>
            <a:pPr indent="0" lvl="0" marL="0" rtl="0" algn="just">
              <a:lnSpc>
                <a:spcPct val="100000"/>
              </a:lnSpc>
              <a:spcBef>
                <a:spcPts val="0"/>
              </a:spcBef>
              <a:spcAft>
                <a:spcPts val="0"/>
              </a:spcAft>
              <a:buSzPts val="2200"/>
              <a:buNone/>
            </a:pPr>
            <a:r>
              <a:t/>
            </a:r>
            <a:endParaRPr sz="2200">
              <a:latin typeface="Lato"/>
              <a:ea typeface="Lato"/>
              <a:cs typeface="Lato"/>
              <a:sym typeface="Lato"/>
            </a:endParaRPr>
          </a:p>
          <a:p>
            <a:pPr indent="-342900" lvl="0" marL="342900" rtl="0" algn="just">
              <a:lnSpc>
                <a:spcPct val="100000"/>
              </a:lnSpc>
              <a:spcBef>
                <a:spcPts val="0"/>
              </a:spcBef>
              <a:spcAft>
                <a:spcPts val="0"/>
              </a:spcAft>
              <a:buSzPts val="2200"/>
              <a:buFont typeface="Lato"/>
              <a:buChar char="-"/>
            </a:pPr>
            <a:r>
              <a:rPr b="1" lang="it-IT" sz="2200">
                <a:latin typeface="Lato"/>
                <a:ea typeface="Lato"/>
                <a:cs typeface="Lato"/>
                <a:sym typeface="Lato"/>
              </a:rPr>
              <a:t>Друштвену стигму: </a:t>
            </a:r>
            <a:r>
              <a:rPr lang="it-IT" sz="2200">
                <a:latin typeface="Lato"/>
                <a:ea typeface="Lato"/>
                <a:cs typeface="Lato"/>
                <a:sym typeface="Lato"/>
              </a:rPr>
              <a:t>негативне стереотипе и дискриминацију од стране других о појединцима који имају проблема са менталним здрављем.</a:t>
            </a:r>
            <a:endParaRPr/>
          </a:p>
          <a:p>
            <a:pPr indent="-342900" lvl="0" marL="342900" rtl="0" algn="just">
              <a:lnSpc>
                <a:spcPct val="100000"/>
              </a:lnSpc>
              <a:spcBef>
                <a:spcPts val="0"/>
              </a:spcBef>
              <a:spcAft>
                <a:spcPts val="0"/>
              </a:spcAft>
              <a:buSzPts val="2200"/>
              <a:buFont typeface="Lato"/>
              <a:buChar char="-"/>
            </a:pPr>
            <a:r>
              <a:rPr b="1" lang="it-IT" sz="2200">
                <a:latin typeface="Lato"/>
                <a:ea typeface="Lato"/>
                <a:cs typeface="Lato"/>
                <a:sym typeface="Lato"/>
              </a:rPr>
              <a:t>Самостигму: </a:t>
            </a:r>
            <a:r>
              <a:rPr lang="it-IT" sz="2200">
                <a:latin typeface="Lato"/>
                <a:ea typeface="Lato"/>
                <a:cs typeface="Lato"/>
                <a:sym typeface="Lato"/>
              </a:rPr>
              <a:t>унутрашња осећања стида, кривице или срамоте које појединци могу осећати због својих менталних проблема.</a:t>
            </a:r>
            <a:endParaRPr sz="2400">
              <a:latin typeface="Lato"/>
              <a:ea typeface="Lato"/>
              <a:cs typeface="Lato"/>
              <a:sym typeface="Lato"/>
            </a:endParaRPr>
          </a:p>
        </p:txBody>
      </p:sp>
      <p:pic>
        <p:nvPicPr>
          <p:cNvPr descr="H:\My Drive\KA2\KA2 - TYM\_WP5-Sharing and Promotion\Graphic Identity\Logo TYM\TYM_Tavola disegno 1-02.png" id="158" name="Google Shape;158;p5"/>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1bf632222e_0_53"/>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Визуелизација</a:t>
            </a:r>
            <a:endParaRPr b="1" sz="2300">
              <a:solidFill>
                <a:srgbClr val="339966"/>
              </a:solidFill>
              <a:latin typeface="Lato"/>
              <a:ea typeface="Lato"/>
              <a:cs typeface="Lato"/>
              <a:sym typeface="Lato"/>
            </a:endParaRPr>
          </a:p>
        </p:txBody>
      </p:sp>
      <p:sp>
        <p:nvSpPr>
          <p:cNvPr id="451" name="Google Shape;451;g31bf632222e_0_53"/>
          <p:cNvSpPr txBox="1"/>
          <p:nvPr>
            <p:ph idx="1" type="body"/>
          </p:nvPr>
        </p:nvSpPr>
        <p:spPr>
          <a:xfrm>
            <a:off x="457200" y="1333501"/>
            <a:ext cx="8229600" cy="3771600"/>
          </a:xfrm>
          <a:prstGeom prst="rect">
            <a:avLst/>
          </a:prstGeom>
          <a:noFill/>
          <a:ln>
            <a:noFill/>
          </a:ln>
        </p:spPr>
        <p:txBody>
          <a:bodyPr anchorCtr="0" anchor="t" bIns="45700" lIns="91425" spcFirstLastPara="1" rIns="91425" wrap="square" tIns="45700">
            <a:normAutofit/>
          </a:bodyPr>
          <a:lstStyle/>
          <a:p>
            <a:pPr indent="0" lvl="0" marL="0" rtl="0" algn="just">
              <a:lnSpc>
                <a:spcPct val="130000"/>
              </a:lnSpc>
              <a:spcBef>
                <a:spcPts val="0"/>
              </a:spcBef>
              <a:spcAft>
                <a:spcPts val="0"/>
              </a:spcAft>
              <a:buSzPts val="1800"/>
              <a:buNone/>
            </a:pPr>
            <a:r>
              <a:rPr lang="it-IT" sz="2000">
                <a:latin typeface="Arial"/>
                <a:ea typeface="Arial"/>
                <a:cs typeface="Arial"/>
                <a:sym typeface="Arial"/>
              </a:rPr>
              <a:t>● Визуализација, или замишљање, је моћна метода смањења стреса и може се комбиновати са другим врстама физичке релаксације, као што је дубоко дисање.</a:t>
            </a:r>
            <a:endParaRPr/>
          </a:p>
          <a:p>
            <a:pPr indent="0" lvl="0" marL="0" rtl="0" algn="just">
              <a:lnSpc>
                <a:spcPct val="130000"/>
              </a:lnSpc>
              <a:spcBef>
                <a:spcPts val="0"/>
              </a:spcBef>
              <a:spcAft>
                <a:spcPts val="0"/>
              </a:spcAft>
              <a:buSzPts val="1800"/>
              <a:buNone/>
            </a:pPr>
            <a:r>
              <a:rPr lang="it-IT" sz="2000">
                <a:latin typeface="Arial"/>
                <a:ea typeface="Arial"/>
                <a:cs typeface="Arial"/>
                <a:sym typeface="Arial"/>
              </a:rPr>
              <a:t> ● Општа идеја иза позитивне визуализације је да користите машту да бисте створили ситуацију у свом уму која је опуштајућа и смирујућа – попут „мини одмора“. </a:t>
            </a:r>
            <a:endParaRPr sz="2000">
              <a:latin typeface="Arial"/>
              <a:ea typeface="Arial"/>
              <a:cs typeface="Arial"/>
              <a:sym typeface="Arial"/>
            </a:endParaRPr>
          </a:p>
          <a:p>
            <a:pPr indent="0" lvl="0" marL="0" rtl="0" algn="just">
              <a:lnSpc>
                <a:spcPct val="130000"/>
              </a:lnSpc>
              <a:spcBef>
                <a:spcPts val="0"/>
              </a:spcBef>
              <a:spcAft>
                <a:spcPts val="0"/>
              </a:spcAft>
              <a:buSzPts val="1800"/>
              <a:buNone/>
            </a:pPr>
            <a:r>
              <a:rPr lang="it-IT" sz="2000">
                <a:latin typeface="Arial"/>
                <a:ea typeface="Arial"/>
                <a:cs typeface="Arial"/>
                <a:sym typeface="Arial"/>
              </a:rPr>
              <a:t>● Посебно на почетку је лакше ако вас води особа или аудио запис.</a:t>
            </a:r>
            <a:endParaRPr sz="2000"/>
          </a:p>
        </p:txBody>
      </p:sp>
      <p:pic>
        <p:nvPicPr>
          <p:cNvPr descr="H:\My Drive\KA2\KA2 - TYM\_WP5-Sharing and Promotion\Graphic Identity\Logo TYM\TYM_Tavola disegno 1-02.png" id="452" name="Google Shape;452;g31bf632222e_0_53"/>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453" name="Google Shape;453;g31bf632222e_0_53"/>
          <p:cNvPicPr preferRelativeResize="0"/>
          <p:nvPr/>
        </p:nvPicPr>
        <p:blipFill rotWithShape="1">
          <a:blip r:embed="rId4">
            <a:alphaModFix/>
          </a:blip>
          <a:srcRect b="0" l="0" r="0" t="0"/>
          <a:stretch/>
        </p:blipFill>
        <p:spPr>
          <a:xfrm>
            <a:off x="7719024" y="4345174"/>
            <a:ext cx="1424975" cy="1424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5"/>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Спровођење програма Mindfulness</a:t>
            </a:r>
            <a:endParaRPr b="1" sz="2400">
              <a:solidFill>
                <a:srgbClr val="319362"/>
              </a:solidFill>
              <a:latin typeface="Lato"/>
              <a:ea typeface="Lato"/>
              <a:cs typeface="Lato"/>
              <a:sym typeface="Lato"/>
            </a:endParaRPr>
          </a:p>
        </p:txBody>
      </p:sp>
      <p:sp>
        <p:nvSpPr>
          <p:cNvPr id="459" name="Google Shape;459;p45"/>
          <p:cNvSpPr txBox="1"/>
          <p:nvPr>
            <p:ph idx="1" type="body"/>
          </p:nvPr>
        </p:nvSpPr>
        <p:spPr>
          <a:xfrm>
            <a:off x="457200" y="1333501"/>
            <a:ext cx="8229600" cy="3771636"/>
          </a:xfrm>
          <a:prstGeom prst="rect">
            <a:avLst/>
          </a:prstGeom>
          <a:noFill/>
          <a:ln>
            <a:noFill/>
          </a:ln>
        </p:spPr>
        <p:txBody>
          <a:bodyPr anchorCtr="0" anchor="t" bIns="91425" lIns="91425" spcFirstLastPara="1" rIns="91425" wrap="square" tIns="91425">
            <a:normAutofit/>
          </a:bodyPr>
          <a:lstStyle/>
          <a:p>
            <a:pPr indent="-342900" lvl="0" marL="488950" rtl="0" algn="just">
              <a:lnSpc>
                <a:spcPct val="100000"/>
              </a:lnSpc>
              <a:spcBef>
                <a:spcPts val="440"/>
              </a:spcBef>
              <a:spcAft>
                <a:spcPts val="0"/>
              </a:spcAft>
              <a:buSzPts val="1869"/>
              <a:buAutoNum type="arabicPeriod"/>
            </a:pPr>
            <a:r>
              <a:rPr b="1" lang="it-IT" sz="2200">
                <a:latin typeface="Lato"/>
                <a:ea typeface="Lato"/>
                <a:cs typeface="Lato"/>
                <a:sym typeface="Lato"/>
              </a:rPr>
              <a:t>Образовање целог особља:</a:t>
            </a:r>
            <a:endParaRPr/>
          </a:p>
          <a:p>
            <a:pPr indent="-342900" lvl="0" marL="488950" rtl="0" algn="just">
              <a:lnSpc>
                <a:spcPct val="100000"/>
              </a:lnSpc>
              <a:spcBef>
                <a:spcPts val="440"/>
              </a:spcBef>
              <a:spcAft>
                <a:spcPts val="0"/>
              </a:spcAft>
              <a:buSzPts val="1869"/>
              <a:buFont typeface="Arial"/>
              <a:buChar char="•"/>
            </a:pPr>
            <a:r>
              <a:rPr lang="it-IT" sz="2200">
                <a:latin typeface="Lato"/>
                <a:ea typeface="Lato"/>
                <a:cs typeface="Lato"/>
                <a:sym typeface="Lato"/>
              </a:rPr>
              <a:t>Одвајање времена за информисање особља о томе како функционише Mindfulness може бити веома корисно. Ово треба да буде спор процес, идеално вођен од стране наставника у школи који има поверење својих вршњака.</a:t>
            </a:r>
            <a:endParaRPr/>
          </a:p>
          <a:p>
            <a:pPr indent="-342900" lvl="0" marL="488950" rtl="0" algn="just">
              <a:lnSpc>
                <a:spcPct val="100000"/>
              </a:lnSpc>
              <a:spcBef>
                <a:spcPts val="440"/>
              </a:spcBef>
              <a:spcAft>
                <a:spcPts val="0"/>
              </a:spcAft>
              <a:buSzPts val="1869"/>
              <a:buFont typeface="Arial"/>
              <a:buChar char="•"/>
            </a:pPr>
            <a:r>
              <a:rPr lang="it-IT" sz="2200">
                <a:latin typeface="Lato"/>
                <a:ea typeface="Lato"/>
                <a:cs typeface="Lato"/>
                <a:sym typeface="Lato"/>
              </a:rPr>
              <a:t>Увођење обуке Mindfulness за особље не само да омогућава наставницима да разумеју користи за ученике, већ може довести и до отвореније и разумљивије културе особља.</a:t>
            </a:r>
            <a:endParaRPr/>
          </a:p>
        </p:txBody>
      </p:sp>
      <p:pic>
        <p:nvPicPr>
          <p:cNvPr descr="C:\Users\Susanna\Downloads\book.png" id="460" name="Google Shape;460;p45"/>
          <p:cNvPicPr preferRelativeResize="0"/>
          <p:nvPr/>
        </p:nvPicPr>
        <p:blipFill rotWithShape="1">
          <a:blip r:embed="rId3">
            <a:alphaModFix/>
          </a:blip>
          <a:srcRect b="0" l="0" r="0" t="0"/>
          <a:stretch/>
        </p:blipFill>
        <p:spPr>
          <a:xfrm>
            <a:off x="7072330" y="500046"/>
            <a:ext cx="1108906" cy="1214446"/>
          </a:xfrm>
          <a:prstGeom prst="rect">
            <a:avLst/>
          </a:prstGeom>
          <a:noFill/>
          <a:ln>
            <a:noFill/>
          </a:ln>
        </p:spPr>
      </p:pic>
      <p:pic>
        <p:nvPicPr>
          <p:cNvPr descr="H:\My Drive\KA2\KA2 - TYM\_WP5-Sharing and Promotion\Graphic Identity\Logo TYM\TYM_Tavola disegno 1-02.png" id="461" name="Google Shape;461;p45"/>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6"/>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Спровођење програма Mindfulness</a:t>
            </a:r>
            <a:endParaRPr b="1" sz="2400">
              <a:solidFill>
                <a:srgbClr val="319362"/>
              </a:solidFill>
              <a:latin typeface="Lato"/>
              <a:ea typeface="Lato"/>
              <a:cs typeface="Lato"/>
              <a:sym typeface="Lato"/>
            </a:endParaRPr>
          </a:p>
        </p:txBody>
      </p:sp>
      <p:sp>
        <p:nvSpPr>
          <p:cNvPr id="467" name="Google Shape;467;p46"/>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000"/>
              <a:buNone/>
            </a:pPr>
            <a:r>
              <a:rPr b="1" lang="it-IT" sz="2200">
                <a:latin typeface="Lato"/>
                <a:ea typeface="Lato"/>
                <a:cs typeface="Lato"/>
                <a:sym typeface="Lato"/>
              </a:rPr>
              <a:t>2. Подршка руководства</a:t>
            </a:r>
            <a:endParaRPr/>
          </a:p>
          <a:p>
            <a:pPr indent="-342900" lvl="0" marL="342900" rtl="0" algn="l">
              <a:lnSpc>
                <a:spcPct val="100000"/>
              </a:lnSpc>
              <a:spcBef>
                <a:spcPts val="0"/>
              </a:spcBef>
              <a:spcAft>
                <a:spcPts val="0"/>
              </a:spcAft>
              <a:buSzPts val="2000"/>
              <a:buFont typeface="Arial"/>
              <a:buChar char="•"/>
            </a:pPr>
            <a:r>
              <a:rPr lang="it-IT" sz="2200">
                <a:latin typeface="Lato"/>
                <a:ea typeface="Lato"/>
                <a:cs typeface="Lato"/>
                <a:sym typeface="Lato"/>
              </a:rPr>
              <a:t>Едукација руководства о потенцијалним користима програма Mindfulness.</a:t>
            </a:r>
            <a:endParaRPr sz="2200">
              <a:latin typeface="Lato"/>
              <a:ea typeface="Lato"/>
              <a:cs typeface="Lato"/>
              <a:sym typeface="Lato"/>
            </a:endParaRPr>
          </a:p>
          <a:p>
            <a:pPr indent="-342900" lvl="0" marL="342900" rtl="0" algn="l">
              <a:lnSpc>
                <a:spcPct val="100000"/>
              </a:lnSpc>
              <a:spcBef>
                <a:spcPts val="0"/>
              </a:spcBef>
              <a:spcAft>
                <a:spcPts val="0"/>
              </a:spcAft>
              <a:buSzPts val="2000"/>
              <a:buFont typeface="Arial"/>
              <a:buChar char="•"/>
            </a:pPr>
            <a:r>
              <a:rPr lang="it-IT" sz="2200">
                <a:latin typeface="Lato"/>
                <a:ea typeface="Lato"/>
                <a:cs typeface="Lato"/>
                <a:sym typeface="Lato"/>
              </a:rPr>
              <a:t>Поред тога, тамо где руководство разуме користи Mindfulness-а, већа је вероватноћа да ће имплементација утицати на целу школу, укључујући и особље и ученике.</a:t>
            </a:r>
            <a:endParaRPr/>
          </a:p>
          <a:p>
            <a:pPr indent="-342900" lvl="0" marL="342900" rtl="0" algn="l">
              <a:lnSpc>
                <a:spcPct val="100000"/>
              </a:lnSpc>
              <a:spcBef>
                <a:spcPts val="0"/>
              </a:spcBef>
              <a:spcAft>
                <a:spcPts val="0"/>
              </a:spcAft>
              <a:buSzPts val="2000"/>
              <a:buFont typeface="Arial"/>
              <a:buChar char="•"/>
            </a:pPr>
            <a:r>
              <a:rPr lang="it-IT" sz="2200">
                <a:latin typeface="Lato"/>
                <a:ea typeface="Lato"/>
                <a:cs typeface="Lato"/>
                <a:sym typeface="Lato"/>
              </a:rPr>
              <a:t>Укљученост и подршка руководства говори и наставницима и ученицима да школа цени и да је посвећена програму Mindfulness-а.</a:t>
            </a:r>
            <a:endParaRPr sz="3400"/>
          </a:p>
        </p:txBody>
      </p:sp>
      <p:pic>
        <p:nvPicPr>
          <p:cNvPr descr="H:\My Drive\KA2\KA2 - TYM\_WP5-Sharing and Promotion\Graphic Identity\Logo TYM\TYM_Tavola disegno 1-02.png" id="468" name="Google Shape;468;p46"/>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469" name="Google Shape;469;p46"/>
          <p:cNvPicPr preferRelativeResize="0"/>
          <p:nvPr/>
        </p:nvPicPr>
        <p:blipFill rotWithShape="1">
          <a:blip r:embed="rId4">
            <a:alphaModFix/>
          </a:blip>
          <a:srcRect b="0" l="0" r="0" t="0"/>
          <a:stretch/>
        </p:blipFill>
        <p:spPr>
          <a:xfrm>
            <a:off x="7260771" y="4332514"/>
            <a:ext cx="1075229" cy="11417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7"/>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Спровођење програма Mindfulness</a:t>
            </a:r>
            <a:endParaRPr b="1" sz="2400">
              <a:solidFill>
                <a:srgbClr val="319362"/>
              </a:solidFill>
              <a:latin typeface="Lato"/>
              <a:ea typeface="Lato"/>
              <a:cs typeface="Lato"/>
              <a:sym typeface="Lato"/>
            </a:endParaRPr>
          </a:p>
        </p:txBody>
      </p:sp>
      <p:sp>
        <p:nvSpPr>
          <p:cNvPr id="475" name="Google Shape;475;p47"/>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dk1"/>
              </a:buClr>
              <a:buSzPts val="2400"/>
              <a:buNone/>
            </a:pPr>
            <a:r>
              <a:rPr b="1" lang="it-IT" sz="2300">
                <a:latin typeface="Lato"/>
                <a:ea typeface="Lato"/>
                <a:cs typeface="Lato"/>
                <a:sym typeface="Lato"/>
              </a:rPr>
              <a:t>3. Имплементирајте у наставни план и програм</a:t>
            </a:r>
            <a:endParaRPr sz="2300">
              <a:latin typeface="Lato"/>
              <a:ea typeface="Lato"/>
              <a:cs typeface="Lato"/>
              <a:sym typeface="Lato"/>
            </a:endParaRPr>
          </a:p>
          <a:p>
            <a:pPr indent="-336550" lvl="0" marL="342900" rtl="0" algn="just">
              <a:lnSpc>
                <a:spcPct val="100000"/>
              </a:lnSpc>
              <a:spcBef>
                <a:spcPts val="480"/>
              </a:spcBef>
              <a:spcAft>
                <a:spcPts val="0"/>
              </a:spcAft>
              <a:buSzPts val="2300"/>
              <a:buChar char="•"/>
            </a:pPr>
            <a:r>
              <a:rPr lang="it-IT" sz="2300">
                <a:latin typeface="Lato"/>
                <a:ea typeface="Lato"/>
                <a:cs typeface="Lato"/>
                <a:sym typeface="Lato"/>
              </a:rPr>
              <a:t>Mindfulness programs најбоље функционише када се налази у курикулуму, уместо да се уводе као додатне „једнократне“ теме.</a:t>
            </a:r>
            <a:endParaRPr/>
          </a:p>
          <a:p>
            <a:pPr indent="-336550" lvl="0" marL="342900" rtl="0" algn="just">
              <a:lnSpc>
                <a:spcPct val="100000"/>
              </a:lnSpc>
              <a:spcBef>
                <a:spcPts val="480"/>
              </a:spcBef>
              <a:spcAft>
                <a:spcPts val="0"/>
              </a:spcAft>
              <a:buSzPts val="2300"/>
              <a:buChar char="•"/>
            </a:pPr>
            <a:r>
              <a:rPr lang="it-IT" sz="2300">
                <a:latin typeface="Lato"/>
                <a:ea typeface="Lato"/>
                <a:cs typeface="Lato"/>
                <a:sym typeface="Lato"/>
              </a:rPr>
              <a:t>Понављана пракса је потребна да би Mindfulness програм имао утицај на добробит ученика, зато је важно одвојити време за спровођење комплетног Mindfulness програма.</a:t>
            </a:r>
            <a:endParaRPr sz="3100"/>
          </a:p>
        </p:txBody>
      </p:sp>
      <p:pic>
        <p:nvPicPr>
          <p:cNvPr descr="C:\Users\erasm\Downloads\yoga-pose (3).png" id="476" name="Google Shape;476;p47"/>
          <p:cNvPicPr preferRelativeResize="0"/>
          <p:nvPr/>
        </p:nvPicPr>
        <p:blipFill rotWithShape="1">
          <a:blip r:embed="rId3">
            <a:alphaModFix/>
          </a:blip>
          <a:srcRect b="0" l="0" r="0" t="0"/>
          <a:stretch/>
        </p:blipFill>
        <p:spPr>
          <a:xfrm>
            <a:off x="7215206" y="4000508"/>
            <a:ext cx="1500198" cy="1500198"/>
          </a:xfrm>
          <a:prstGeom prst="rect">
            <a:avLst/>
          </a:prstGeom>
          <a:noFill/>
          <a:ln>
            <a:noFill/>
          </a:ln>
        </p:spPr>
      </p:pic>
      <p:pic>
        <p:nvPicPr>
          <p:cNvPr descr="H:\My Drive\KA2\KA2 - TYM\_WP5-Sharing and Promotion\Graphic Identity\Logo TYM\TYM_Tavola disegno 1-02.png" id="477" name="Google Shape;477;p47"/>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8"/>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Спровођење програма Mindfulness</a:t>
            </a:r>
            <a:endParaRPr b="1" sz="2400">
              <a:solidFill>
                <a:srgbClr val="319362"/>
              </a:solidFill>
              <a:latin typeface="Lato"/>
              <a:ea typeface="Lato"/>
              <a:cs typeface="Lato"/>
              <a:sym typeface="Lato"/>
            </a:endParaRPr>
          </a:p>
        </p:txBody>
      </p:sp>
      <p:sp>
        <p:nvSpPr>
          <p:cNvPr id="483" name="Google Shape;483;p48"/>
          <p:cNvSpPr txBox="1"/>
          <p:nvPr>
            <p:ph idx="1" type="body"/>
          </p:nvPr>
        </p:nvSpPr>
        <p:spPr>
          <a:xfrm>
            <a:off x="457200" y="1333500"/>
            <a:ext cx="8229600" cy="42258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SzPts val="1600"/>
              <a:buNone/>
            </a:pPr>
            <a:r>
              <a:rPr b="1" lang="it-IT" sz="1800">
                <a:latin typeface="Lato"/>
                <a:ea typeface="Lato"/>
                <a:cs typeface="Lato"/>
                <a:sym typeface="Lato"/>
              </a:rPr>
              <a:t>4. Фацилитатори у школи</a:t>
            </a:r>
            <a:endParaRPr/>
          </a:p>
          <a:p>
            <a:pPr indent="-342900" lvl="0" marL="342900" rtl="0" algn="just">
              <a:lnSpc>
                <a:spcPct val="150000"/>
              </a:lnSpc>
              <a:spcBef>
                <a:spcPts val="0"/>
              </a:spcBef>
              <a:spcAft>
                <a:spcPts val="0"/>
              </a:spcAft>
              <a:buSzPts val="1600"/>
              <a:buFont typeface="Arial"/>
              <a:buChar char="•"/>
            </a:pPr>
            <a:r>
              <a:rPr lang="it-IT" sz="1800">
                <a:latin typeface="Lato"/>
                <a:ea typeface="Lato"/>
                <a:cs typeface="Lato"/>
                <a:sym typeface="Lato"/>
              </a:rPr>
              <a:t>Предност за фацилитаторе у школи у односу на спољне фацилитаторе</a:t>
            </a:r>
            <a:endParaRPr/>
          </a:p>
          <a:p>
            <a:pPr indent="-342900" lvl="0" marL="342900" rtl="0" algn="just">
              <a:lnSpc>
                <a:spcPct val="150000"/>
              </a:lnSpc>
              <a:spcBef>
                <a:spcPts val="0"/>
              </a:spcBef>
              <a:spcAft>
                <a:spcPts val="0"/>
              </a:spcAft>
              <a:buSzPts val="1600"/>
              <a:buFont typeface="Arial"/>
              <a:buChar char="•"/>
            </a:pPr>
            <a:r>
              <a:rPr lang="it-IT" sz="1800">
                <a:latin typeface="Lato"/>
                <a:ea typeface="Lato"/>
                <a:cs typeface="Lato"/>
                <a:sym typeface="Lato"/>
              </a:rPr>
              <a:t>Главни разлог је тај што ученици могу развити већи континуитет у својој пракси свесности. Континуирано виђање наставника фацилитатора у школи подсећа ученике на њихову праксу.</a:t>
            </a:r>
            <a:endParaRPr/>
          </a:p>
          <a:p>
            <a:pPr indent="-342900" lvl="0" marL="342900" rtl="0" algn="just">
              <a:lnSpc>
                <a:spcPct val="150000"/>
              </a:lnSpc>
              <a:spcBef>
                <a:spcPts val="0"/>
              </a:spcBef>
              <a:spcAft>
                <a:spcPts val="0"/>
              </a:spcAft>
              <a:buSzPts val="1600"/>
              <a:buFont typeface="Arial"/>
              <a:buChar char="•"/>
            </a:pPr>
            <a:r>
              <a:rPr lang="it-IT" sz="1800">
                <a:latin typeface="Lato"/>
                <a:ea typeface="Lato"/>
                <a:cs typeface="Lato"/>
                <a:sym typeface="Lato"/>
              </a:rPr>
              <a:t>За учионицу су потребне специфичне наставне вештине. Ово је важно када се спроводи програм свесности, где се мора вешто решавати проблематично понашање и неучествовање ученика. </a:t>
            </a:r>
            <a:endParaRPr sz="1800">
              <a:latin typeface="Lato"/>
              <a:ea typeface="Lato"/>
              <a:cs typeface="Lato"/>
              <a:sym typeface="Lato"/>
            </a:endParaRPr>
          </a:p>
          <a:p>
            <a:pPr indent="-342900" lvl="0" marL="342900" rtl="0" algn="just">
              <a:lnSpc>
                <a:spcPct val="150000"/>
              </a:lnSpc>
              <a:spcBef>
                <a:spcPts val="0"/>
              </a:spcBef>
              <a:spcAft>
                <a:spcPts val="0"/>
              </a:spcAft>
              <a:buSzPts val="1600"/>
              <a:buFont typeface="Arial"/>
              <a:buChar char="•"/>
            </a:pPr>
            <a:r>
              <a:rPr lang="it-IT" sz="1800">
                <a:latin typeface="Lato"/>
                <a:ea typeface="Lato"/>
                <a:cs typeface="Lato"/>
                <a:sym typeface="Lato"/>
              </a:rPr>
              <a:t>Спољни фацилитатори који нису имали школско наставничко искуство открили су да су имали проблема са управљањем учионицом. </a:t>
            </a:r>
            <a:endParaRPr sz="1800"/>
          </a:p>
        </p:txBody>
      </p:sp>
      <p:pic>
        <p:nvPicPr>
          <p:cNvPr descr="H:\My Drive\KA2\KA2 - TYM\_WP5-Sharing and Promotion\Graphic Identity\Logo TYM\TYM_Tavola disegno 1-02.png" id="484" name="Google Shape;484;p48"/>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9"/>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19362"/>
              </a:buClr>
              <a:buSzPts val="2400"/>
              <a:buNone/>
            </a:pPr>
            <a:r>
              <a:rPr b="1" lang="it-IT" sz="2400">
                <a:solidFill>
                  <a:srgbClr val="319362"/>
                </a:solidFill>
                <a:latin typeface="Lato"/>
                <a:ea typeface="Lato"/>
                <a:cs typeface="Lato"/>
                <a:sym typeface="Lato"/>
              </a:rPr>
              <a:t>Спровођење програма Mindfulness</a:t>
            </a:r>
            <a:endParaRPr b="1" sz="2400">
              <a:solidFill>
                <a:srgbClr val="319362"/>
              </a:solidFill>
              <a:latin typeface="Lato"/>
              <a:ea typeface="Lato"/>
              <a:cs typeface="Lato"/>
              <a:sym typeface="Lato"/>
            </a:endParaRPr>
          </a:p>
        </p:txBody>
      </p:sp>
      <p:sp>
        <p:nvSpPr>
          <p:cNvPr id="490" name="Google Shape;490;p49"/>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0000"/>
              </a:lnSpc>
              <a:spcBef>
                <a:spcPts val="0"/>
              </a:spcBef>
              <a:spcAft>
                <a:spcPts val="0"/>
              </a:spcAft>
              <a:buSzPct val="100000"/>
              <a:buNone/>
            </a:pPr>
            <a:r>
              <a:rPr b="1" lang="it-IT">
                <a:latin typeface="Lato"/>
                <a:ea typeface="Lato"/>
                <a:cs typeface="Lato"/>
                <a:sym typeface="Lato"/>
              </a:rPr>
              <a:t>5. Лична пракса и обука</a:t>
            </a:r>
            <a:endParaRPr/>
          </a:p>
          <a:p>
            <a:pPr indent="-342900" lvl="0" marL="342900" rtl="0" algn="l">
              <a:lnSpc>
                <a:spcPct val="100000"/>
              </a:lnSpc>
              <a:spcBef>
                <a:spcPts val="0"/>
              </a:spcBef>
              <a:spcAft>
                <a:spcPts val="0"/>
              </a:spcAft>
              <a:buSzPct val="100000"/>
              <a:buNone/>
            </a:pPr>
            <a:r>
              <a:t/>
            </a:r>
            <a:endParaRPr>
              <a:latin typeface="Lato"/>
              <a:ea typeface="Lato"/>
              <a:cs typeface="Lato"/>
              <a:sym typeface="Lato"/>
            </a:endParaRPr>
          </a:p>
          <a:p>
            <a:pPr indent="-342900" lvl="0" marL="342900" rtl="0" algn="just">
              <a:lnSpc>
                <a:spcPct val="100000"/>
              </a:lnSpc>
              <a:spcBef>
                <a:spcPts val="448"/>
              </a:spcBef>
              <a:spcAft>
                <a:spcPts val="0"/>
              </a:spcAft>
              <a:buSzPct val="100000"/>
              <a:buChar char="•"/>
            </a:pPr>
            <a:r>
              <a:rPr lang="it-IT">
                <a:latin typeface="Lato"/>
                <a:ea typeface="Lato"/>
                <a:cs typeface="Lato"/>
                <a:sym typeface="Lato"/>
              </a:rPr>
              <a:t>Mindfulness вежбање није само опуштање. Посматрајући своје искуство, можемо се сусрести са сопственом анксиозношћу, страхом и рањивошћу. Да би подучавали Mindfulness, фацилитатори морају да искусе и обрате пажњу на сопствене тешкоће.</a:t>
            </a:r>
            <a:endParaRPr/>
          </a:p>
          <a:p>
            <a:pPr indent="-342900" lvl="0" marL="342900" rtl="0" algn="just">
              <a:lnSpc>
                <a:spcPct val="100000"/>
              </a:lnSpc>
              <a:spcBef>
                <a:spcPts val="448"/>
              </a:spcBef>
              <a:spcAft>
                <a:spcPts val="0"/>
              </a:spcAft>
              <a:buSzPct val="100000"/>
              <a:buChar char="•"/>
            </a:pPr>
            <a:r>
              <a:rPr lang="it-IT">
                <a:latin typeface="Lato"/>
                <a:ea typeface="Lato"/>
                <a:cs typeface="Lato"/>
                <a:sym typeface="Lato"/>
              </a:rPr>
              <a:t>Поред личне праксе, наставницима је потребна посебна обука о томе како да спроводе одређени програм Mindfulness који се спроводи у њиховој школи. Добра обука даје наставницима самопоуздање да воде праксе свесности и да успешно створе безбедно окружење у којем се може одвијати свесна рефлексија.</a:t>
            </a:r>
            <a:endParaRPr/>
          </a:p>
        </p:txBody>
      </p:sp>
      <p:pic>
        <p:nvPicPr>
          <p:cNvPr descr="H:\My Drive\KA2\KA2 - TYM\_WP5-Sharing and Promotion\Graphic Identity\Logo TYM\TYM_Tavola disegno 1-02.png" id="491" name="Google Shape;491;p49"/>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0"/>
          <p:cNvSpPr txBox="1"/>
          <p:nvPr>
            <p:ph type="title"/>
          </p:nvPr>
        </p:nvSpPr>
        <p:spPr>
          <a:xfrm>
            <a:off x="457200" y="228872"/>
            <a:ext cx="8229600" cy="63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None/>
            </a:pPr>
            <a:r>
              <a:rPr b="1" lang="it-IT" sz="2400">
                <a:solidFill>
                  <a:srgbClr val="319362"/>
                </a:solidFill>
                <a:latin typeface="Lato"/>
                <a:ea typeface="Lato"/>
                <a:cs typeface="Lato"/>
                <a:sym typeface="Lato"/>
              </a:rPr>
              <a:t>Најбоље праксе за Mindfulness </a:t>
            </a:r>
            <a:endParaRPr b="1" sz="2400">
              <a:solidFill>
                <a:srgbClr val="319362"/>
              </a:solidFill>
              <a:latin typeface="Lato"/>
              <a:ea typeface="Lato"/>
              <a:cs typeface="Lato"/>
              <a:sym typeface="Lato"/>
            </a:endParaRPr>
          </a:p>
        </p:txBody>
      </p:sp>
      <p:sp>
        <p:nvSpPr>
          <p:cNvPr id="497" name="Google Shape;497;p50"/>
          <p:cNvSpPr txBox="1"/>
          <p:nvPr>
            <p:ph idx="1" type="body"/>
          </p:nvPr>
        </p:nvSpPr>
        <p:spPr>
          <a:xfrm>
            <a:off x="457200" y="970199"/>
            <a:ext cx="8229600" cy="4134900"/>
          </a:xfrm>
          <a:prstGeom prst="rect">
            <a:avLst/>
          </a:prstGeom>
          <a:noFill/>
          <a:ln>
            <a:noFill/>
          </a:ln>
        </p:spPr>
        <p:txBody>
          <a:bodyPr anchorCtr="0" anchor="t" bIns="91425" lIns="91425" spcFirstLastPara="1" rIns="91425" wrap="square" tIns="91425">
            <a:normAutofit fontScale="92500"/>
          </a:bodyPr>
          <a:lstStyle/>
          <a:p>
            <a:pPr indent="-349248" lvl="0" marL="488950" rtl="0" algn="just">
              <a:lnSpc>
                <a:spcPct val="130000"/>
              </a:lnSpc>
              <a:spcBef>
                <a:spcPts val="0"/>
              </a:spcBef>
              <a:spcAft>
                <a:spcPts val="0"/>
              </a:spcAft>
              <a:buSzPct val="92792"/>
              <a:buFont typeface="Arial"/>
              <a:buAutoNum type="arabicPeriod"/>
            </a:pPr>
            <a:r>
              <a:rPr lang="it-IT" sz="1800">
                <a:latin typeface="Lato"/>
                <a:ea typeface="Lato"/>
                <a:cs typeface="Lato"/>
                <a:sym typeface="Lato"/>
              </a:rPr>
              <a:t>Направите</a:t>
            </a:r>
            <a:r>
              <a:rPr b="1" lang="it-IT" sz="1800">
                <a:latin typeface="Lato"/>
                <a:ea typeface="Lato"/>
                <a:cs typeface="Lato"/>
                <a:sym typeface="Lato"/>
              </a:rPr>
              <a:t> ритуал </a:t>
            </a:r>
            <a:r>
              <a:rPr lang="it-IT" sz="1800">
                <a:latin typeface="Lato"/>
                <a:ea typeface="Lato"/>
                <a:cs typeface="Lato"/>
                <a:sym typeface="Lato"/>
              </a:rPr>
              <a:t>за почетак и завршетак часа: ово може помоћи вама и вашим ученицима да активирате ум и будете спремни за пријем нових информација;</a:t>
            </a:r>
            <a:endParaRPr/>
          </a:p>
          <a:p>
            <a:pPr indent="-349248" lvl="0" marL="488950" rtl="0" algn="just">
              <a:lnSpc>
                <a:spcPct val="130000"/>
              </a:lnSpc>
              <a:spcBef>
                <a:spcPts val="0"/>
              </a:spcBef>
              <a:spcAft>
                <a:spcPts val="0"/>
              </a:spcAft>
              <a:buSzPct val="92792"/>
              <a:buFont typeface="Arial"/>
              <a:buAutoNum type="arabicPeriod"/>
            </a:pPr>
            <a:r>
              <a:rPr lang="it-IT" sz="1800">
                <a:latin typeface="Lato"/>
                <a:ea typeface="Lato"/>
                <a:cs typeface="Lato"/>
                <a:sym typeface="Lato"/>
              </a:rPr>
              <a:t>Отворите </a:t>
            </a:r>
            <a:r>
              <a:rPr b="1" lang="it-IT" sz="1800">
                <a:latin typeface="Lato"/>
                <a:ea typeface="Lato"/>
                <a:cs typeface="Lato"/>
                <a:sym typeface="Lato"/>
              </a:rPr>
              <a:t>прозоре</a:t>
            </a:r>
            <a:r>
              <a:rPr lang="it-IT" sz="1800">
                <a:latin typeface="Lato"/>
                <a:ea typeface="Lato"/>
                <a:cs typeface="Lato"/>
                <a:sym typeface="Lato"/>
              </a:rPr>
              <a:t> на почетку и на крају сваког часа како бисте побољшали оксигенацију целог тела и мозга;</a:t>
            </a:r>
            <a:endParaRPr/>
          </a:p>
          <a:p>
            <a:pPr indent="-349248" lvl="0" marL="488950" rtl="0" algn="just">
              <a:lnSpc>
                <a:spcPct val="130000"/>
              </a:lnSpc>
              <a:spcBef>
                <a:spcPts val="0"/>
              </a:spcBef>
              <a:spcAft>
                <a:spcPts val="0"/>
              </a:spcAft>
              <a:buSzPct val="92792"/>
              <a:buFont typeface="Arial"/>
              <a:buAutoNum type="arabicPeriod"/>
            </a:pPr>
            <a:r>
              <a:rPr lang="it-IT" sz="1800">
                <a:latin typeface="Lato"/>
                <a:ea typeface="Lato"/>
                <a:cs typeface="Lato"/>
                <a:sym typeface="Lato"/>
              </a:rPr>
              <a:t>Негујте </a:t>
            </a:r>
            <a:r>
              <a:rPr b="1" lang="it-IT" sz="1800">
                <a:latin typeface="Lato"/>
                <a:ea typeface="Lato"/>
                <a:cs typeface="Lato"/>
                <a:sym typeface="Lato"/>
              </a:rPr>
              <a:t>стрпљење</a:t>
            </a:r>
            <a:r>
              <a:rPr lang="it-IT" sz="1800">
                <a:latin typeface="Lato"/>
                <a:ea typeface="Lato"/>
                <a:cs typeface="Lato"/>
                <a:sym typeface="Lato"/>
              </a:rPr>
              <a:t>: посадите семе и посматрајте његов раст из дана у дан: ово нас учи да поштујемо време природе, подсећајући нас да смо и ми део природе;</a:t>
            </a:r>
            <a:endParaRPr/>
          </a:p>
          <a:p>
            <a:pPr indent="-349248" lvl="0" marL="488950" rtl="0" algn="just">
              <a:lnSpc>
                <a:spcPct val="130000"/>
              </a:lnSpc>
              <a:spcBef>
                <a:spcPts val="0"/>
              </a:spcBef>
              <a:spcAft>
                <a:spcPts val="0"/>
              </a:spcAft>
              <a:buSzPct val="92792"/>
              <a:buFont typeface="Arial"/>
              <a:buAutoNum type="arabicPeriod"/>
            </a:pPr>
            <a:r>
              <a:rPr lang="it-IT" sz="1800">
                <a:latin typeface="Lato"/>
                <a:ea typeface="Lato"/>
                <a:cs typeface="Lato"/>
                <a:sym typeface="Lato"/>
              </a:rPr>
              <a:t>Користите „</a:t>
            </a:r>
            <a:r>
              <a:rPr b="1" lang="it-IT" sz="1800">
                <a:latin typeface="Lato"/>
                <a:ea typeface="Lato"/>
                <a:cs typeface="Lato"/>
                <a:sym typeface="Lato"/>
              </a:rPr>
              <a:t>методу сендвича</a:t>
            </a:r>
            <a:r>
              <a:rPr lang="it-IT" sz="1800">
                <a:latin typeface="Lato"/>
                <a:ea typeface="Lato"/>
                <a:cs typeface="Lato"/>
                <a:sym typeface="Lato"/>
              </a:rPr>
              <a:t>“ да исправите своје ученике;</a:t>
            </a:r>
            <a:endParaRPr/>
          </a:p>
          <a:p>
            <a:pPr indent="-349248" lvl="0" marL="488950" rtl="0" algn="just">
              <a:lnSpc>
                <a:spcPct val="130000"/>
              </a:lnSpc>
              <a:spcBef>
                <a:spcPts val="0"/>
              </a:spcBef>
              <a:spcAft>
                <a:spcPts val="0"/>
              </a:spcAft>
              <a:buSzPct val="92792"/>
              <a:buFont typeface="Arial"/>
              <a:buAutoNum type="arabicPeriod"/>
            </a:pPr>
            <a:r>
              <a:rPr lang="it-IT" sz="1800">
                <a:latin typeface="Lato"/>
                <a:ea typeface="Lato"/>
                <a:cs typeface="Lato"/>
                <a:sym typeface="Lato"/>
              </a:rPr>
              <a:t>Запамтите да положаји тела могу утицати на начин размишљања, промовисати исправно и позитивно држање тела;</a:t>
            </a:r>
            <a:endParaRPr/>
          </a:p>
          <a:p>
            <a:pPr indent="-349248" lvl="0" marL="488950" rtl="0" algn="just">
              <a:lnSpc>
                <a:spcPct val="130000"/>
              </a:lnSpc>
              <a:spcBef>
                <a:spcPts val="0"/>
              </a:spcBef>
              <a:spcAft>
                <a:spcPts val="0"/>
              </a:spcAft>
              <a:buSzPct val="92792"/>
              <a:buFont typeface="Arial"/>
              <a:buAutoNum type="arabicPeriod"/>
            </a:pPr>
            <a:r>
              <a:rPr lang="it-IT" sz="1800">
                <a:latin typeface="Lato"/>
                <a:ea typeface="Lato"/>
                <a:cs typeface="Lato"/>
                <a:sym typeface="Lato"/>
              </a:rPr>
              <a:t>Промовишите </a:t>
            </a:r>
            <a:r>
              <a:rPr b="1" lang="it-IT" sz="1800">
                <a:latin typeface="Lato"/>
                <a:ea typeface="Lato"/>
                <a:cs typeface="Lato"/>
                <a:sym typeface="Lato"/>
              </a:rPr>
              <a:t>раст кроз покушаје </a:t>
            </a:r>
            <a:r>
              <a:rPr lang="it-IT" sz="1800">
                <a:latin typeface="Lato"/>
                <a:ea typeface="Lato"/>
                <a:cs typeface="Lato"/>
                <a:sym typeface="Lato"/>
              </a:rPr>
              <a:t>и грешке и ослободите се перфекционизма (боље је урадити него савршено): без неуспеха нема раста.</a:t>
            </a:r>
            <a:endParaRPr sz="1200">
              <a:latin typeface="Lato"/>
              <a:ea typeface="Lato"/>
              <a:cs typeface="Lato"/>
              <a:sym typeface="Lato"/>
            </a:endParaRPr>
          </a:p>
        </p:txBody>
      </p:sp>
      <p:pic>
        <p:nvPicPr>
          <p:cNvPr descr="H:\My Drive\KA2\KA2 - TYM\_WP5-Sharing and Promotion\Graphic Identity\Logo TYM\TYM_Tavola disegno 1-02.png" id="498" name="Google Shape;498;p50"/>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1"/>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319362"/>
              </a:buClr>
              <a:buSzPts val="2600"/>
              <a:buNone/>
            </a:pPr>
            <a:r>
              <a:rPr b="1" lang="it-IT" sz="2400">
                <a:solidFill>
                  <a:srgbClr val="319362"/>
                </a:solidFill>
                <a:latin typeface="Lato"/>
                <a:ea typeface="Lato"/>
                <a:cs typeface="Lato"/>
                <a:sym typeface="Lato"/>
              </a:rPr>
              <a:t>Шта је ритуал?</a:t>
            </a:r>
            <a:endParaRPr b="1" sz="2400">
              <a:solidFill>
                <a:srgbClr val="319362"/>
              </a:solidFill>
              <a:latin typeface="Lato"/>
              <a:ea typeface="Lato"/>
              <a:cs typeface="Lato"/>
              <a:sym typeface="Lato"/>
            </a:endParaRPr>
          </a:p>
        </p:txBody>
      </p:sp>
      <p:sp>
        <p:nvSpPr>
          <p:cNvPr id="504" name="Google Shape;504;p51"/>
          <p:cNvSpPr txBox="1"/>
          <p:nvPr>
            <p:ph idx="1" type="body"/>
          </p:nvPr>
        </p:nvSpPr>
        <p:spPr>
          <a:xfrm>
            <a:off x="457200" y="871551"/>
            <a:ext cx="3757500" cy="377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rPr i="1" lang="it-IT" sz="2400">
                <a:latin typeface="Lato"/>
                <a:ea typeface="Lato"/>
                <a:cs typeface="Lato"/>
                <a:sym typeface="Lato"/>
              </a:rPr>
              <a:t>Ритуал значи   mindfulness у акцији  </a:t>
            </a:r>
            <a:endParaRPr i="1" sz="2400">
              <a:latin typeface="Lato"/>
              <a:ea typeface="Lato"/>
              <a:cs typeface="Lato"/>
              <a:sym typeface="Lato"/>
            </a:endParaRPr>
          </a:p>
        </p:txBody>
      </p:sp>
      <p:sp>
        <p:nvSpPr>
          <p:cNvPr id="505" name="Google Shape;505;p51"/>
          <p:cNvSpPr txBox="1"/>
          <p:nvPr>
            <p:ph idx="4294967295" type="body"/>
          </p:nvPr>
        </p:nvSpPr>
        <p:spPr>
          <a:xfrm>
            <a:off x="5767388" y="871538"/>
            <a:ext cx="3376612" cy="3908425"/>
          </a:xfrm>
          <a:prstGeom prst="rect">
            <a:avLst/>
          </a:prstGeom>
          <a:noFill/>
          <a:ln>
            <a:noFill/>
          </a:ln>
        </p:spPr>
        <p:txBody>
          <a:bodyPr anchorCtr="0" anchor="t" bIns="91425" lIns="91425" spcFirstLastPara="1" rIns="91425" wrap="square" tIns="91425">
            <a:normAutofit fontScale="62500" lnSpcReduction="20000"/>
          </a:bodyPr>
          <a:lstStyle/>
          <a:p>
            <a:pPr indent="-311150" lvl="0" marL="457200" rtl="0" algn="l">
              <a:lnSpc>
                <a:spcPct val="200000"/>
              </a:lnSpc>
              <a:spcBef>
                <a:spcPts val="0"/>
              </a:spcBef>
              <a:spcAft>
                <a:spcPts val="0"/>
              </a:spcAft>
              <a:buClr>
                <a:srgbClr val="FF0000"/>
              </a:buClr>
              <a:buSzPct val="58035"/>
              <a:buNone/>
            </a:pPr>
            <a:r>
              <a:rPr b="1" lang="it-IT">
                <a:solidFill>
                  <a:srgbClr val="FF0000"/>
                </a:solidFill>
                <a:latin typeface="Lato"/>
                <a:ea typeface="Lato"/>
                <a:cs typeface="Lato"/>
                <a:sym typeface="Lato"/>
              </a:rPr>
              <a:t>R: </a:t>
            </a:r>
            <a:r>
              <a:rPr lang="it-IT">
                <a:latin typeface="Lato"/>
                <a:ea typeface="Lato"/>
                <a:cs typeface="Lato"/>
                <a:sym typeface="Lato"/>
              </a:rPr>
              <a:t>Repetition - понављање</a:t>
            </a:r>
            <a:endParaRPr>
              <a:latin typeface="Lato"/>
              <a:ea typeface="Lato"/>
              <a:cs typeface="Lato"/>
              <a:sym typeface="Lato"/>
            </a:endParaRPr>
          </a:p>
          <a:p>
            <a:pPr indent="-311150" lvl="0" marL="457200" rtl="0" algn="l">
              <a:lnSpc>
                <a:spcPct val="200000"/>
              </a:lnSpc>
              <a:spcBef>
                <a:spcPts val="0"/>
              </a:spcBef>
              <a:spcAft>
                <a:spcPts val="0"/>
              </a:spcAft>
              <a:buClr>
                <a:srgbClr val="FFC000"/>
              </a:buClr>
              <a:buSzPct val="58035"/>
              <a:buNone/>
            </a:pPr>
            <a:r>
              <a:rPr b="1" lang="it-IT">
                <a:solidFill>
                  <a:srgbClr val="FFC000"/>
                </a:solidFill>
                <a:latin typeface="Lato"/>
                <a:ea typeface="Lato"/>
                <a:cs typeface="Lato"/>
                <a:sym typeface="Lato"/>
              </a:rPr>
              <a:t>I: </a:t>
            </a:r>
            <a:r>
              <a:rPr lang="it-IT">
                <a:latin typeface="Lato"/>
                <a:ea typeface="Lato"/>
                <a:cs typeface="Lato"/>
                <a:sym typeface="Lato"/>
              </a:rPr>
              <a:t>Intention – намера</a:t>
            </a:r>
            <a:endParaRPr/>
          </a:p>
          <a:p>
            <a:pPr indent="-311150" lvl="0" marL="457200" rtl="0" algn="l">
              <a:lnSpc>
                <a:spcPct val="200000"/>
              </a:lnSpc>
              <a:spcBef>
                <a:spcPts val="0"/>
              </a:spcBef>
              <a:spcAft>
                <a:spcPts val="0"/>
              </a:spcAft>
              <a:buClr>
                <a:srgbClr val="FFC000"/>
              </a:buClr>
              <a:buSzPct val="58035"/>
              <a:buNone/>
            </a:pPr>
            <a:r>
              <a:rPr b="1" lang="it-IT">
                <a:solidFill>
                  <a:srgbClr val="92D050"/>
                </a:solidFill>
                <a:latin typeface="Lato"/>
                <a:ea typeface="Lato"/>
                <a:cs typeface="Lato"/>
                <a:sym typeface="Lato"/>
              </a:rPr>
              <a:t>T: </a:t>
            </a:r>
            <a:r>
              <a:rPr lang="it-IT">
                <a:latin typeface="Lato"/>
                <a:ea typeface="Lato"/>
                <a:cs typeface="Lato"/>
                <a:sym typeface="Lato"/>
              </a:rPr>
              <a:t>Timed - овремењено</a:t>
            </a:r>
            <a:endParaRPr>
              <a:latin typeface="Lato"/>
              <a:ea typeface="Lato"/>
              <a:cs typeface="Lato"/>
              <a:sym typeface="Lato"/>
            </a:endParaRPr>
          </a:p>
          <a:p>
            <a:pPr indent="-311150" lvl="0" marL="457200" rtl="0" algn="l">
              <a:lnSpc>
                <a:spcPct val="200000"/>
              </a:lnSpc>
              <a:spcBef>
                <a:spcPts val="0"/>
              </a:spcBef>
              <a:spcAft>
                <a:spcPts val="0"/>
              </a:spcAft>
              <a:buClr>
                <a:srgbClr val="00B0F0"/>
              </a:buClr>
              <a:buSzPct val="58035"/>
              <a:buNone/>
            </a:pPr>
            <a:r>
              <a:rPr b="1" lang="it-IT">
                <a:solidFill>
                  <a:srgbClr val="00B0F0"/>
                </a:solidFill>
                <a:latin typeface="Lato"/>
                <a:ea typeface="Lato"/>
                <a:cs typeface="Lato"/>
                <a:sym typeface="Lato"/>
              </a:rPr>
              <a:t>U: </a:t>
            </a:r>
            <a:r>
              <a:rPr lang="it-IT">
                <a:latin typeface="Lato"/>
                <a:ea typeface="Lato"/>
                <a:cs typeface="Lato"/>
                <a:sym typeface="Lato"/>
              </a:rPr>
              <a:t>Unique - јединствено</a:t>
            </a:r>
            <a:endParaRPr>
              <a:latin typeface="Lato"/>
              <a:ea typeface="Lato"/>
              <a:cs typeface="Lato"/>
              <a:sym typeface="Lato"/>
            </a:endParaRPr>
          </a:p>
          <a:p>
            <a:pPr indent="-311150" lvl="0" marL="457200" rtl="0" algn="l">
              <a:lnSpc>
                <a:spcPct val="200000"/>
              </a:lnSpc>
              <a:spcBef>
                <a:spcPts val="0"/>
              </a:spcBef>
              <a:spcAft>
                <a:spcPts val="0"/>
              </a:spcAft>
              <a:buClr>
                <a:srgbClr val="002060"/>
              </a:buClr>
              <a:buSzPct val="58035"/>
              <a:buNone/>
            </a:pPr>
            <a:r>
              <a:rPr b="1" lang="it-IT">
                <a:solidFill>
                  <a:srgbClr val="002060"/>
                </a:solidFill>
                <a:latin typeface="Lato"/>
                <a:ea typeface="Lato"/>
                <a:cs typeface="Lato"/>
                <a:sym typeface="Lato"/>
              </a:rPr>
              <a:t>A: </a:t>
            </a:r>
            <a:r>
              <a:rPr lang="it-IT">
                <a:latin typeface="Lato"/>
                <a:ea typeface="Lato"/>
                <a:cs typeface="Lato"/>
                <a:sym typeface="Lato"/>
              </a:rPr>
              <a:t>Attention - пажња</a:t>
            </a:r>
            <a:endParaRPr>
              <a:latin typeface="Lato"/>
              <a:ea typeface="Lato"/>
              <a:cs typeface="Lato"/>
              <a:sym typeface="Lato"/>
            </a:endParaRPr>
          </a:p>
          <a:p>
            <a:pPr indent="-311150" lvl="0" marL="457200" rtl="0" algn="l">
              <a:lnSpc>
                <a:spcPct val="200000"/>
              </a:lnSpc>
              <a:spcBef>
                <a:spcPts val="0"/>
              </a:spcBef>
              <a:spcAft>
                <a:spcPts val="0"/>
              </a:spcAft>
              <a:buClr>
                <a:srgbClr val="7030A0"/>
              </a:buClr>
              <a:buSzPct val="58035"/>
              <a:buNone/>
            </a:pPr>
            <a:r>
              <a:rPr b="1" lang="it-IT">
                <a:solidFill>
                  <a:srgbClr val="7030A0"/>
                </a:solidFill>
                <a:latin typeface="Lato"/>
                <a:ea typeface="Lato"/>
                <a:cs typeface="Lato"/>
                <a:sym typeface="Lato"/>
              </a:rPr>
              <a:t>L: </a:t>
            </a:r>
            <a:r>
              <a:rPr lang="it-IT">
                <a:latin typeface="Lato"/>
                <a:ea typeface="Lato"/>
                <a:cs typeface="Lato"/>
                <a:sym typeface="Lato"/>
              </a:rPr>
              <a:t>Link - линк</a:t>
            </a:r>
            <a:endParaRPr>
              <a:latin typeface="Lato"/>
              <a:ea typeface="Lato"/>
              <a:cs typeface="Lato"/>
              <a:sym typeface="Lato"/>
            </a:endParaRPr>
          </a:p>
        </p:txBody>
      </p:sp>
      <p:pic>
        <p:nvPicPr>
          <p:cNvPr descr="H:\My Drive\KA2\KA2 - TYM\_WP5-Sharing and Promotion\Graphic Identity\Logo TYM\TYM_Tavola disegno 1-02.png" id="506" name="Google Shape;506;p51"/>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0" name="Shape 510"/>
        <p:cNvGrpSpPr/>
        <p:nvPr/>
      </p:nvGrpSpPr>
      <p:grpSpPr>
        <a:xfrm>
          <a:off x="0" y="0"/>
          <a:ext cx="0" cy="0"/>
          <a:chOff x="0" y="0"/>
          <a:chExt cx="0" cy="0"/>
        </a:xfrm>
      </p:grpSpPr>
      <p:sp>
        <p:nvSpPr>
          <p:cNvPr id="511" name="Google Shape;511;p52"/>
          <p:cNvSpPr txBox="1"/>
          <p:nvPr>
            <p:ph type="title"/>
          </p:nvPr>
        </p:nvSpPr>
        <p:spPr>
          <a:xfrm>
            <a:off x="457200" y="228866"/>
            <a:ext cx="8229600" cy="95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19362"/>
              </a:buClr>
              <a:buSzPts val="2600"/>
              <a:buNone/>
            </a:pPr>
            <a:r>
              <a:rPr b="1" lang="it-IT" sz="2400">
                <a:solidFill>
                  <a:srgbClr val="319362"/>
                </a:solidFill>
                <a:latin typeface="Lato"/>
                <a:ea typeface="Lato"/>
                <a:cs typeface="Lato"/>
                <a:sym typeface="Lato"/>
              </a:rPr>
              <a:t>Осмишљавање вашег ритуала</a:t>
            </a:r>
            <a:endParaRPr b="1" sz="2400">
              <a:solidFill>
                <a:srgbClr val="319362"/>
              </a:solidFill>
              <a:latin typeface="Lato"/>
              <a:ea typeface="Lato"/>
              <a:cs typeface="Lato"/>
              <a:sym typeface="Lato"/>
            </a:endParaRPr>
          </a:p>
        </p:txBody>
      </p:sp>
      <p:sp>
        <p:nvSpPr>
          <p:cNvPr id="512" name="Google Shape;512;p52"/>
          <p:cNvSpPr txBox="1"/>
          <p:nvPr>
            <p:ph idx="1" type="body"/>
          </p:nvPr>
        </p:nvSpPr>
        <p:spPr>
          <a:xfrm>
            <a:off x="457200" y="1097705"/>
            <a:ext cx="8229600" cy="3771636"/>
          </a:xfrm>
          <a:prstGeom prst="rect">
            <a:avLst/>
          </a:prstGeom>
          <a:noFill/>
          <a:ln>
            <a:noFill/>
          </a:ln>
        </p:spPr>
        <p:txBody>
          <a:bodyPr anchorCtr="0" anchor="t" bIns="91425" lIns="91425" spcFirstLastPara="1" rIns="91425" wrap="square" tIns="91425">
            <a:noAutofit/>
          </a:bodyPr>
          <a:lstStyle/>
          <a:p>
            <a:pPr indent="-311150" lvl="0" marL="457200" rtl="0" algn="l">
              <a:lnSpc>
                <a:spcPct val="170000"/>
              </a:lnSpc>
              <a:spcBef>
                <a:spcPts val="0"/>
              </a:spcBef>
              <a:spcAft>
                <a:spcPts val="0"/>
              </a:spcAft>
              <a:buSzPts val="1300"/>
              <a:buNone/>
            </a:pPr>
            <a:r>
              <a:rPr b="1" lang="it-IT" sz="1700">
                <a:latin typeface="Lato"/>
                <a:ea typeface="Lato"/>
                <a:cs typeface="Lato"/>
                <a:sym typeface="Lato"/>
              </a:rPr>
              <a:t>Дефинишите сврху:</a:t>
            </a:r>
            <a:r>
              <a:rPr lang="it-IT" sz="1700">
                <a:latin typeface="Lato"/>
                <a:ea typeface="Lato"/>
                <a:cs typeface="Lato"/>
                <a:sym typeface="Lato"/>
              </a:rPr>
              <a:t> Идентификујте главну намеру вашег ритуала једном речју/кратком реченицом.</a:t>
            </a:r>
            <a:endParaRPr/>
          </a:p>
          <a:p>
            <a:pPr indent="-311150" lvl="0" marL="457200" rtl="0" algn="l">
              <a:lnSpc>
                <a:spcPct val="170000"/>
              </a:lnSpc>
              <a:spcBef>
                <a:spcPts val="0"/>
              </a:spcBef>
              <a:spcAft>
                <a:spcPts val="0"/>
              </a:spcAft>
              <a:buSzPts val="1300"/>
              <a:buNone/>
            </a:pPr>
            <a:r>
              <a:rPr b="1" lang="it-IT" sz="1700">
                <a:latin typeface="Lato"/>
                <a:ea typeface="Lato"/>
                <a:cs typeface="Lato"/>
                <a:sym typeface="Lato"/>
              </a:rPr>
              <a:t>Акције за размишљање:</a:t>
            </a:r>
            <a:r>
              <a:rPr lang="it-IT" sz="1700">
                <a:latin typeface="Lato"/>
                <a:ea typeface="Lato"/>
                <a:cs typeface="Lato"/>
                <a:sym typeface="Lato"/>
              </a:rPr>
              <a:t> Размислите о акцијама или процесима који су у складу са вашом намером.</a:t>
            </a:r>
            <a:endParaRPr/>
          </a:p>
          <a:p>
            <a:pPr indent="-311150" lvl="0" marL="457200" rtl="0" algn="l">
              <a:lnSpc>
                <a:spcPct val="170000"/>
              </a:lnSpc>
              <a:spcBef>
                <a:spcPts val="0"/>
              </a:spcBef>
              <a:spcAft>
                <a:spcPts val="0"/>
              </a:spcAft>
              <a:buSzPts val="1300"/>
              <a:buNone/>
            </a:pPr>
            <a:r>
              <a:rPr b="1" lang="it-IT" sz="1700">
                <a:latin typeface="Lato"/>
                <a:ea typeface="Lato"/>
                <a:cs typeface="Lato"/>
                <a:sym typeface="Lato"/>
              </a:rPr>
              <a:t>Кључна питања:</a:t>
            </a:r>
            <a:endParaRPr/>
          </a:p>
          <a:p>
            <a:pPr indent="-311150" lvl="0" marL="457200" rtl="0" algn="l">
              <a:lnSpc>
                <a:spcPct val="170000"/>
              </a:lnSpc>
              <a:spcBef>
                <a:spcPts val="0"/>
              </a:spcBef>
              <a:spcAft>
                <a:spcPts val="0"/>
              </a:spcAft>
              <a:buSzPts val="1300"/>
              <a:buFont typeface="Arial"/>
              <a:buChar char="•"/>
            </a:pPr>
            <a:r>
              <a:rPr lang="it-IT" sz="1700">
                <a:latin typeface="Lato"/>
                <a:ea typeface="Lato"/>
                <a:cs typeface="Lato"/>
                <a:sym typeface="Lato"/>
              </a:rPr>
              <a:t>Да ли се ваш ритуал изводи редовно (дневно, месечно или сезонски)?</a:t>
            </a:r>
            <a:endParaRPr sz="1700">
              <a:latin typeface="Lato"/>
              <a:ea typeface="Lato"/>
              <a:cs typeface="Lato"/>
              <a:sym typeface="Lato"/>
            </a:endParaRPr>
          </a:p>
          <a:p>
            <a:pPr indent="-311150" lvl="0" marL="457200" rtl="0" algn="l">
              <a:lnSpc>
                <a:spcPct val="170000"/>
              </a:lnSpc>
              <a:spcBef>
                <a:spcPts val="0"/>
              </a:spcBef>
              <a:spcAft>
                <a:spcPts val="0"/>
              </a:spcAft>
              <a:buSzPts val="1300"/>
              <a:buFont typeface="Arial"/>
              <a:buChar char="•"/>
            </a:pPr>
            <a:r>
              <a:rPr lang="it-IT" sz="1700">
                <a:latin typeface="Lato"/>
                <a:ea typeface="Lato"/>
                <a:cs typeface="Lato"/>
                <a:sym typeface="Lato"/>
              </a:rPr>
              <a:t>Како почиње и завршава се?</a:t>
            </a:r>
            <a:endParaRPr sz="1700">
              <a:latin typeface="Lato"/>
              <a:ea typeface="Lato"/>
              <a:cs typeface="Lato"/>
              <a:sym typeface="Lato"/>
            </a:endParaRPr>
          </a:p>
          <a:p>
            <a:pPr indent="-311150" lvl="0" marL="457200" rtl="0" algn="l">
              <a:lnSpc>
                <a:spcPct val="170000"/>
              </a:lnSpc>
              <a:spcBef>
                <a:spcPts val="0"/>
              </a:spcBef>
              <a:spcAft>
                <a:spcPts val="0"/>
              </a:spcAft>
              <a:buSzPts val="1300"/>
              <a:buFont typeface="Arial"/>
              <a:buChar char="•"/>
            </a:pPr>
            <a:r>
              <a:rPr lang="it-IT" sz="1700">
                <a:latin typeface="Lato"/>
                <a:ea typeface="Lato"/>
                <a:cs typeface="Lato"/>
                <a:sym typeface="Lato"/>
              </a:rPr>
              <a:t>Како можете укључити свих пет чула у свој ритуал?</a:t>
            </a:r>
            <a:endParaRPr sz="1700">
              <a:latin typeface="Lato"/>
              <a:ea typeface="Lato"/>
              <a:cs typeface="Lato"/>
              <a:sym typeface="Lato"/>
            </a:endParaRPr>
          </a:p>
          <a:p>
            <a:pPr indent="-311150" lvl="0" marL="457200" rtl="0" algn="l">
              <a:lnSpc>
                <a:spcPct val="170000"/>
              </a:lnSpc>
              <a:spcBef>
                <a:spcPts val="0"/>
              </a:spcBef>
              <a:spcAft>
                <a:spcPts val="0"/>
              </a:spcAft>
              <a:buSzPts val="1300"/>
              <a:buFont typeface="Arial"/>
              <a:buChar char="•"/>
            </a:pPr>
            <a:r>
              <a:rPr lang="it-IT" sz="1700">
                <a:latin typeface="Lato"/>
                <a:ea typeface="Lato"/>
                <a:cs typeface="Lato"/>
                <a:sym typeface="Lato"/>
              </a:rPr>
              <a:t>Која подршка или ресурси су вам потребни (нпр. тегла за медитацију, музика, вођење дневника)?</a:t>
            </a:r>
            <a:endParaRPr sz="1700"/>
          </a:p>
        </p:txBody>
      </p:sp>
      <p:pic>
        <p:nvPicPr>
          <p:cNvPr descr="C:\Users\Susanna\Downloads\valentines.png" id="513" name="Google Shape;513;p52"/>
          <p:cNvPicPr preferRelativeResize="0"/>
          <p:nvPr/>
        </p:nvPicPr>
        <p:blipFill rotWithShape="1">
          <a:blip r:embed="rId3">
            <a:alphaModFix/>
          </a:blip>
          <a:srcRect b="0" l="0" r="0" t="0"/>
          <a:stretch/>
        </p:blipFill>
        <p:spPr>
          <a:xfrm>
            <a:off x="6786578" y="142856"/>
            <a:ext cx="1058674" cy="1176304"/>
          </a:xfrm>
          <a:prstGeom prst="rect">
            <a:avLst/>
          </a:prstGeom>
          <a:noFill/>
          <a:ln>
            <a:noFill/>
          </a:ln>
        </p:spPr>
      </p:pic>
      <p:pic>
        <p:nvPicPr>
          <p:cNvPr descr="H:\My Drive\KA2\KA2 - TYM\_WP5-Sharing and Promotion\Graphic Identity\Logo TYM\TYM_Tavola disegno 1-02.png" id="514" name="Google Shape;514;p52"/>
          <p:cNvPicPr preferRelativeResize="0"/>
          <p:nvPr/>
        </p:nvPicPr>
        <p:blipFill rotWithShape="1">
          <a:blip r:embed="rId4">
            <a:alphaModFix/>
          </a:blip>
          <a:srcRect b="0" l="0" r="0" t="0"/>
          <a:stretch/>
        </p:blipFill>
        <p:spPr>
          <a:xfrm>
            <a:off x="8241177" y="1"/>
            <a:ext cx="902825" cy="75235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ph type="title"/>
          </p:nvPr>
        </p:nvSpPr>
        <p:spPr>
          <a:xfrm>
            <a:off x="457200" y="228866"/>
            <a:ext cx="7615262"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интегрисање Minfulness техника у ваш школски дан</a:t>
            </a:r>
            <a:endParaRPr b="1" sz="2400">
              <a:solidFill>
                <a:srgbClr val="339966"/>
              </a:solidFill>
              <a:latin typeface="Lato"/>
              <a:ea typeface="Lato"/>
              <a:cs typeface="Lato"/>
              <a:sym typeface="Lato"/>
            </a:endParaRPr>
          </a:p>
        </p:txBody>
      </p:sp>
      <p:sp>
        <p:nvSpPr>
          <p:cNvPr id="521" name="Google Shape;521;p53"/>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70000" lnSpcReduction="20000"/>
          </a:bodyPr>
          <a:lstStyle/>
          <a:p>
            <a:pPr indent="-330200" lvl="0" marL="457200" rtl="0" algn="l">
              <a:lnSpc>
                <a:spcPct val="130000"/>
              </a:lnSpc>
              <a:spcBef>
                <a:spcPts val="0"/>
              </a:spcBef>
              <a:spcAft>
                <a:spcPts val="0"/>
              </a:spcAft>
              <a:buClr>
                <a:srgbClr val="2C2C2C"/>
              </a:buClr>
              <a:buSzPct val="78431"/>
              <a:buNone/>
            </a:pPr>
            <a:r>
              <a:rPr b="1" lang="it-IT" sz="2400">
                <a:solidFill>
                  <a:srgbClr val="319362"/>
                </a:solidFill>
              </a:rPr>
              <a:t>СТРАТЕГИЈА 1: Мантра дисања</a:t>
            </a:r>
            <a:endParaRPr/>
          </a:p>
          <a:p>
            <a:pPr indent="-342900" lvl="0" marL="469900" rtl="0" algn="l">
              <a:lnSpc>
                <a:spcPct val="130000"/>
              </a:lnSpc>
              <a:spcBef>
                <a:spcPts val="0"/>
              </a:spcBef>
              <a:spcAft>
                <a:spcPts val="0"/>
              </a:spcAft>
              <a:buClr>
                <a:srgbClr val="2C2C2C"/>
              </a:buClr>
              <a:buSzPct val="78431"/>
              <a:buFont typeface="Arial"/>
              <a:buChar char="•"/>
            </a:pPr>
            <a:r>
              <a:rPr lang="it-IT" sz="2400">
                <a:latin typeface="Lato"/>
                <a:ea typeface="Lato"/>
                <a:cs typeface="Lato"/>
                <a:sym typeface="Lato"/>
              </a:rPr>
              <a:t>Укључите јутарњу мантру дисања у своју рутину ходања кроз школска врата, низ ходник и у учионицу или канцеларију.</a:t>
            </a:r>
            <a:endParaRPr/>
          </a:p>
          <a:p>
            <a:pPr indent="-259229" lvl="0" marL="469900" rtl="0" algn="l">
              <a:lnSpc>
                <a:spcPct val="130000"/>
              </a:lnSpc>
              <a:spcBef>
                <a:spcPts val="0"/>
              </a:spcBef>
              <a:spcAft>
                <a:spcPts val="0"/>
              </a:spcAft>
              <a:buClr>
                <a:srgbClr val="2C2C2C"/>
              </a:buClr>
              <a:buSzPct val="78431"/>
              <a:buFont typeface="Arial"/>
              <a:buNone/>
            </a:pPr>
            <a:r>
              <a:t/>
            </a:r>
            <a:endParaRPr sz="2400">
              <a:latin typeface="Lato"/>
              <a:ea typeface="Lato"/>
              <a:cs typeface="Lato"/>
              <a:sym typeface="Lato"/>
            </a:endParaRPr>
          </a:p>
          <a:p>
            <a:pPr indent="-342900" lvl="0" marL="469900" rtl="0" algn="l">
              <a:lnSpc>
                <a:spcPct val="130000"/>
              </a:lnSpc>
              <a:spcBef>
                <a:spcPts val="0"/>
              </a:spcBef>
              <a:spcAft>
                <a:spcPts val="0"/>
              </a:spcAft>
              <a:buClr>
                <a:srgbClr val="2C2C2C"/>
              </a:buClr>
              <a:buSzPct val="78431"/>
              <a:buFont typeface="Arial"/>
              <a:buChar char="•"/>
            </a:pPr>
            <a:r>
              <a:rPr lang="it-IT" sz="2400">
                <a:latin typeface="Lato"/>
                <a:ea typeface="Lato"/>
                <a:cs typeface="Lato"/>
                <a:sym typeface="Lato"/>
              </a:rPr>
              <a:t>Полако изговарајте „удахни, издахни“ у себи док ходате. Ово може бити чујно или тихо, у зависности од ваших жеља. Док изговарате мантру, дубоко удахните стомаком, а затим дубоко издахните. Обратите пажњу на то шта се дешава око вас док ходате. Обратите пажњу на своје ципеле, под, зидове и све људе које пролазите. Такође, без осуђивања, обратите пажњу на емоције које осећате док пролазите кроз врата, низ ходник и улазите у учионицу/канцеларију. Без осуђивања, обратите пажњу на емоције које осећате као реакцију на људе које видите.</a:t>
            </a:r>
            <a:endParaRPr sz="2400"/>
          </a:p>
        </p:txBody>
      </p:sp>
      <p:pic>
        <p:nvPicPr>
          <p:cNvPr descr="H:\My Drive\KA2\KA2 - TYM\_WP5-Sharing and Promotion\Graphic Identity\Logo TYM\TYM_Tavola disegno 1-02.png" id="522" name="Google Shape;522;p53"/>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6"/>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Идејама кроз баријере</a:t>
            </a:r>
            <a:endParaRPr b="1" sz="2300">
              <a:solidFill>
                <a:srgbClr val="339966"/>
              </a:solidFill>
              <a:latin typeface="Lato"/>
              <a:ea typeface="Lato"/>
              <a:cs typeface="Lato"/>
              <a:sym typeface="Lato"/>
            </a:endParaRPr>
          </a:p>
        </p:txBody>
      </p:sp>
      <p:sp>
        <p:nvSpPr>
          <p:cNvPr id="165" name="Google Shape;165;p16"/>
          <p:cNvSpPr txBox="1"/>
          <p:nvPr>
            <p:ph idx="1" type="body"/>
          </p:nvPr>
        </p:nvSpPr>
        <p:spPr>
          <a:xfrm>
            <a:off x="457200" y="1333501"/>
            <a:ext cx="4767943" cy="3771636"/>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2400"/>
              <a:buChar char="•"/>
            </a:pPr>
            <a:r>
              <a:rPr b="1" lang="it-IT" sz="2400">
                <a:latin typeface="Lato"/>
                <a:ea typeface="Lato"/>
                <a:cs typeface="Lato"/>
                <a:sym typeface="Lato"/>
              </a:rPr>
              <a:t>Корак 1: </a:t>
            </a:r>
            <a:r>
              <a:rPr lang="it-IT" sz="2400">
                <a:latin typeface="Lato"/>
                <a:ea typeface="Lato"/>
                <a:cs typeface="Lato"/>
                <a:sym typeface="Lato"/>
              </a:rPr>
              <a:t>Размислите о уобичајеним препрекама са којима се ученици суочавају када им је потребна подршка у оквиру менталног здравља и напишите их на Падлет-у.</a:t>
            </a:r>
            <a:endParaRPr>
              <a:latin typeface="Lato"/>
              <a:ea typeface="Lato"/>
              <a:cs typeface="Lato"/>
              <a:sym typeface="Lato"/>
            </a:endParaRPr>
          </a:p>
          <a:p>
            <a:pPr indent="-342900" lvl="0" marL="342900" rtl="0" algn="l">
              <a:lnSpc>
                <a:spcPct val="100000"/>
              </a:lnSpc>
              <a:spcBef>
                <a:spcPts val="480"/>
              </a:spcBef>
              <a:spcAft>
                <a:spcPts val="0"/>
              </a:spcAft>
              <a:buSzPts val="2400"/>
              <a:buChar char="•"/>
            </a:pPr>
            <a:r>
              <a:rPr b="1" lang="it-IT" sz="2400">
                <a:latin typeface="Lato"/>
                <a:ea typeface="Lato"/>
                <a:cs typeface="Lato"/>
                <a:sym typeface="Lato"/>
              </a:rPr>
              <a:t>Корак 2</a:t>
            </a:r>
            <a:r>
              <a:rPr lang="it-IT" sz="2400">
                <a:latin typeface="Lato"/>
                <a:ea typeface="Lato"/>
                <a:cs typeface="Lato"/>
                <a:sym typeface="Lato"/>
              </a:rPr>
              <a:t>: Разврстајте баријере које сте пронашли на унутрашње и спољашње.</a:t>
            </a:r>
            <a:br>
              <a:rPr lang="it-IT" sz="2400">
                <a:latin typeface="Lato"/>
                <a:ea typeface="Lato"/>
                <a:cs typeface="Lato"/>
                <a:sym typeface="Lato"/>
              </a:rPr>
            </a:br>
            <a:endParaRPr sz="2400">
              <a:solidFill>
                <a:srgbClr val="339966"/>
              </a:solidFill>
              <a:latin typeface="Lato"/>
              <a:ea typeface="Lato"/>
              <a:cs typeface="Lato"/>
              <a:sym typeface="Lato"/>
            </a:endParaRPr>
          </a:p>
        </p:txBody>
      </p:sp>
      <p:pic>
        <p:nvPicPr>
          <p:cNvPr descr="H:\My Drive\KA2\KA2 - TYM\_WP5-Sharing and Promotion\Graphic Identity\Logo TYM\TYM_Tavola disegno 1-02.png" id="166" name="Google Shape;166;p16"/>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C:\Users\erasm\Downloads\fight.png" id="167" name="Google Shape;167;p16"/>
          <p:cNvPicPr preferRelativeResize="0"/>
          <p:nvPr/>
        </p:nvPicPr>
        <p:blipFill rotWithShape="1">
          <a:blip r:embed="rId4">
            <a:alphaModFix/>
          </a:blip>
          <a:srcRect b="0" l="0" r="0" t="0"/>
          <a:stretch/>
        </p:blipFill>
        <p:spPr>
          <a:xfrm>
            <a:off x="6929454" y="3714756"/>
            <a:ext cx="1483540" cy="1483540"/>
          </a:xfrm>
          <a:prstGeom prst="rect">
            <a:avLst/>
          </a:prstGeom>
          <a:noFill/>
          <a:ln>
            <a:noFill/>
          </a:ln>
        </p:spPr>
      </p:pic>
      <p:pic>
        <p:nvPicPr>
          <p:cNvPr descr="qr_code (5).png" id="168" name="Google Shape;168;p16"/>
          <p:cNvPicPr preferRelativeResize="0"/>
          <p:nvPr/>
        </p:nvPicPr>
        <p:blipFill rotWithShape="1">
          <a:blip r:embed="rId5">
            <a:alphaModFix/>
          </a:blip>
          <a:srcRect b="0" l="0" r="0" t="0"/>
          <a:stretch/>
        </p:blipFill>
        <p:spPr>
          <a:xfrm>
            <a:off x="5962262" y="923731"/>
            <a:ext cx="2712876" cy="271287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4"/>
          <p:cNvSpPr txBox="1"/>
          <p:nvPr>
            <p:ph type="title"/>
          </p:nvPr>
        </p:nvSpPr>
        <p:spPr>
          <a:xfrm>
            <a:off x="457200" y="228866"/>
            <a:ext cx="7543824"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интегрисање Minfulness техника у ваш школски дан</a:t>
            </a:r>
            <a:endParaRPr b="1" sz="2400">
              <a:solidFill>
                <a:srgbClr val="339966"/>
              </a:solidFill>
              <a:latin typeface="Lato"/>
              <a:ea typeface="Lato"/>
              <a:cs typeface="Lato"/>
              <a:sym typeface="Lato"/>
            </a:endParaRPr>
          </a:p>
        </p:txBody>
      </p:sp>
      <p:sp>
        <p:nvSpPr>
          <p:cNvPr id="529" name="Google Shape;529;p54"/>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85000" lnSpcReduction="10000"/>
          </a:bodyPr>
          <a:lstStyle/>
          <a:p>
            <a:pPr indent="-330200" lvl="0" marL="457200" rtl="0" algn="l">
              <a:lnSpc>
                <a:spcPct val="130000"/>
              </a:lnSpc>
              <a:spcBef>
                <a:spcPts val="0"/>
              </a:spcBef>
              <a:spcAft>
                <a:spcPts val="0"/>
              </a:spcAft>
              <a:buClr>
                <a:srgbClr val="2C2C2C"/>
              </a:buClr>
              <a:buSzPct val="72072"/>
              <a:buNone/>
            </a:pPr>
            <a:r>
              <a:rPr b="1" lang="it-IT" sz="2400">
                <a:solidFill>
                  <a:srgbClr val="319362"/>
                </a:solidFill>
              </a:rPr>
              <a:t>СТРАТЕГИЈА 2: Усклађивање са вашим умом, дахом,телом</a:t>
            </a:r>
            <a:endParaRPr/>
          </a:p>
          <a:p>
            <a:pPr indent="-342900" lvl="0" marL="469900" rtl="0" algn="l">
              <a:lnSpc>
                <a:spcPct val="130000"/>
              </a:lnSpc>
              <a:spcBef>
                <a:spcPts val="0"/>
              </a:spcBef>
              <a:spcAft>
                <a:spcPts val="0"/>
              </a:spcAft>
              <a:buClr>
                <a:srgbClr val="2C2C2C"/>
              </a:buClr>
              <a:buSzPct val="72072"/>
              <a:buFont typeface="Arial"/>
              <a:buChar char="•"/>
            </a:pPr>
            <a:r>
              <a:rPr lang="it-IT" sz="2400"/>
              <a:t>Mindfulness укључује три компоненте: (1) усмеравање пажње на наше мисли, (2) усмеравање пажње на наш дах и (3) усмеравање пажње на наше тело.</a:t>
            </a:r>
            <a:endParaRPr/>
          </a:p>
          <a:p>
            <a:pPr indent="-342900" lvl="0" marL="469900" rtl="0" algn="l">
              <a:lnSpc>
                <a:spcPct val="130000"/>
              </a:lnSpc>
              <a:spcBef>
                <a:spcPts val="0"/>
              </a:spcBef>
              <a:spcAft>
                <a:spcPts val="0"/>
              </a:spcAft>
              <a:buClr>
                <a:srgbClr val="2C2C2C"/>
              </a:buClr>
              <a:buSzPct val="72072"/>
              <a:buFont typeface="Arial"/>
              <a:buChar char="•"/>
            </a:pPr>
            <a:r>
              <a:rPr lang="it-IT" sz="2400"/>
              <a:t>Током првог минута једноставно приметите мисли које вам падају на памет без потребе да их мењате или осуђујете; „приметите и пустите“. Током другог минута сузите пажњу на јединствени фокус вашег даха – „удахните и издахните“. Током трећег минута проширите пажњу на цело тело и, без осуђивања, приметите све сензације које су присутне у вашем телу.</a:t>
            </a:r>
            <a:endParaRPr sz="2400"/>
          </a:p>
        </p:txBody>
      </p:sp>
      <p:pic>
        <p:nvPicPr>
          <p:cNvPr descr="H:\My Drive\KA2\KA2 - TYM\_WP5-Sharing and Promotion\Graphic Identity\Logo TYM\TYM_Tavola disegno 1-02.png" id="530" name="Google Shape;530;p54"/>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5"/>
          <p:cNvSpPr txBox="1"/>
          <p:nvPr>
            <p:ph type="title"/>
          </p:nvPr>
        </p:nvSpPr>
        <p:spPr>
          <a:xfrm>
            <a:off x="457200" y="228866"/>
            <a:ext cx="7543824"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интегрисање Minfulness техника у ваш школски дан</a:t>
            </a:r>
            <a:endParaRPr b="1" sz="2400">
              <a:solidFill>
                <a:srgbClr val="339966"/>
              </a:solidFill>
              <a:latin typeface="Lato"/>
              <a:ea typeface="Lato"/>
              <a:cs typeface="Lato"/>
              <a:sym typeface="Lato"/>
            </a:endParaRPr>
          </a:p>
        </p:txBody>
      </p:sp>
      <p:sp>
        <p:nvSpPr>
          <p:cNvPr id="537" name="Google Shape;537;p55"/>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Autofit/>
          </a:bodyPr>
          <a:lstStyle/>
          <a:p>
            <a:pPr indent="-330200" lvl="0" marL="457200" rtl="0" algn="l">
              <a:lnSpc>
                <a:spcPct val="130000"/>
              </a:lnSpc>
              <a:spcBef>
                <a:spcPts val="0"/>
              </a:spcBef>
              <a:spcAft>
                <a:spcPts val="0"/>
              </a:spcAft>
              <a:buClr>
                <a:srgbClr val="2C2C2C"/>
              </a:buClr>
              <a:buSzPts val="1600"/>
              <a:buNone/>
            </a:pPr>
            <a:r>
              <a:rPr b="1" lang="it-IT" sz="1600">
                <a:solidFill>
                  <a:srgbClr val="319362"/>
                </a:solidFill>
                <a:latin typeface="Lato"/>
                <a:ea typeface="Lato"/>
                <a:cs typeface="Lato"/>
                <a:sym typeface="Lato"/>
              </a:rPr>
              <a:t>СТРАТЕГИЈА 3: mindfulness уз свакодневне сусрете у учионици са тешким емоцијама</a:t>
            </a:r>
            <a:endParaRPr/>
          </a:p>
          <a:p>
            <a:pPr indent="-330200" lvl="0" marL="457200" rtl="0" algn="l">
              <a:lnSpc>
                <a:spcPct val="130000"/>
              </a:lnSpc>
              <a:spcBef>
                <a:spcPts val="0"/>
              </a:spcBef>
              <a:spcAft>
                <a:spcPts val="0"/>
              </a:spcAft>
              <a:buClr>
                <a:srgbClr val="2C2C2C"/>
              </a:buClr>
              <a:buSzPts val="1600"/>
              <a:buNone/>
            </a:pPr>
            <a:r>
              <a:rPr lang="it-IT" sz="1600">
                <a:latin typeface="Lato"/>
                <a:ea typeface="Lato"/>
                <a:cs typeface="Lato"/>
                <a:sym typeface="Lato"/>
              </a:rPr>
              <a:t>Користећи ову вежбу за свесно размишљање о тешким ситуацијама у учионици, припремате се да будете ефикасан модел свесног суочавања и одговорног, а не реактивног, доношења одлука као одговор на стрес.</a:t>
            </a:r>
            <a:endParaRPr sz="1600">
              <a:latin typeface="Lato"/>
              <a:ea typeface="Lato"/>
              <a:cs typeface="Lato"/>
              <a:sym typeface="Lato"/>
            </a:endParaRPr>
          </a:p>
          <a:p>
            <a:pPr indent="-330200" lvl="0" marL="457200" rtl="0" algn="l">
              <a:lnSpc>
                <a:spcPct val="130000"/>
              </a:lnSpc>
              <a:spcBef>
                <a:spcPts val="0"/>
              </a:spcBef>
              <a:spcAft>
                <a:spcPts val="0"/>
              </a:spcAft>
              <a:buClr>
                <a:srgbClr val="2C2C2C"/>
              </a:buClr>
              <a:buSzPts val="1600"/>
              <a:buFont typeface="Arial"/>
              <a:buChar char="•"/>
            </a:pPr>
            <a:r>
              <a:rPr lang="it-IT" sz="1600">
                <a:latin typeface="Lato"/>
                <a:ea typeface="Lato"/>
                <a:cs typeface="Lato"/>
                <a:sym typeface="Lato"/>
              </a:rPr>
              <a:t>Прво, почните да размишљате о ученику кога можете сматрати изазовним на неки начин.</a:t>
            </a:r>
            <a:endParaRPr/>
          </a:p>
          <a:p>
            <a:pPr indent="-330200" lvl="0" marL="457200" rtl="0" algn="l">
              <a:lnSpc>
                <a:spcPct val="130000"/>
              </a:lnSpc>
              <a:spcBef>
                <a:spcPts val="0"/>
              </a:spcBef>
              <a:spcAft>
                <a:spcPts val="0"/>
              </a:spcAft>
              <a:buClr>
                <a:srgbClr val="2C2C2C"/>
              </a:buClr>
              <a:buSzPts val="1600"/>
              <a:buFont typeface="Arial"/>
              <a:buChar char="•"/>
            </a:pPr>
            <a:r>
              <a:rPr lang="it-IT" sz="1600">
                <a:latin typeface="Lato"/>
                <a:ea typeface="Lato"/>
                <a:cs typeface="Lato"/>
                <a:sym typeface="Lato"/>
              </a:rPr>
              <a:t>Затим, размислите о последњем путу када је овај ученик можда отежао нешто у вези са вашим часом. Које емоције вам падају на памет? Да ли је ваше тело учинило нешто да реагује на сећање? (нпр. затегнута рамена? затегнут стомак?)</a:t>
            </a:r>
            <a:endParaRPr/>
          </a:p>
          <a:p>
            <a:pPr indent="-330200" lvl="0" marL="457200" rtl="0" algn="l">
              <a:lnSpc>
                <a:spcPct val="130000"/>
              </a:lnSpc>
              <a:spcBef>
                <a:spcPts val="0"/>
              </a:spcBef>
              <a:spcAft>
                <a:spcPts val="0"/>
              </a:spcAft>
              <a:buClr>
                <a:srgbClr val="2C2C2C"/>
              </a:buClr>
              <a:buSzPts val="1600"/>
              <a:buFont typeface="Arial"/>
              <a:buChar char="•"/>
            </a:pPr>
            <a:r>
              <a:rPr lang="it-IT" sz="1600">
                <a:latin typeface="Lato"/>
                <a:ea typeface="Lato"/>
                <a:cs typeface="Lato"/>
                <a:sym typeface="Lato"/>
              </a:rPr>
              <a:t>Сада, уместо да покушавате да зауставите осећања или промените своју перспективу на њих, само седите са осећањима. Без осуђивања, слушајте своје мисли које произилазе из тих осећања.</a:t>
            </a:r>
            <a:endParaRPr sz="2100"/>
          </a:p>
        </p:txBody>
      </p:sp>
      <p:pic>
        <p:nvPicPr>
          <p:cNvPr descr="H:\My Drive\KA2\KA2 - TYM\_WP5-Sharing and Promotion\Graphic Identity\Logo TYM\TYM_Tavola disegno 1-02.png" id="538" name="Google Shape;538;p55"/>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6"/>
          <p:cNvSpPr txBox="1"/>
          <p:nvPr>
            <p:ph type="title"/>
          </p:nvPr>
        </p:nvSpPr>
        <p:spPr>
          <a:xfrm>
            <a:off x="457200" y="228866"/>
            <a:ext cx="7543824"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интегрисање Minfulness техника у ваш школски дан</a:t>
            </a:r>
            <a:endParaRPr b="1" sz="2400">
              <a:solidFill>
                <a:srgbClr val="339966"/>
              </a:solidFill>
              <a:latin typeface="Lato"/>
              <a:ea typeface="Lato"/>
              <a:cs typeface="Lato"/>
              <a:sym typeface="Lato"/>
            </a:endParaRPr>
          </a:p>
        </p:txBody>
      </p:sp>
      <p:sp>
        <p:nvSpPr>
          <p:cNvPr id="545" name="Google Shape;545;p56"/>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85000" lnSpcReduction="10000"/>
          </a:bodyPr>
          <a:lstStyle/>
          <a:p>
            <a:pPr indent="-330200" lvl="0" marL="457200" rtl="0" algn="l">
              <a:lnSpc>
                <a:spcPct val="130000"/>
              </a:lnSpc>
              <a:spcBef>
                <a:spcPts val="0"/>
              </a:spcBef>
              <a:spcAft>
                <a:spcPts val="0"/>
              </a:spcAft>
              <a:buClr>
                <a:srgbClr val="2C2C2C"/>
              </a:buClr>
              <a:buSzPct val="78431"/>
              <a:buNone/>
            </a:pPr>
            <a:r>
              <a:rPr b="1" lang="it-IT" sz="2400">
                <a:solidFill>
                  <a:srgbClr val="319362"/>
                </a:solidFill>
                <a:latin typeface="Lato"/>
                <a:ea typeface="Lato"/>
                <a:cs typeface="Lato"/>
                <a:sym typeface="Lato"/>
              </a:rPr>
              <a:t>Друге стратегије…</a:t>
            </a:r>
            <a:endParaRPr/>
          </a:p>
          <a:p>
            <a:pPr indent="-342900" lvl="0" marL="469900" rtl="0" algn="l">
              <a:lnSpc>
                <a:spcPct val="130000"/>
              </a:lnSpc>
              <a:spcBef>
                <a:spcPts val="0"/>
              </a:spcBef>
              <a:spcAft>
                <a:spcPts val="0"/>
              </a:spcAft>
              <a:buClr>
                <a:srgbClr val="2C2C2C"/>
              </a:buClr>
              <a:buSzPct val="78431"/>
              <a:buFont typeface="Arial"/>
              <a:buChar char="•"/>
            </a:pPr>
            <a:r>
              <a:rPr lang="it-IT" sz="2400">
                <a:latin typeface="Lato"/>
                <a:ea typeface="Lato"/>
                <a:cs typeface="Lato"/>
                <a:sym typeface="Lato"/>
              </a:rPr>
              <a:t>Дневна вежба пажње може се користити током предвидљивих делова дана када ученицима треба помоћ да смање ниво узбуђења и фокусирају своје мисли на учење које се дешава у учионици. Нека стандардна времена могу бити када ученици први пут дођу у школу, после ручка и после одмора. Током ове дневне вежбе ученици су најбоље у могућности да изграде свој капацитет за пажњу.</a:t>
            </a:r>
            <a:endParaRPr/>
          </a:p>
          <a:p>
            <a:pPr indent="-342900" lvl="0" marL="469900" rtl="0" algn="l">
              <a:lnSpc>
                <a:spcPct val="130000"/>
              </a:lnSpc>
              <a:spcBef>
                <a:spcPts val="0"/>
              </a:spcBef>
              <a:spcAft>
                <a:spcPts val="0"/>
              </a:spcAft>
              <a:buClr>
                <a:srgbClr val="2C2C2C"/>
              </a:buClr>
              <a:buSzPct val="78431"/>
              <a:buFont typeface="Arial"/>
              <a:buChar char="•"/>
            </a:pPr>
            <a:r>
              <a:rPr lang="it-IT" sz="2400">
                <a:latin typeface="Lato"/>
                <a:ea typeface="Lato"/>
                <a:cs typeface="Lato"/>
                <a:sym typeface="Lato"/>
              </a:rPr>
              <a:t>На пример, може се користити као пажљив прелаз на почетак часа.</a:t>
            </a:r>
            <a:endParaRPr/>
          </a:p>
        </p:txBody>
      </p:sp>
      <p:pic>
        <p:nvPicPr>
          <p:cNvPr descr="H:\My Drive\KA2\KA2 - TYM\_WP5-Sharing and Promotion\Graphic Identity\Logo TYM\TYM_Tavola disegno 1-02.png" id="546" name="Google Shape;546;p56"/>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7"/>
          <p:cNvSpPr txBox="1"/>
          <p:nvPr>
            <p:ph type="title"/>
          </p:nvPr>
        </p:nvSpPr>
        <p:spPr>
          <a:xfrm>
            <a:off x="457200" y="228866"/>
            <a:ext cx="7543824"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интегрисање Minfulness техника у ваш школски дан</a:t>
            </a:r>
            <a:endParaRPr b="1" sz="2400">
              <a:solidFill>
                <a:srgbClr val="339966"/>
              </a:solidFill>
              <a:latin typeface="Lato"/>
              <a:ea typeface="Lato"/>
              <a:cs typeface="Lato"/>
              <a:sym typeface="Lato"/>
            </a:endParaRPr>
          </a:p>
        </p:txBody>
      </p:sp>
      <p:sp>
        <p:nvSpPr>
          <p:cNvPr id="553" name="Google Shape;553;p57"/>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30200" lvl="0" marL="457200" rtl="0" algn="l">
              <a:lnSpc>
                <a:spcPct val="130000"/>
              </a:lnSpc>
              <a:spcBef>
                <a:spcPts val="0"/>
              </a:spcBef>
              <a:spcAft>
                <a:spcPts val="0"/>
              </a:spcAft>
              <a:buClr>
                <a:srgbClr val="2C2C2C"/>
              </a:buClr>
              <a:buSzPts val="1600"/>
              <a:buNone/>
            </a:pPr>
            <a:r>
              <a:rPr b="1" lang="it-IT" sz="2300">
                <a:solidFill>
                  <a:srgbClr val="319362"/>
                </a:solidFill>
                <a:latin typeface="Lato"/>
                <a:ea typeface="Lato"/>
                <a:cs typeface="Lato"/>
                <a:sym typeface="Lato"/>
              </a:rPr>
              <a:t>Друге стратегије…</a:t>
            </a:r>
            <a:endParaRPr/>
          </a:p>
          <a:p>
            <a:pPr indent="-342900" lvl="0" marL="342900" rtl="0" algn="just">
              <a:lnSpc>
                <a:spcPct val="100000"/>
              </a:lnSpc>
              <a:spcBef>
                <a:spcPts val="400"/>
              </a:spcBef>
              <a:spcAft>
                <a:spcPts val="0"/>
              </a:spcAft>
              <a:buSzPts val="2000"/>
              <a:buChar char="•"/>
            </a:pPr>
            <a:r>
              <a:rPr lang="it-IT" sz="2000">
                <a:latin typeface="Lato"/>
                <a:ea typeface="Lato"/>
                <a:cs typeface="Lato"/>
                <a:sym typeface="Lato"/>
              </a:rPr>
              <a:t>Планиране кратке паузе за свесност могу се стратешки користити током продужених академских активности. Неки их називају </a:t>
            </a:r>
            <a:r>
              <a:rPr b="1" lang="it-IT" sz="2000">
                <a:latin typeface="Lato"/>
                <a:ea typeface="Lato"/>
                <a:cs typeface="Lato"/>
                <a:sym typeface="Lato"/>
              </a:rPr>
              <a:t>„паузама за мозак“, </a:t>
            </a:r>
            <a:r>
              <a:rPr lang="it-IT" sz="2000">
                <a:latin typeface="Lato"/>
                <a:ea typeface="Lato"/>
                <a:cs typeface="Lato"/>
                <a:sym typeface="Lato"/>
              </a:rPr>
              <a:t>што су кратке паузе од досаде и недостатка фокуса који могу настати услед присиљавања да се превише дуго концентришемо на једну ствар.</a:t>
            </a:r>
            <a:endParaRPr/>
          </a:p>
          <a:p>
            <a:pPr indent="-342900" lvl="0" marL="342900" rtl="0" algn="just">
              <a:lnSpc>
                <a:spcPct val="100000"/>
              </a:lnSpc>
              <a:spcBef>
                <a:spcPts val="400"/>
              </a:spcBef>
              <a:spcAft>
                <a:spcPts val="0"/>
              </a:spcAft>
              <a:buSzPts val="2000"/>
              <a:buChar char="•"/>
            </a:pPr>
            <a:r>
              <a:rPr lang="it-IT" sz="2000">
                <a:latin typeface="Lato"/>
                <a:ea typeface="Lato"/>
                <a:cs typeface="Lato"/>
                <a:sym typeface="Lato"/>
              </a:rPr>
              <a:t>На пример, може се вежбати тако што се сви ученици замоле да се истегну (седе или стоје), а затим се 5 минута прстима полако крећу кроз </a:t>
            </a:r>
            <a:r>
              <a:rPr b="1" lang="it-IT" sz="2000">
                <a:latin typeface="Lato"/>
                <a:ea typeface="Lato"/>
                <a:cs typeface="Lato"/>
                <a:sym typeface="Lato"/>
              </a:rPr>
              <a:t>спирални лавиринт.</a:t>
            </a:r>
            <a:endParaRPr sz="2000">
              <a:latin typeface="Lato"/>
              <a:ea typeface="Lato"/>
              <a:cs typeface="Lato"/>
              <a:sym typeface="Lato"/>
            </a:endParaRPr>
          </a:p>
        </p:txBody>
      </p:sp>
      <p:pic>
        <p:nvPicPr>
          <p:cNvPr descr="H:\My Drive\KA2\KA2 - TYM\_WP5-Sharing and Promotion\Graphic Identity\Logo TYM\TYM_Tavola disegno 1-02.png" id="554" name="Google Shape;554;p57"/>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9" name="Shape 559"/>
        <p:cNvGrpSpPr/>
        <p:nvPr/>
      </p:nvGrpSpPr>
      <p:grpSpPr>
        <a:xfrm>
          <a:off x="0" y="0"/>
          <a:ext cx="0" cy="0"/>
          <a:chOff x="0" y="0"/>
          <a:chExt cx="0" cy="0"/>
        </a:xfrm>
      </p:grpSpPr>
      <p:sp>
        <p:nvSpPr>
          <p:cNvPr id="560" name="Google Shape;560;p58"/>
          <p:cNvSpPr txBox="1"/>
          <p:nvPr>
            <p:ph type="title"/>
          </p:nvPr>
        </p:nvSpPr>
        <p:spPr>
          <a:xfrm>
            <a:off x="457200" y="228866"/>
            <a:ext cx="7543824"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Стратегије за интегрисање Minfulness техника у ваш школски дан</a:t>
            </a:r>
            <a:endParaRPr b="1" sz="2400">
              <a:solidFill>
                <a:srgbClr val="339966"/>
              </a:solidFill>
              <a:latin typeface="Lato"/>
              <a:ea typeface="Lato"/>
              <a:cs typeface="Lato"/>
              <a:sym typeface="Lato"/>
            </a:endParaRPr>
          </a:p>
        </p:txBody>
      </p:sp>
      <p:sp>
        <p:nvSpPr>
          <p:cNvPr id="561" name="Google Shape;561;p58"/>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30200" lvl="0" marL="457200" rtl="0" algn="l">
              <a:lnSpc>
                <a:spcPct val="130000"/>
              </a:lnSpc>
              <a:spcBef>
                <a:spcPts val="0"/>
              </a:spcBef>
              <a:spcAft>
                <a:spcPts val="0"/>
              </a:spcAft>
              <a:buClr>
                <a:srgbClr val="2C2C2C"/>
              </a:buClr>
              <a:buSzPts val="1600"/>
              <a:buNone/>
            </a:pPr>
            <a:r>
              <a:rPr b="1" lang="it-IT" sz="2300">
                <a:solidFill>
                  <a:srgbClr val="319362"/>
                </a:solidFill>
                <a:latin typeface="Lato"/>
                <a:ea typeface="Lato"/>
                <a:cs typeface="Lato"/>
                <a:sym typeface="Lato"/>
              </a:rPr>
              <a:t>Друге стратегије…</a:t>
            </a:r>
            <a:endParaRPr/>
          </a:p>
          <a:p>
            <a:pPr indent="-342900" lvl="0" marL="342900" rtl="0" algn="just">
              <a:lnSpc>
                <a:spcPct val="100000"/>
              </a:lnSpc>
              <a:spcBef>
                <a:spcPts val="400"/>
              </a:spcBef>
              <a:spcAft>
                <a:spcPts val="0"/>
              </a:spcAft>
              <a:buSzPts val="2000"/>
              <a:buFont typeface="Arial"/>
              <a:buChar char="•"/>
            </a:pPr>
            <a:r>
              <a:rPr lang="it-IT" sz="2000">
                <a:latin typeface="Lato"/>
                <a:ea typeface="Lato"/>
                <a:cs typeface="Lato"/>
                <a:sym typeface="Lato"/>
              </a:rPr>
              <a:t>Подржавајућа реакција пажње на непредвиђене стресоре може се вежбати са целим разредом или са појединачним учеником. Када се десе ствари које код ученика изазивају анксиозност, страх, љутњу или узнемиреност, можете им помоћи да се сете вештина научених током свакодневних вежби пажње како би се довели у стање смирености и свесности садашњег тренутка.</a:t>
            </a:r>
            <a:endParaRPr/>
          </a:p>
          <a:p>
            <a:pPr indent="-342900" lvl="0" marL="342900" rtl="0" algn="just">
              <a:lnSpc>
                <a:spcPct val="100000"/>
              </a:lnSpc>
              <a:spcBef>
                <a:spcPts val="400"/>
              </a:spcBef>
              <a:spcAft>
                <a:spcPts val="0"/>
              </a:spcAft>
              <a:buSzPts val="2000"/>
              <a:buChar char="•"/>
            </a:pPr>
            <a:r>
              <a:rPr lang="it-IT" sz="2000">
                <a:latin typeface="Lato"/>
                <a:ea typeface="Lato"/>
                <a:cs typeface="Lato"/>
                <a:sym typeface="Lato"/>
              </a:rPr>
              <a:t>На пример, можете научити разред да користи звоно пажње како би се вратили у стање смирености.</a:t>
            </a:r>
            <a:endParaRPr sz="2000">
              <a:latin typeface="Lato"/>
              <a:ea typeface="Lato"/>
              <a:cs typeface="Lato"/>
              <a:sym typeface="Lato"/>
            </a:endParaRPr>
          </a:p>
        </p:txBody>
      </p:sp>
      <p:pic>
        <p:nvPicPr>
          <p:cNvPr descr="H:\My Drive\KA2\KA2 - TYM\_WP5-Sharing and Promotion\Graphic Identity\Logo TYM\TYM_Tavola disegno 1-02.png" id="562" name="Google Shape;562;p58"/>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9"/>
          <p:cNvSpPr txBox="1"/>
          <p:nvPr>
            <p:ph idx="1" type="body"/>
          </p:nvPr>
        </p:nvSpPr>
        <p:spPr>
          <a:xfrm>
            <a:off x="685800" y="2232422"/>
            <a:ext cx="7772400" cy="1250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339966"/>
              </a:buClr>
              <a:buSzPts val="2800"/>
              <a:buNone/>
            </a:pPr>
            <a:r>
              <a:rPr b="1" lang="it-IT" sz="2800">
                <a:solidFill>
                  <a:srgbClr val="339966"/>
                </a:solidFill>
                <a:latin typeface="Lato"/>
                <a:ea typeface="Lato"/>
                <a:cs typeface="Lato"/>
                <a:sym typeface="Lato"/>
              </a:rPr>
              <a:t>Проактивни приступи и расположиви ресурси</a:t>
            </a:r>
            <a:br>
              <a:rPr b="1" lang="it-IT" sz="2800">
                <a:solidFill>
                  <a:srgbClr val="339966"/>
                </a:solidFill>
                <a:latin typeface="Lato"/>
                <a:ea typeface="Lato"/>
                <a:cs typeface="Lato"/>
                <a:sym typeface="Lato"/>
              </a:rPr>
            </a:br>
            <a:endParaRPr b="1" sz="2800">
              <a:solidFill>
                <a:srgbClr val="339966"/>
              </a:solidFill>
              <a:latin typeface="Lato"/>
              <a:ea typeface="Lato"/>
              <a:cs typeface="Lato"/>
              <a:sym typeface="Lato"/>
            </a:endParaRPr>
          </a:p>
        </p:txBody>
      </p:sp>
      <p:pic>
        <p:nvPicPr>
          <p:cNvPr descr="H:\My Drive\KA2\KA2 - TYM\_WP5-Sharing and Promotion\Graphic Identity\Logo TYM\TYM_Tavola disegno 1-02.png" id="568" name="Google Shape;568;p59"/>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stigma.png" id="569" name="Google Shape;569;p59"/>
          <p:cNvPicPr preferRelativeResize="0"/>
          <p:nvPr/>
        </p:nvPicPr>
        <p:blipFill rotWithShape="1">
          <a:blip r:embed="rId4">
            <a:alphaModFix/>
          </a:blip>
          <a:srcRect b="0" l="0" r="0" t="0"/>
          <a:stretch/>
        </p:blipFill>
        <p:spPr>
          <a:xfrm>
            <a:off x="642910" y="642922"/>
            <a:ext cx="1595578" cy="159557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0"/>
          <p:cNvSpPr txBox="1"/>
          <p:nvPr>
            <p:ph type="title"/>
          </p:nvPr>
        </p:nvSpPr>
        <p:spPr>
          <a:xfrm>
            <a:off x="457200" y="469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Улога образовања у подизању свести о менталном здрављу</a:t>
            </a:r>
            <a:endParaRPr b="1" sz="2400">
              <a:solidFill>
                <a:srgbClr val="339966"/>
              </a:solidFill>
              <a:latin typeface="Lato"/>
              <a:ea typeface="Lato"/>
              <a:cs typeface="Lato"/>
              <a:sym typeface="Lato"/>
            </a:endParaRPr>
          </a:p>
        </p:txBody>
      </p:sp>
      <p:sp>
        <p:nvSpPr>
          <p:cNvPr id="576" name="Google Shape;576;p60"/>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0" lvl="0" marL="0" rtl="0" algn="just">
              <a:lnSpc>
                <a:spcPct val="130000"/>
              </a:lnSpc>
              <a:spcBef>
                <a:spcPts val="0"/>
              </a:spcBef>
              <a:spcAft>
                <a:spcPts val="0"/>
              </a:spcAft>
              <a:buNone/>
            </a:pPr>
            <a:r>
              <a:t/>
            </a:r>
            <a:endParaRPr sz="2000">
              <a:latin typeface="Lato"/>
              <a:ea typeface="Lato"/>
              <a:cs typeface="Lato"/>
              <a:sym typeface="Lato"/>
            </a:endParaRPr>
          </a:p>
          <a:p>
            <a:pPr indent="-330200" lvl="0" marL="457200" rtl="0" algn="l">
              <a:lnSpc>
                <a:spcPct val="115000"/>
              </a:lnSpc>
              <a:spcBef>
                <a:spcPts val="0"/>
              </a:spcBef>
              <a:spcAft>
                <a:spcPts val="0"/>
              </a:spcAft>
              <a:buClr>
                <a:srgbClr val="2C2C2C"/>
              </a:buClr>
              <a:buSzPts val="1600"/>
              <a:buChar char="●"/>
            </a:pPr>
            <a:r>
              <a:rPr lang="it-IT" sz="2000">
                <a:latin typeface="Lato"/>
                <a:ea typeface="Lato"/>
                <a:cs typeface="Lato"/>
                <a:sym typeface="Lato"/>
              </a:rPr>
              <a:t>Образовање може демистификовати ментално здравље пружањем чињеничних информација, разбијањем заблуда и смањењем страха. </a:t>
            </a:r>
            <a:endParaRPr sz="2000">
              <a:latin typeface="Lato"/>
              <a:ea typeface="Lato"/>
              <a:cs typeface="Lato"/>
              <a:sym typeface="Lato"/>
            </a:endParaRPr>
          </a:p>
          <a:p>
            <a:pPr indent="0" lvl="0" marL="457200" rtl="0" algn="l">
              <a:lnSpc>
                <a:spcPct val="115000"/>
              </a:lnSpc>
              <a:spcBef>
                <a:spcPts val="0"/>
              </a:spcBef>
              <a:spcAft>
                <a:spcPts val="0"/>
              </a:spcAft>
              <a:buNone/>
            </a:pPr>
            <a:r>
              <a:t/>
            </a:r>
            <a:endParaRPr sz="2000">
              <a:latin typeface="Lato"/>
              <a:ea typeface="Lato"/>
              <a:cs typeface="Lato"/>
              <a:sym typeface="Lato"/>
            </a:endParaRPr>
          </a:p>
          <a:p>
            <a:pPr indent="-330200" lvl="0" marL="457200" rtl="0" algn="l">
              <a:lnSpc>
                <a:spcPct val="115000"/>
              </a:lnSpc>
              <a:spcBef>
                <a:spcPts val="0"/>
              </a:spcBef>
              <a:spcAft>
                <a:spcPts val="0"/>
              </a:spcAft>
              <a:buClr>
                <a:srgbClr val="2C2C2C"/>
              </a:buClr>
              <a:buSzPts val="1600"/>
              <a:buChar char="●"/>
            </a:pPr>
            <a:r>
              <a:rPr lang="it-IT" sz="2000">
                <a:latin typeface="Lato"/>
                <a:ea typeface="Lato"/>
                <a:cs typeface="Lato"/>
                <a:sym typeface="Lato"/>
              </a:rPr>
              <a:t>Помаже ученицима и особљу да идентификују ране знаке упозорења на проблеме менталног здравља, што доводи до раније интервенције. </a:t>
            </a:r>
            <a:endParaRPr sz="2000">
              <a:latin typeface="Lato"/>
              <a:ea typeface="Lato"/>
              <a:cs typeface="Lato"/>
              <a:sym typeface="Lato"/>
            </a:endParaRPr>
          </a:p>
          <a:p>
            <a:pPr indent="0" lvl="0" marL="457200" rtl="0" algn="l">
              <a:lnSpc>
                <a:spcPct val="115000"/>
              </a:lnSpc>
              <a:spcBef>
                <a:spcPts val="0"/>
              </a:spcBef>
              <a:spcAft>
                <a:spcPts val="0"/>
              </a:spcAft>
              <a:buNone/>
            </a:pPr>
            <a:r>
              <a:t/>
            </a:r>
            <a:endParaRPr sz="2000">
              <a:latin typeface="Lato"/>
              <a:ea typeface="Lato"/>
              <a:cs typeface="Lato"/>
              <a:sym typeface="Lato"/>
            </a:endParaRPr>
          </a:p>
          <a:p>
            <a:pPr indent="-330200" lvl="0" marL="457200" rtl="0" algn="l">
              <a:lnSpc>
                <a:spcPct val="115000"/>
              </a:lnSpc>
              <a:spcBef>
                <a:spcPts val="0"/>
              </a:spcBef>
              <a:spcAft>
                <a:spcPts val="0"/>
              </a:spcAft>
              <a:buClr>
                <a:srgbClr val="2C2C2C"/>
              </a:buClr>
              <a:buSzPts val="1600"/>
              <a:buChar char="●"/>
            </a:pPr>
            <a:r>
              <a:rPr lang="it-IT" sz="2000">
                <a:latin typeface="Lato"/>
                <a:ea typeface="Lato"/>
                <a:cs typeface="Lato"/>
                <a:sym typeface="Lato"/>
              </a:rPr>
              <a:t>Школе могу опремити ученике вештинама суочавања са проблемима током целог живота, помажући им да се носе са стресом, анксиозношћу и емоционалним изазовима ван учионице.</a:t>
            </a:r>
            <a:endParaRPr sz="2000">
              <a:latin typeface="Lato"/>
              <a:ea typeface="Lato"/>
              <a:cs typeface="Lato"/>
              <a:sym typeface="Lato"/>
            </a:endParaRPr>
          </a:p>
        </p:txBody>
      </p:sp>
      <p:pic>
        <p:nvPicPr>
          <p:cNvPr descr="H:\My Drive\KA2\KA2 - TYM\_WP5-Sharing and Promotion\Graphic Identity\Logo TYM\TYM_Tavola disegno 1-02.png" id="577" name="Google Shape;577;p60"/>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C:\Users\erasm\Downloads\abuse.png" id="578" name="Google Shape;578;p60"/>
          <p:cNvPicPr preferRelativeResize="0"/>
          <p:nvPr/>
        </p:nvPicPr>
        <p:blipFill rotWithShape="1">
          <a:blip r:embed="rId4">
            <a:alphaModFix/>
          </a:blip>
          <a:srcRect b="0" l="0" r="0" t="0"/>
          <a:stretch/>
        </p:blipFill>
        <p:spPr>
          <a:xfrm>
            <a:off x="7143768" y="4071946"/>
            <a:ext cx="1229108" cy="122910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1"/>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Интеграција менталног здравља у наставни план и програм</a:t>
            </a:r>
            <a:endParaRPr b="1" sz="2400">
              <a:solidFill>
                <a:srgbClr val="339966"/>
              </a:solidFill>
              <a:latin typeface="Lato"/>
              <a:ea typeface="Lato"/>
              <a:cs typeface="Lato"/>
              <a:sym typeface="Lato"/>
            </a:endParaRPr>
          </a:p>
        </p:txBody>
      </p:sp>
      <p:sp>
        <p:nvSpPr>
          <p:cNvPr id="585" name="Google Shape;585;p61"/>
          <p:cNvSpPr txBox="1"/>
          <p:nvPr>
            <p:ph idx="1" type="body"/>
          </p:nvPr>
        </p:nvSpPr>
        <p:spPr>
          <a:xfrm>
            <a:off x="0" y="1333500"/>
            <a:ext cx="8686800" cy="4298400"/>
          </a:xfrm>
          <a:prstGeom prst="rect">
            <a:avLst/>
          </a:prstGeom>
          <a:noFill/>
          <a:ln>
            <a:noFill/>
          </a:ln>
        </p:spPr>
        <p:txBody>
          <a:bodyPr anchorCtr="0" anchor="t" bIns="45700" lIns="91425" spcFirstLastPara="1" rIns="91425" wrap="square" tIns="45700">
            <a:normAutofit fontScale="70000"/>
          </a:bodyPr>
          <a:lstStyle/>
          <a:p>
            <a:pPr indent="-318649" lvl="0" marL="457200" rtl="0" algn="just">
              <a:lnSpc>
                <a:spcPct val="130000"/>
              </a:lnSpc>
              <a:spcBef>
                <a:spcPts val="0"/>
              </a:spcBef>
              <a:spcAft>
                <a:spcPts val="0"/>
              </a:spcAft>
              <a:buClr>
                <a:srgbClr val="2C2C2C"/>
              </a:buClr>
              <a:buSzPct val="78547"/>
              <a:buChar char="●"/>
            </a:pPr>
            <a:r>
              <a:rPr b="1" lang="it-IT" sz="2542">
                <a:latin typeface="Lato"/>
                <a:ea typeface="Lato"/>
                <a:cs typeface="Lato"/>
                <a:sym typeface="Lato"/>
              </a:rPr>
              <a:t>Укључите теме менталног здравља у предмете:</a:t>
            </a:r>
            <a:r>
              <a:rPr lang="it-IT" sz="2542">
                <a:latin typeface="Lato"/>
                <a:ea typeface="Lato"/>
                <a:cs typeface="Lato"/>
                <a:sym typeface="Lato"/>
              </a:rPr>
              <a:t> Укључите дискусије о менталном здрављу у различите предмете, као што су књижевност (читање о емоционалним путовањима ликова), биологија (разумевање мозга) и физичко васпитање (значај физичког здравља за ментално благостање). </a:t>
            </a:r>
            <a:endParaRPr sz="2542">
              <a:latin typeface="Lato"/>
              <a:ea typeface="Lato"/>
              <a:cs typeface="Lato"/>
              <a:sym typeface="Lato"/>
            </a:endParaRPr>
          </a:p>
          <a:p>
            <a:pPr indent="-318649" lvl="0" marL="457200" rtl="0" algn="just">
              <a:lnSpc>
                <a:spcPct val="130000"/>
              </a:lnSpc>
              <a:spcBef>
                <a:spcPts val="0"/>
              </a:spcBef>
              <a:spcAft>
                <a:spcPts val="0"/>
              </a:spcAft>
              <a:buClr>
                <a:srgbClr val="2C2C2C"/>
              </a:buClr>
              <a:buSzPct val="78547"/>
              <a:buChar char="●"/>
            </a:pPr>
            <a:r>
              <a:rPr b="1" lang="it-IT" sz="2542">
                <a:latin typeface="Lato"/>
                <a:ea typeface="Lato"/>
                <a:cs typeface="Lato"/>
                <a:sym typeface="Lato"/>
              </a:rPr>
              <a:t>Наменски часови за добробит: </a:t>
            </a:r>
            <a:r>
              <a:rPr lang="it-IT" sz="2542">
                <a:latin typeface="Lato"/>
                <a:ea typeface="Lato"/>
                <a:cs typeface="Lato"/>
                <a:sym typeface="Lato"/>
              </a:rPr>
              <a:t>Креирајте специјализоване часове или радионице усмерене на емоционалну регулацију, отпорност и технике пажње.</a:t>
            </a:r>
            <a:r>
              <a:rPr b="1" lang="it-IT" sz="2542">
                <a:latin typeface="Lato"/>
                <a:ea typeface="Lato"/>
                <a:cs typeface="Lato"/>
                <a:sym typeface="Lato"/>
              </a:rPr>
              <a:t> </a:t>
            </a:r>
            <a:endParaRPr b="1" sz="2542">
              <a:latin typeface="Lato"/>
              <a:ea typeface="Lato"/>
              <a:cs typeface="Lato"/>
              <a:sym typeface="Lato"/>
            </a:endParaRPr>
          </a:p>
          <a:p>
            <a:pPr indent="-318649" lvl="0" marL="457200" rtl="0" algn="just">
              <a:lnSpc>
                <a:spcPct val="130000"/>
              </a:lnSpc>
              <a:spcBef>
                <a:spcPts val="0"/>
              </a:spcBef>
              <a:spcAft>
                <a:spcPts val="0"/>
              </a:spcAft>
              <a:buClr>
                <a:srgbClr val="2C2C2C"/>
              </a:buClr>
              <a:buSzPct val="78547"/>
              <a:buChar char="●"/>
            </a:pPr>
            <a:r>
              <a:rPr b="1" lang="it-IT" sz="2542">
                <a:latin typeface="Lato"/>
                <a:ea typeface="Lato"/>
                <a:cs typeface="Lato"/>
                <a:sym typeface="Lato"/>
              </a:rPr>
              <a:t>Учење засновано на пројектима: </a:t>
            </a:r>
            <a:r>
              <a:rPr lang="it-IT" sz="2542">
                <a:latin typeface="Lato"/>
                <a:ea typeface="Lato"/>
                <a:cs typeface="Lato"/>
                <a:sym typeface="Lato"/>
              </a:rPr>
              <a:t>Укључите ученике у пројекте који подижу свест о менталном здрављу у школи или заједници.</a:t>
            </a:r>
            <a:r>
              <a:rPr b="1" lang="it-IT" sz="2542">
                <a:latin typeface="Lato"/>
                <a:ea typeface="Lato"/>
                <a:cs typeface="Lato"/>
                <a:sym typeface="Lato"/>
              </a:rPr>
              <a:t> </a:t>
            </a:r>
            <a:endParaRPr b="1" sz="2542">
              <a:latin typeface="Lato"/>
              <a:ea typeface="Lato"/>
              <a:cs typeface="Lato"/>
              <a:sym typeface="Lato"/>
            </a:endParaRPr>
          </a:p>
          <a:p>
            <a:pPr indent="-318649" lvl="0" marL="457200" rtl="0" algn="just">
              <a:lnSpc>
                <a:spcPct val="130000"/>
              </a:lnSpc>
              <a:spcBef>
                <a:spcPts val="0"/>
              </a:spcBef>
              <a:spcAft>
                <a:spcPts val="0"/>
              </a:spcAft>
              <a:buClr>
                <a:srgbClr val="2C2C2C"/>
              </a:buClr>
              <a:buSzPct val="78548"/>
              <a:buChar char="●"/>
            </a:pPr>
            <a:r>
              <a:rPr b="1" lang="it-IT" sz="2542">
                <a:latin typeface="Lato"/>
                <a:ea typeface="Lato"/>
                <a:cs typeface="Lato"/>
                <a:sym typeface="Lato"/>
              </a:rPr>
              <a:t>Иницијативе: </a:t>
            </a:r>
            <a:r>
              <a:rPr lang="it-IT" sz="2542">
                <a:latin typeface="Lato"/>
                <a:ea typeface="Lato"/>
                <a:cs typeface="Lato"/>
                <a:sym typeface="Lato"/>
              </a:rPr>
              <a:t>Подстакните наставнике да моделирају праксе менталног здравља (нпр. укључивање кратких вежби пажње на почетку ч</a:t>
            </a:r>
            <a:r>
              <a:rPr b="1" lang="it-IT" sz="2542">
                <a:latin typeface="Lato"/>
                <a:ea typeface="Lato"/>
                <a:cs typeface="Lato"/>
                <a:sym typeface="Lato"/>
              </a:rPr>
              <a:t>аса).</a:t>
            </a:r>
            <a:endParaRPr sz="2542">
              <a:latin typeface="Lato"/>
              <a:ea typeface="Lato"/>
              <a:cs typeface="Lato"/>
              <a:sym typeface="Lato"/>
            </a:endParaRPr>
          </a:p>
        </p:txBody>
      </p:sp>
      <p:pic>
        <p:nvPicPr>
          <p:cNvPr descr="H:\My Drive\KA2\KA2 - TYM\_WP5-Sharing and Promotion\Graphic Identity\Logo TYM\TYM_Tavola disegno 1-02.png" id="586" name="Google Shape;586;p61"/>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C:\Users\erasm\Downloads\busy.png" id="587" name="Google Shape;587;p61"/>
          <p:cNvPicPr preferRelativeResize="0"/>
          <p:nvPr/>
        </p:nvPicPr>
        <p:blipFill rotWithShape="1">
          <a:blip r:embed="rId4">
            <a:alphaModFix/>
          </a:blip>
          <a:srcRect b="0" l="0" r="0" t="0"/>
          <a:stretch/>
        </p:blipFill>
        <p:spPr>
          <a:xfrm>
            <a:off x="7587999" y="4533073"/>
            <a:ext cx="1098800" cy="10988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2"/>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594" name="Google Shape;594;p62"/>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lnSpcReduction="10000"/>
          </a:bodyPr>
          <a:lstStyle/>
          <a:p>
            <a:pPr indent="-330200" lvl="0" marL="342900" rtl="0" algn="just">
              <a:lnSpc>
                <a:spcPct val="100000"/>
              </a:lnSpc>
              <a:spcBef>
                <a:spcPts val="480"/>
              </a:spcBef>
              <a:spcAft>
                <a:spcPts val="0"/>
              </a:spcAft>
              <a:buClr>
                <a:schemeClr val="dk1"/>
              </a:buClr>
              <a:buSzPts val="2200"/>
              <a:buChar char="•"/>
            </a:pPr>
            <a:r>
              <a:rPr b="1" lang="it-IT" sz="2200">
                <a:latin typeface="Lato"/>
                <a:ea typeface="Lato"/>
                <a:cs typeface="Lato"/>
                <a:sym typeface="Lato"/>
              </a:rPr>
              <a:t>Школски саветници: </a:t>
            </a:r>
            <a:endParaRPr b="1" sz="2200">
              <a:latin typeface="Lato"/>
              <a:ea typeface="Lato"/>
              <a:cs typeface="Lato"/>
              <a:sym typeface="Lato"/>
            </a:endParaRPr>
          </a:p>
          <a:p>
            <a:pPr indent="-330200" lvl="0" marL="342900" rtl="0" algn="just">
              <a:lnSpc>
                <a:spcPct val="100000"/>
              </a:lnSpc>
              <a:spcBef>
                <a:spcPts val="480"/>
              </a:spcBef>
              <a:spcAft>
                <a:spcPts val="0"/>
              </a:spcAft>
              <a:buClr>
                <a:schemeClr val="dk1"/>
              </a:buClr>
              <a:buSzPts val="2200"/>
              <a:buChar char="•"/>
            </a:pPr>
            <a:r>
              <a:rPr b="1" lang="it-IT" sz="2200">
                <a:latin typeface="Lato"/>
                <a:ea typeface="Lato"/>
                <a:cs typeface="Lato"/>
                <a:sym typeface="Lato"/>
              </a:rPr>
              <a:t>Прва линија подршке: </a:t>
            </a:r>
            <a:r>
              <a:rPr lang="it-IT" sz="2200">
                <a:latin typeface="Lato"/>
                <a:ea typeface="Lato"/>
                <a:cs typeface="Lato"/>
                <a:sym typeface="Lato"/>
              </a:rPr>
              <a:t>Обучени стручњаци доступни за подршку ученицима, наставницима и особљу са емоционалним и психолошким изазовима. </a:t>
            </a:r>
            <a:endParaRPr sz="2200">
              <a:latin typeface="Lato"/>
              <a:ea typeface="Lato"/>
              <a:cs typeface="Lato"/>
              <a:sym typeface="Lato"/>
            </a:endParaRPr>
          </a:p>
          <a:p>
            <a:pPr indent="-330200" lvl="0" marL="342900" rtl="0" algn="just">
              <a:lnSpc>
                <a:spcPct val="100000"/>
              </a:lnSpc>
              <a:spcBef>
                <a:spcPts val="480"/>
              </a:spcBef>
              <a:spcAft>
                <a:spcPts val="0"/>
              </a:spcAft>
              <a:buClr>
                <a:schemeClr val="dk1"/>
              </a:buClr>
              <a:buSzPts val="2200"/>
              <a:buChar char="•"/>
            </a:pPr>
            <a:r>
              <a:rPr b="1" lang="it-IT" sz="2200">
                <a:latin typeface="Lato"/>
                <a:ea typeface="Lato"/>
                <a:cs typeface="Lato"/>
                <a:sym typeface="Lato"/>
              </a:rPr>
              <a:t>Пружите индивидуално саветовање </a:t>
            </a:r>
            <a:r>
              <a:rPr lang="it-IT" sz="2200">
                <a:latin typeface="Lato"/>
                <a:ea typeface="Lato"/>
                <a:cs typeface="Lato"/>
                <a:sym typeface="Lato"/>
              </a:rPr>
              <a:t>како бисте разговарали о личним проблемима као што су стрес, анксиозност или сукоби са вршњацима. </a:t>
            </a:r>
            <a:endParaRPr sz="2200">
              <a:latin typeface="Lato"/>
              <a:ea typeface="Lato"/>
              <a:cs typeface="Lato"/>
              <a:sym typeface="Lato"/>
            </a:endParaRPr>
          </a:p>
          <a:p>
            <a:pPr indent="-330200" lvl="0" marL="342900" rtl="0" algn="just">
              <a:lnSpc>
                <a:spcPct val="100000"/>
              </a:lnSpc>
              <a:spcBef>
                <a:spcPts val="480"/>
              </a:spcBef>
              <a:spcAft>
                <a:spcPts val="0"/>
              </a:spcAft>
              <a:buClr>
                <a:schemeClr val="dk1"/>
              </a:buClr>
              <a:buSzPts val="2200"/>
              <a:buChar char="•"/>
            </a:pPr>
            <a:r>
              <a:rPr b="1" lang="it-IT" sz="2200">
                <a:latin typeface="Lato"/>
                <a:ea typeface="Lato"/>
                <a:cs typeface="Lato"/>
                <a:sym typeface="Lato"/>
              </a:rPr>
              <a:t>Понудите поверљиво вођство </a:t>
            </a:r>
            <a:r>
              <a:rPr lang="it-IT" sz="2200">
                <a:latin typeface="Lato"/>
                <a:ea typeface="Lato"/>
                <a:cs typeface="Lato"/>
                <a:sym typeface="Lato"/>
              </a:rPr>
              <a:t>и упућивање на екстерне службе за ментално здравље ако је потребно. </a:t>
            </a:r>
            <a:endParaRPr sz="2200">
              <a:latin typeface="Lato"/>
              <a:ea typeface="Lato"/>
              <a:cs typeface="Lato"/>
              <a:sym typeface="Lato"/>
            </a:endParaRPr>
          </a:p>
          <a:p>
            <a:pPr indent="-330200" lvl="0" marL="342900" rtl="0" algn="just">
              <a:lnSpc>
                <a:spcPct val="100000"/>
              </a:lnSpc>
              <a:spcBef>
                <a:spcPts val="480"/>
              </a:spcBef>
              <a:spcAft>
                <a:spcPts val="0"/>
              </a:spcAft>
              <a:buClr>
                <a:schemeClr val="dk1"/>
              </a:buClr>
              <a:buSzPts val="2200"/>
              <a:buChar char="•"/>
            </a:pPr>
            <a:r>
              <a:rPr b="1" lang="it-IT" sz="2200">
                <a:latin typeface="Lato"/>
                <a:ea typeface="Lato"/>
                <a:cs typeface="Lato"/>
                <a:sym typeface="Lato"/>
              </a:rPr>
              <a:t>Помозите у развоју стратегија </a:t>
            </a:r>
            <a:r>
              <a:rPr lang="it-IT" sz="2200">
                <a:latin typeface="Lato"/>
                <a:ea typeface="Lato"/>
                <a:cs typeface="Lato"/>
                <a:sym typeface="Lato"/>
              </a:rPr>
              <a:t>суочавања са академским притисцима, личним проблемима и емоционалном благостањем.</a:t>
            </a:r>
            <a:endParaRPr sz="2200">
              <a:latin typeface="Lato"/>
              <a:ea typeface="Lato"/>
              <a:cs typeface="Lato"/>
              <a:sym typeface="Lato"/>
            </a:endParaRPr>
          </a:p>
        </p:txBody>
      </p:sp>
      <p:pic>
        <p:nvPicPr>
          <p:cNvPr descr="H:\My Drive\KA2\KA2 - TYM\_WP5-Sharing and Promotion\Graphic Identity\Logo TYM\TYM_Tavola disegno 1-02.png" id="595" name="Google Shape;595;p62"/>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596" name="Google Shape;596;p62"/>
          <p:cNvPicPr preferRelativeResize="0"/>
          <p:nvPr/>
        </p:nvPicPr>
        <p:blipFill rotWithShape="1">
          <a:blip r:embed="rId4">
            <a:alphaModFix/>
          </a:blip>
          <a:srcRect b="0" l="0" r="0" t="0"/>
          <a:stretch/>
        </p:blipFill>
        <p:spPr>
          <a:xfrm>
            <a:off x="6945925" y="507025"/>
            <a:ext cx="952500" cy="952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3"/>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603" name="Google Shape;603;p63"/>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85000" lnSpcReduction="20000"/>
          </a:bodyPr>
          <a:lstStyle/>
          <a:p>
            <a:pPr indent="-320038" lvl="0" marL="342900" rtl="0" algn="just">
              <a:lnSpc>
                <a:spcPct val="100000"/>
              </a:lnSpc>
              <a:spcBef>
                <a:spcPts val="444"/>
              </a:spcBef>
              <a:spcAft>
                <a:spcPts val="0"/>
              </a:spcAft>
              <a:buClr>
                <a:schemeClr val="dk1"/>
              </a:buClr>
              <a:buSzPct val="100000"/>
              <a:buChar char="•"/>
            </a:pPr>
            <a:r>
              <a:rPr b="1" lang="it-IT" sz="2400">
                <a:latin typeface="Lato"/>
                <a:ea typeface="Lato"/>
                <a:cs typeface="Lato"/>
                <a:sym typeface="Lato"/>
              </a:rPr>
              <a:t>Онлајн саветодавне услуге </a:t>
            </a:r>
            <a:endParaRPr b="1" sz="2400">
              <a:latin typeface="Lato"/>
              <a:ea typeface="Lato"/>
              <a:cs typeface="Lato"/>
              <a:sym typeface="Lato"/>
            </a:endParaRPr>
          </a:p>
          <a:p>
            <a:pPr indent="-320038" lvl="0" marL="342900" rtl="0" algn="just">
              <a:lnSpc>
                <a:spcPct val="100000"/>
              </a:lnSpc>
              <a:spcBef>
                <a:spcPts val="444"/>
              </a:spcBef>
              <a:spcAft>
                <a:spcPts val="0"/>
              </a:spcAft>
              <a:buClr>
                <a:schemeClr val="dk1"/>
              </a:buClr>
              <a:buSzPct val="100000"/>
              <a:buChar char="•"/>
            </a:pPr>
            <a:r>
              <a:rPr lang="it-IT" sz="2400">
                <a:latin typeface="Lato"/>
                <a:ea typeface="Lato"/>
                <a:cs typeface="Lato"/>
                <a:sym typeface="Lato"/>
              </a:rPr>
              <a:t>Приступ професионалним саветницима и терапеутима путем видео позива, ћаскања или имејлова. </a:t>
            </a:r>
            <a:endParaRPr sz="2400">
              <a:latin typeface="Lato"/>
              <a:ea typeface="Lato"/>
              <a:cs typeface="Lato"/>
              <a:sym typeface="Lato"/>
            </a:endParaRPr>
          </a:p>
          <a:p>
            <a:pPr indent="-320038" lvl="0" marL="342900" rtl="0" algn="just">
              <a:lnSpc>
                <a:spcPct val="100000"/>
              </a:lnSpc>
              <a:spcBef>
                <a:spcPts val="444"/>
              </a:spcBef>
              <a:spcAft>
                <a:spcPts val="0"/>
              </a:spcAft>
              <a:buClr>
                <a:schemeClr val="dk1"/>
              </a:buClr>
              <a:buSzPct val="100000"/>
              <a:buChar char="•"/>
            </a:pPr>
            <a:r>
              <a:rPr lang="it-IT" sz="2400">
                <a:latin typeface="Lato"/>
                <a:ea typeface="Lato"/>
                <a:cs typeface="Lato"/>
                <a:sym typeface="Lato"/>
              </a:rPr>
              <a:t>Популарне онлајн платформе: BetterHelp, Talkspace, Unobravo (Италија), Serenis: Обезбеђују лиценциране саветнике који могу да нуде терапијске сесије онлајн. </a:t>
            </a:r>
            <a:endParaRPr sz="2400">
              <a:latin typeface="Lato"/>
              <a:ea typeface="Lato"/>
              <a:cs typeface="Lato"/>
              <a:sym typeface="Lato"/>
            </a:endParaRPr>
          </a:p>
          <a:p>
            <a:pPr indent="-320038" lvl="0" marL="342900" rtl="0" algn="just">
              <a:lnSpc>
                <a:spcPct val="100000"/>
              </a:lnSpc>
              <a:spcBef>
                <a:spcPts val="444"/>
              </a:spcBef>
              <a:spcAft>
                <a:spcPts val="0"/>
              </a:spcAft>
              <a:buClr>
                <a:schemeClr val="dk1"/>
              </a:buClr>
              <a:buSzPct val="100000"/>
              <a:buChar char="•"/>
            </a:pPr>
            <a:r>
              <a:rPr lang="it-IT" sz="2400">
                <a:latin typeface="Lato"/>
                <a:ea typeface="Lato"/>
                <a:cs typeface="Lato"/>
                <a:sym typeface="Lato"/>
              </a:rPr>
              <a:t>7 Cups of Tea: Нуди обучене слушаоце и стручњаке за ментално здравље са којима могу да разговарају ради тренутне емоционалне подршке. </a:t>
            </a:r>
            <a:endParaRPr sz="2400">
              <a:latin typeface="Lato"/>
              <a:ea typeface="Lato"/>
              <a:cs typeface="Lato"/>
              <a:sym typeface="Lato"/>
            </a:endParaRPr>
          </a:p>
          <a:p>
            <a:pPr indent="-320038" lvl="0" marL="342900" rtl="0" algn="just">
              <a:lnSpc>
                <a:spcPct val="100000"/>
              </a:lnSpc>
              <a:spcBef>
                <a:spcPts val="444"/>
              </a:spcBef>
              <a:spcAft>
                <a:spcPts val="0"/>
              </a:spcAft>
              <a:buClr>
                <a:schemeClr val="dk1"/>
              </a:buClr>
              <a:buSzPct val="100000"/>
              <a:buChar char="•"/>
            </a:pPr>
            <a:r>
              <a:rPr lang="it-IT" sz="2400">
                <a:latin typeface="Lato"/>
                <a:ea typeface="Lato"/>
                <a:cs typeface="Lato"/>
                <a:sym typeface="Lato"/>
              </a:rPr>
              <a:t>Идеално за оне који се осећају непријатно током сесија уживо. </a:t>
            </a:r>
            <a:endParaRPr sz="2400">
              <a:latin typeface="Lato"/>
              <a:ea typeface="Lato"/>
              <a:cs typeface="Lato"/>
              <a:sym typeface="Lato"/>
            </a:endParaRPr>
          </a:p>
          <a:p>
            <a:pPr indent="-320038" lvl="0" marL="342900" rtl="0" algn="just">
              <a:lnSpc>
                <a:spcPct val="100000"/>
              </a:lnSpc>
              <a:spcBef>
                <a:spcPts val="444"/>
              </a:spcBef>
              <a:spcAft>
                <a:spcPts val="0"/>
              </a:spcAft>
              <a:buClr>
                <a:schemeClr val="dk1"/>
              </a:buClr>
              <a:buSzPct val="100000"/>
              <a:buChar char="•"/>
            </a:pPr>
            <a:r>
              <a:rPr lang="it-IT" sz="2400">
                <a:latin typeface="Lato"/>
                <a:ea typeface="Lato"/>
                <a:cs typeface="Lato"/>
                <a:sym typeface="Lato"/>
              </a:rPr>
              <a:t>Доступно током ваншколског времена, викенда или празника. </a:t>
            </a:r>
            <a:endParaRPr sz="2400">
              <a:latin typeface="Lato"/>
              <a:ea typeface="Lato"/>
              <a:cs typeface="Lato"/>
              <a:sym typeface="Lato"/>
            </a:endParaRPr>
          </a:p>
          <a:p>
            <a:pPr indent="-320039" lvl="0" marL="342900" rtl="0" algn="just">
              <a:lnSpc>
                <a:spcPct val="100000"/>
              </a:lnSpc>
              <a:spcBef>
                <a:spcPts val="444"/>
              </a:spcBef>
              <a:spcAft>
                <a:spcPts val="0"/>
              </a:spcAft>
              <a:buClr>
                <a:schemeClr val="dk1"/>
              </a:buClr>
              <a:buSzPct val="100000"/>
              <a:buChar char="•"/>
            </a:pPr>
            <a:r>
              <a:rPr lang="it-IT" sz="2400">
                <a:latin typeface="Lato"/>
                <a:ea typeface="Lato"/>
                <a:cs typeface="Lato"/>
                <a:sym typeface="Lato"/>
              </a:rPr>
              <a:t>Помаже у превазилажењу географских баријера или временских ограничења.</a:t>
            </a:r>
            <a:endParaRPr sz="2400">
              <a:latin typeface="Lato"/>
              <a:ea typeface="Lato"/>
              <a:cs typeface="Lato"/>
              <a:sym typeface="Lato"/>
            </a:endParaRPr>
          </a:p>
        </p:txBody>
      </p:sp>
      <p:pic>
        <p:nvPicPr>
          <p:cNvPr descr="H:\My Drive\KA2\KA2 - TYM\_WP5-Sharing and Promotion\Graphic Identity\Logo TYM\TYM_Tavola disegno 1-02.png" id="604" name="Google Shape;604;p63"/>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605" name="Google Shape;605;p63"/>
          <p:cNvPicPr preferRelativeResize="0"/>
          <p:nvPr/>
        </p:nvPicPr>
        <p:blipFill rotWithShape="1">
          <a:blip r:embed="rId4">
            <a:alphaModFix/>
          </a:blip>
          <a:srcRect b="0" l="0" r="0" t="0"/>
          <a:stretch/>
        </p:blipFill>
        <p:spPr>
          <a:xfrm>
            <a:off x="6945925" y="507025"/>
            <a:ext cx="952500" cy="95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Унутрашње и спољашње баријере</a:t>
            </a:r>
            <a:endParaRPr b="1" sz="2300">
              <a:solidFill>
                <a:srgbClr val="339966"/>
              </a:solidFill>
              <a:latin typeface="Lato"/>
              <a:ea typeface="Lato"/>
              <a:cs typeface="Lato"/>
              <a:sym typeface="Lato"/>
            </a:endParaRPr>
          </a:p>
        </p:txBody>
      </p:sp>
      <p:sp>
        <p:nvSpPr>
          <p:cNvPr id="175" name="Google Shape;175;p18"/>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0000"/>
              </a:lnSpc>
              <a:spcBef>
                <a:spcPts val="0"/>
              </a:spcBef>
              <a:spcAft>
                <a:spcPts val="0"/>
              </a:spcAft>
              <a:buClr>
                <a:schemeClr val="dk1"/>
              </a:buClr>
              <a:buSzPct val="108108"/>
              <a:buNone/>
            </a:pPr>
            <a:r>
              <a:rPr b="1" lang="it-IT" sz="2400">
                <a:latin typeface="Lato"/>
                <a:ea typeface="Lato"/>
                <a:cs typeface="Lato"/>
                <a:sym typeface="Lato"/>
              </a:rPr>
              <a:t>Унутрашње баријере:</a:t>
            </a:r>
            <a:endParaRPr/>
          </a:p>
          <a:p>
            <a:pPr indent="-342900" lvl="0" marL="342900" rtl="0" algn="l">
              <a:lnSpc>
                <a:spcPct val="100000"/>
              </a:lnSpc>
              <a:spcBef>
                <a:spcPts val="0"/>
              </a:spcBef>
              <a:spcAft>
                <a:spcPts val="0"/>
              </a:spcAft>
              <a:buClr>
                <a:schemeClr val="dk1"/>
              </a:buClr>
              <a:buSzPct val="108107"/>
              <a:buNone/>
            </a:pPr>
            <a:r>
              <a:t/>
            </a:r>
            <a:endParaRPr>
              <a:latin typeface="Lato"/>
              <a:ea typeface="Lato"/>
              <a:cs typeface="Lato"/>
              <a:sym typeface="Lato"/>
            </a:endParaRPr>
          </a:p>
          <a:p>
            <a:pPr indent="-342900" lvl="0" marL="342900" rtl="0" algn="just">
              <a:lnSpc>
                <a:spcPct val="100000"/>
              </a:lnSpc>
              <a:spcBef>
                <a:spcPts val="480"/>
              </a:spcBef>
              <a:spcAft>
                <a:spcPts val="0"/>
              </a:spcAft>
              <a:buSzPct val="108108"/>
              <a:buChar char="•"/>
            </a:pPr>
            <a:r>
              <a:rPr b="1" lang="it-IT" sz="2400">
                <a:latin typeface="Lato"/>
                <a:ea typeface="Lato"/>
                <a:cs typeface="Lato"/>
                <a:sym typeface="Lato"/>
              </a:rPr>
              <a:t>Страх: </a:t>
            </a:r>
            <a:r>
              <a:rPr lang="it-IT" sz="2400">
                <a:latin typeface="Lato"/>
                <a:ea typeface="Lato"/>
                <a:cs typeface="Lato"/>
                <a:sym typeface="Lato"/>
              </a:rPr>
              <a:t>Анксиозност због осуђивања или етикетирања.</a:t>
            </a:r>
            <a:endParaRPr/>
          </a:p>
          <a:p>
            <a:pPr indent="0" lvl="0" marL="0" rtl="0" algn="just">
              <a:lnSpc>
                <a:spcPct val="100000"/>
              </a:lnSpc>
              <a:spcBef>
                <a:spcPts val="480"/>
              </a:spcBef>
              <a:spcAft>
                <a:spcPts val="0"/>
              </a:spcAft>
              <a:buSzPct val="108108"/>
              <a:buNone/>
            </a:pPr>
            <a:r>
              <a:t/>
            </a:r>
            <a:endParaRPr sz="2400">
              <a:latin typeface="Lato"/>
              <a:ea typeface="Lato"/>
              <a:cs typeface="Lato"/>
              <a:sym typeface="Lato"/>
            </a:endParaRPr>
          </a:p>
          <a:p>
            <a:pPr indent="-342900" lvl="0" marL="342900" rtl="0" algn="just">
              <a:lnSpc>
                <a:spcPct val="100000"/>
              </a:lnSpc>
              <a:spcBef>
                <a:spcPts val="480"/>
              </a:spcBef>
              <a:spcAft>
                <a:spcPts val="0"/>
              </a:spcAft>
              <a:buSzPct val="108108"/>
              <a:buChar char="•"/>
            </a:pPr>
            <a:r>
              <a:rPr b="1" lang="it-IT" sz="2400">
                <a:latin typeface="Lato"/>
                <a:ea typeface="Lato"/>
                <a:cs typeface="Lato"/>
                <a:sym typeface="Lato"/>
              </a:rPr>
              <a:t>Стид и порицање: </a:t>
            </a:r>
            <a:r>
              <a:rPr lang="it-IT" sz="2400">
                <a:latin typeface="Lato"/>
                <a:ea typeface="Lato"/>
                <a:cs typeface="Lato"/>
                <a:sym typeface="Lato"/>
              </a:rPr>
              <a:t>Осећање непријатности због проблема са менталним здрављем или одбијања да признате проблем.</a:t>
            </a:r>
            <a:endParaRPr/>
          </a:p>
          <a:p>
            <a:pPr indent="0" lvl="0" marL="0" rtl="0" algn="just">
              <a:lnSpc>
                <a:spcPct val="100000"/>
              </a:lnSpc>
              <a:spcBef>
                <a:spcPts val="480"/>
              </a:spcBef>
              <a:spcAft>
                <a:spcPts val="0"/>
              </a:spcAft>
              <a:buSzPct val="108108"/>
              <a:buNone/>
            </a:pPr>
            <a:r>
              <a:t/>
            </a:r>
            <a:endParaRPr sz="2400">
              <a:latin typeface="Lato"/>
              <a:ea typeface="Lato"/>
              <a:cs typeface="Lato"/>
              <a:sym typeface="Lato"/>
            </a:endParaRPr>
          </a:p>
          <a:p>
            <a:pPr indent="-342900" lvl="0" marL="342900" rtl="0" algn="just">
              <a:lnSpc>
                <a:spcPct val="100000"/>
              </a:lnSpc>
              <a:spcBef>
                <a:spcPts val="480"/>
              </a:spcBef>
              <a:spcAft>
                <a:spcPts val="0"/>
              </a:spcAft>
              <a:buSzPct val="108108"/>
              <a:buChar char="•"/>
            </a:pPr>
            <a:r>
              <a:rPr b="1" lang="it-IT" sz="2400">
                <a:latin typeface="Lato"/>
                <a:ea typeface="Lato"/>
                <a:cs typeface="Lato"/>
                <a:sym typeface="Lato"/>
              </a:rPr>
              <a:t>Самостигма: </a:t>
            </a:r>
            <a:r>
              <a:rPr lang="it-IT" sz="2400">
                <a:latin typeface="Lato"/>
                <a:ea typeface="Lato"/>
                <a:cs typeface="Lato"/>
                <a:sym typeface="Lato"/>
              </a:rPr>
              <a:t>Прихватање негативних стереотипа о менталном здрављу, што доводи до кривице и самооптуживања.</a:t>
            </a:r>
            <a:endParaRPr/>
          </a:p>
          <a:p>
            <a:pPr indent="0" lvl="0" marL="0" rtl="0" algn="just">
              <a:lnSpc>
                <a:spcPct val="100000"/>
              </a:lnSpc>
              <a:spcBef>
                <a:spcPts val="480"/>
              </a:spcBef>
              <a:spcAft>
                <a:spcPts val="0"/>
              </a:spcAft>
              <a:buSzPct val="108107"/>
              <a:buNone/>
            </a:pPr>
            <a:r>
              <a:t/>
            </a:r>
            <a:endParaRPr>
              <a:latin typeface="Lato"/>
              <a:ea typeface="Lato"/>
              <a:cs typeface="Lato"/>
              <a:sym typeface="Lato"/>
            </a:endParaRPr>
          </a:p>
          <a:p>
            <a:pPr indent="-342900" lvl="0" marL="342900" rtl="0" algn="just">
              <a:lnSpc>
                <a:spcPct val="100000"/>
              </a:lnSpc>
              <a:spcBef>
                <a:spcPts val="480"/>
              </a:spcBef>
              <a:spcAft>
                <a:spcPts val="0"/>
              </a:spcAft>
              <a:buClr>
                <a:schemeClr val="dk1"/>
              </a:buClr>
              <a:buSzPct val="108108"/>
              <a:buChar char="•"/>
            </a:pPr>
            <a:r>
              <a:rPr b="1" lang="it-IT" sz="2400">
                <a:latin typeface="Lato"/>
                <a:ea typeface="Lato"/>
                <a:cs typeface="Lato"/>
                <a:sym typeface="Lato"/>
              </a:rPr>
              <a:t>Недовољна самосвест: </a:t>
            </a:r>
            <a:r>
              <a:rPr lang="it-IT" sz="2400">
                <a:latin typeface="Lato"/>
                <a:ea typeface="Lato"/>
                <a:cs typeface="Lato"/>
                <a:sym typeface="Lato"/>
              </a:rPr>
              <a:t>Не препознавање симптома менталних проблема, што отежава добијање потребне подршке.</a:t>
            </a:r>
            <a:endParaRPr>
              <a:latin typeface="Lato"/>
              <a:ea typeface="Lato"/>
              <a:cs typeface="Lato"/>
              <a:sym typeface="Lato"/>
            </a:endParaRPr>
          </a:p>
          <a:p>
            <a:pPr indent="-342900" lvl="0" marL="342900" rtl="0" algn="l">
              <a:lnSpc>
                <a:spcPct val="100000"/>
              </a:lnSpc>
              <a:spcBef>
                <a:spcPts val="480"/>
              </a:spcBef>
              <a:spcAft>
                <a:spcPts val="0"/>
              </a:spcAft>
              <a:buClr>
                <a:schemeClr val="dk1"/>
              </a:buClr>
              <a:buSzPct val="108108"/>
              <a:buNone/>
            </a:pPr>
            <a:br>
              <a:rPr lang="it-IT" sz="2400">
                <a:latin typeface="Lato"/>
                <a:ea typeface="Lato"/>
                <a:cs typeface="Lato"/>
                <a:sym typeface="Lato"/>
              </a:rPr>
            </a:br>
            <a:endParaRPr sz="2400">
              <a:solidFill>
                <a:srgbClr val="339966"/>
              </a:solidFill>
              <a:latin typeface="Lato"/>
              <a:ea typeface="Lato"/>
              <a:cs typeface="Lato"/>
              <a:sym typeface="Lato"/>
            </a:endParaRPr>
          </a:p>
        </p:txBody>
      </p:sp>
      <p:pic>
        <p:nvPicPr>
          <p:cNvPr descr="H:\My Drive\KA2\KA2 - TYM\_WP5-Sharing and Promotion\Graphic Identity\Logo TYM\TYM_Tavola disegno 1-02.png" id="176" name="Google Shape;176;p18"/>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C:\Users\erasm\Downloads\fight.png" id="177" name="Google Shape;177;p18"/>
          <p:cNvPicPr preferRelativeResize="0"/>
          <p:nvPr/>
        </p:nvPicPr>
        <p:blipFill rotWithShape="1">
          <a:blip r:embed="rId4">
            <a:alphaModFix/>
          </a:blip>
          <a:srcRect b="0" l="0" r="0" t="0"/>
          <a:stretch/>
        </p:blipFill>
        <p:spPr>
          <a:xfrm>
            <a:off x="7429520" y="4143384"/>
            <a:ext cx="1071570" cy="107157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4"/>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612" name="Google Shape;612;p64"/>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480"/>
              </a:spcBef>
              <a:spcAft>
                <a:spcPts val="0"/>
              </a:spcAft>
              <a:buNone/>
            </a:pPr>
            <a:r>
              <a:rPr b="1" lang="it-IT" sz="2200">
                <a:latin typeface="Lato"/>
                <a:ea typeface="Lato"/>
                <a:cs typeface="Lato"/>
                <a:sym typeface="Lato"/>
              </a:rPr>
              <a:t>Апликације и платформе за ментално здравље </a:t>
            </a:r>
            <a:endParaRPr b="1" sz="2200">
              <a:latin typeface="Lato"/>
              <a:ea typeface="Lato"/>
              <a:cs typeface="Lato"/>
              <a:sym typeface="Lato"/>
            </a:endParaRPr>
          </a:p>
          <a:p>
            <a:pPr indent="0" lvl="0" marL="457200" rtl="0" algn="l">
              <a:lnSpc>
                <a:spcPct val="100000"/>
              </a:lnSpc>
              <a:spcBef>
                <a:spcPts val="480"/>
              </a:spcBef>
              <a:spcAft>
                <a:spcPts val="0"/>
              </a:spcAft>
              <a:buNone/>
            </a:pPr>
            <a:r>
              <a:t/>
            </a:r>
            <a:endParaRPr b="1" sz="2200">
              <a:latin typeface="Lato"/>
              <a:ea typeface="Lato"/>
              <a:cs typeface="Lato"/>
              <a:sym typeface="Lato"/>
            </a:endParaRPr>
          </a:p>
          <a:p>
            <a:pPr indent="-330200" lvl="0" marL="342900" rtl="0" algn="l">
              <a:lnSpc>
                <a:spcPct val="100000"/>
              </a:lnSpc>
              <a:spcBef>
                <a:spcPts val="480"/>
              </a:spcBef>
              <a:spcAft>
                <a:spcPts val="0"/>
              </a:spcAft>
              <a:buClr>
                <a:schemeClr val="dk1"/>
              </a:buClr>
              <a:buSzPts val="2200"/>
              <a:buChar char="•"/>
            </a:pPr>
            <a:r>
              <a:rPr b="1" lang="it-IT" sz="2200">
                <a:latin typeface="Lato"/>
                <a:ea typeface="Lato"/>
                <a:cs typeface="Lato"/>
                <a:sym typeface="Lato"/>
              </a:rPr>
              <a:t>Headspace: </a:t>
            </a:r>
            <a:r>
              <a:rPr lang="it-IT" sz="2200">
                <a:latin typeface="Lato"/>
                <a:ea typeface="Lato"/>
                <a:cs typeface="Lato"/>
                <a:sym typeface="Lato"/>
              </a:rPr>
              <a:t>Нуди вођене медитације за пажљивост и ублажавање стреса.</a:t>
            </a:r>
            <a:endParaRPr sz="2200">
              <a:latin typeface="Lato"/>
              <a:ea typeface="Lato"/>
              <a:cs typeface="Lato"/>
              <a:sym typeface="Lato"/>
            </a:endParaRPr>
          </a:p>
          <a:p>
            <a:pPr indent="-330200" lvl="0" marL="342900" rtl="0" algn="l">
              <a:lnSpc>
                <a:spcPct val="100000"/>
              </a:lnSpc>
              <a:spcBef>
                <a:spcPts val="480"/>
              </a:spcBef>
              <a:spcAft>
                <a:spcPts val="0"/>
              </a:spcAft>
              <a:buClr>
                <a:schemeClr val="dk1"/>
              </a:buClr>
              <a:buSzPts val="2200"/>
              <a:buChar char="•"/>
            </a:pPr>
            <a:r>
              <a:rPr b="1" lang="it-IT" sz="2200">
                <a:latin typeface="Lato"/>
                <a:ea typeface="Lato"/>
                <a:cs typeface="Lato"/>
                <a:sym typeface="Lato"/>
              </a:rPr>
              <a:t> MindDoc: </a:t>
            </a:r>
            <a:r>
              <a:rPr lang="it-IT" sz="2200">
                <a:latin typeface="Lato"/>
                <a:ea typeface="Lato"/>
                <a:cs typeface="Lato"/>
                <a:sym typeface="Lato"/>
              </a:rPr>
              <a:t>Помаже у праћењу расположења и емоционалних образаца, нудећи увиде и предлоге за побољшање. </a:t>
            </a:r>
            <a:endParaRPr sz="2200">
              <a:latin typeface="Lato"/>
              <a:ea typeface="Lato"/>
              <a:cs typeface="Lato"/>
              <a:sym typeface="Lato"/>
            </a:endParaRPr>
          </a:p>
          <a:p>
            <a:pPr indent="-330200" lvl="0" marL="342900" rtl="0" algn="l">
              <a:lnSpc>
                <a:spcPct val="100000"/>
              </a:lnSpc>
              <a:spcBef>
                <a:spcPts val="480"/>
              </a:spcBef>
              <a:spcAft>
                <a:spcPts val="0"/>
              </a:spcAft>
              <a:buClr>
                <a:schemeClr val="dk1"/>
              </a:buClr>
              <a:buSzPts val="2200"/>
              <a:buChar char="•"/>
            </a:pPr>
            <a:r>
              <a:rPr b="1" lang="it-IT" sz="2200">
                <a:latin typeface="Lato"/>
                <a:ea typeface="Lato"/>
                <a:cs typeface="Lato"/>
                <a:sym typeface="Lato"/>
              </a:rPr>
              <a:t>Calm: </a:t>
            </a:r>
            <a:r>
              <a:rPr lang="it-IT" sz="2200">
                <a:latin typeface="Lato"/>
                <a:ea typeface="Lato"/>
                <a:cs typeface="Lato"/>
                <a:sym typeface="Lato"/>
              </a:rPr>
              <a:t>Пружа технике опуштања, вежбе дисања и приче о спавању како би се смањила анксиозност и подстакао бољи сан.</a:t>
            </a:r>
            <a:endParaRPr sz="2200">
              <a:latin typeface="Lato"/>
              <a:ea typeface="Lato"/>
              <a:cs typeface="Lato"/>
              <a:sym typeface="Lato"/>
            </a:endParaRPr>
          </a:p>
        </p:txBody>
      </p:sp>
      <p:pic>
        <p:nvPicPr>
          <p:cNvPr descr="H:\My Drive\KA2\KA2 - TYM\_WP5-Sharing and Promotion\Graphic Identity\Logo TYM\TYM_Tavola disegno 1-02.png" id="613" name="Google Shape;613;p64"/>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images (1).png" id="614" name="Google Shape;614;p64"/>
          <p:cNvPicPr preferRelativeResize="0"/>
          <p:nvPr/>
        </p:nvPicPr>
        <p:blipFill rotWithShape="1">
          <a:blip r:embed="rId4">
            <a:alphaModFix/>
          </a:blip>
          <a:srcRect b="0" l="0" r="0" t="0"/>
          <a:stretch/>
        </p:blipFill>
        <p:spPr>
          <a:xfrm>
            <a:off x="642910" y="4429136"/>
            <a:ext cx="1866900" cy="1085850"/>
          </a:xfrm>
          <a:prstGeom prst="rect">
            <a:avLst/>
          </a:prstGeom>
          <a:noFill/>
          <a:ln>
            <a:noFill/>
          </a:ln>
        </p:spPr>
      </p:pic>
      <p:pic>
        <p:nvPicPr>
          <p:cNvPr descr="unnamed (2).png" id="615" name="Google Shape;615;p64"/>
          <p:cNvPicPr preferRelativeResize="0"/>
          <p:nvPr/>
        </p:nvPicPr>
        <p:blipFill rotWithShape="1">
          <a:blip r:embed="rId5">
            <a:alphaModFix/>
          </a:blip>
          <a:srcRect b="0" l="0" r="0" t="0"/>
          <a:stretch/>
        </p:blipFill>
        <p:spPr>
          <a:xfrm>
            <a:off x="3929058" y="4429136"/>
            <a:ext cx="1000132" cy="1000132"/>
          </a:xfrm>
          <a:prstGeom prst="rect">
            <a:avLst/>
          </a:prstGeom>
          <a:noFill/>
          <a:ln>
            <a:noFill/>
          </a:ln>
        </p:spPr>
      </p:pic>
      <p:pic>
        <p:nvPicPr>
          <p:cNvPr descr="Calm_(company)_logo.svg.png" id="616" name="Google Shape;616;p64"/>
          <p:cNvPicPr preferRelativeResize="0"/>
          <p:nvPr/>
        </p:nvPicPr>
        <p:blipFill rotWithShape="1">
          <a:blip r:embed="rId6">
            <a:alphaModFix/>
          </a:blip>
          <a:srcRect b="0" l="0" r="0" t="0"/>
          <a:stretch/>
        </p:blipFill>
        <p:spPr>
          <a:xfrm>
            <a:off x="7215206" y="4500574"/>
            <a:ext cx="928694" cy="928694"/>
          </a:xfrm>
          <a:prstGeom prst="rect">
            <a:avLst/>
          </a:prstGeom>
          <a:noFill/>
          <a:ln>
            <a:noFill/>
          </a:ln>
        </p:spPr>
      </p:pic>
      <p:pic>
        <p:nvPicPr>
          <p:cNvPr id="617" name="Google Shape;617;p64"/>
          <p:cNvPicPr preferRelativeResize="0"/>
          <p:nvPr/>
        </p:nvPicPr>
        <p:blipFill rotWithShape="1">
          <a:blip r:embed="rId7">
            <a:alphaModFix/>
          </a:blip>
          <a:srcRect b="0" l="0" r="0" t="0"/>
          <a:stretch/>
        </p:blipFill>
        <p:spPr>
          <a:xfrm>
            <a:off x="6987300" y="752350"/>
            <a:ext cx="928700" cy="928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31c48808457_0_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624" name="Google Shape;624;g31c48808457_0_0"/>
          <p:cNvSpPr txBox="1"/>
          <p:nvPr>
            <p:ph idx="1" type="body"/>
          </p:nvPr>
        </p:nvSpPr>
        <p:spPr>
          <a:xfrm>
            <a:off x="457213" y="1107676"/>
            <a:ext cx="8229600" cy="3771600"/>
          </a:xfrm>
          <a:prstGeom prst="rect">
            <a:avLst/>
          </a:prstGeom>
          <a:noFill/>
          <a:ln>
            <a:noFill/>
          </a:ln>
        </p:spPr>
        <p:txBody>
          <a:bodyPr anchorCtr="0" anchor="t" bIns="45700" lIns="91425" spcFirstLastPara="1" rIns="91425" wrap="square" tIns="45700">
            <a:normAutofit/>
          </a:bodyPr>
          <a:lstStyle/>
          <a:p>
            <a:pPr indent="-312261" lvl="0" marL="457200" rtl="0" algn="l">
              <a:lnSpc>
                <a:spcPct val="130000"/>
              </a:lnSpc>
              <a:spcBef>
                <a:spcPts val="0"/>
              </a:spcBef>
              <a:spcAft>
                <a:spcPts val="0"/>
              </a:spcAft>
              <a:buClr>
                <a:srgbClr val="2C2C2C"/>
              </a:buClr>
              <a:buSzPts val="1855"/>
              <a:buNone/>
            </a:pPr>
            <a:r>
              <a:rPr b="1" lang="it-IT" sz="2400">
                <a:latin typeface="Lato"/>
                <a:ea typeface="Lato"/>
                <a:cs typeface="Lato"/>
                <a:sym typeface="Lato"/>
              </a:rPr>
              <a:t>Headspace </a:t>
            </a:r>
            <a:endParaRPr b="1" sz="2400">
              <a:latin typeface="Lato"/>
              <a:ea typeface="Lato"/>
              <a:cs typeface="Lato"/>
              <a:sym typeface="Lato"/>
            </a:endParaRPr>
          </a:p>
          <a:p>
            <a:pPr indent="0" lvl="0" marL="0" rtl="0" algn="l">
              <a:lnSpc>
                <a:spcPct val="100000"/>
              </a:lnSpc>
              <a:spcBef>
                <a:spcPts val="480"/>
              </a:spcBef>
              <a:spcAft>
                <a:spcPts val="0"/>
              </a:spcAft>
              <a:buSzPts val="1800"/>
              <a:buNone/>
            </a:pPr>
            <a:r>
              <a:rPr lang="it-IT" sz="2000">
                <a:latin typeface="Lato"/>
                <a:ea typeface="Lato"/>
                <a:cs typeface="Lato"/>
                <a:sym typeface="Lato"/>
              </a:rPr>
              <a:t>Студентски и породични планови</a:t>
            </a:r>
            <a:endParaRPr sz="2000">
              <a:latin typeface="Lato"/>
              <a:ea typeface="Lato"/>
              <a:cs typeface="Lato"/>
              <a:sym typeface="Lato"/>
            </a:endParaRPr>
          </a:p>
        </p:txBody>
      </p:sp>
      <p:pic>
        <p:nvPicPr>
          <p:cNvPr descr="H:\My Drive\KA2\KA2 - TYM\_WP5-Sharing and Promotion\Graphic Identity\Logo TYM\TYM_Tavola disegno 1-02.png" id="625" name="Google Shape;625;g31c48808457_0_0"/>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626" name="Google Shape;626;g31c48808457_0_0"/>
          <p:cNvPicPr preferRelativeResize="0"/>
          <p:nvPr/>
        </p:nvPicPr>
        <p:blipFill rotWithShape="1">
          <a:blip r:embed="rId4">
            <a:alphaModFix/>
          </a:blip>
          <a:srcRect b="0" l="0" r="0" t="0"/>
          <a:stretch/>
        </p:blipFill>
        <p:spPr>
          <a:xfrm>
            <a:off x="2288124" y="1036475"/>
            <a:ext cx="1161900" cy="648500"/>
          </a:xfrm>
          <a:prstGeom prst="rect">
            <a:avLst/>
          </a:prstGeom>
          <a:noFill/>
          <a:ln>
            <a:noFill/>
          </a:ln>
        </p:spPr>
      </p:pic>
      <p:pic>
        <p:nvPicPr>
          <p:cNvPr id="627" name="Google Shape;627;g31c48808457_0_0"/>
          <p:cNvPicPr preferRelativeResize="0"/>
          <p:nvPr/>
        </p:nvPicPr>
        <p:blipFill rotWithShape="1">
          <a:blip r:embed="rId5">
            <a:alphaModFix/>
          </a:blip>
          <a:srcRect b="0" l="0" r="0" t="0"/>
          <a:stretch/>
        </p:blipFill>
        <p:spPr>
          <a:xfrm>
            <a:off x="457225" y="2217650"/>
            <a:ext cx="1623800" cy="3283252"/>
          </a:xfrm>
          <a:prstGeom prst="rect">
            <a:avLst/>
          </a:prstGeom>
          <a:noFill/>
          <a:ln>
            <a:noFill/>
          </a:ln>
        </p:spPr>
      </p:pic>
      <p:pic>
        <p:nvPicPr>
          <p:cNvPr id="628" name="Google Shape;628;g31c48808457_0_0"/>
          <p:cNvPicPr preferRelativeResize="0"/>
          <p:nvPr/>
        </p:nvPicPr>
        <p:blipFill rotWithShape="1">
          <a:blip r:embed="rId6">
            <a:alphaModFix/>
          </a:blip>
          <a:srcRect b="0" l="0" r="0" t="0"/>
          <a:stretch/>
        </p:blipFill>
        <p:spPr>
          <a:xfrm>
            <a:off x="2194275" y="2217650"/>
            <a:ext cx="1574384" cy="3283249"/>
          </a:xfrm>
          <a:prstGeom prst="rect">
            <a:avLst/>
          </a:prstGeom>
          <a:noFill/>
          <a:ln>
            <a:noFill/>
          </a:ln>
        </p:spPr>
      </p:pic>
      <p:pic>
        <p:nvPicPr>
          <p:cNvPr id="629" name="Google Shape;629;g31c48808457_0_0"/>
          <p:cNvPicPr preferRelativeResize="0"/>
          <p:nvPr/>
        </p:nvPicPr>
        <p:blipFill rotWithShape="1">
          <a:blip r:embed="rId7">
            <a:alphaModFix/>
          </a:blip>
          <a:srcRect b="0" l="0" r="0" t="0"/>
          <a:stretch/>
        </p:blipFill>
        <p:spPr>
          <a:xfrm>
            <a:off x="3881900" y="2202519"/>
            <a:ext cx="1574376" cy="3313530"/>
          </a:xfrm>
          <a:prstGeom prst="rect">
            <a:avLst/>
          </a:prstGeom>
          <a:noFill/>
          <a:ln>
            <a:noFill/>
          </a:ln>
        </p:spPr>
      </p:pic>
      <p:pic>
        <p:nvPicPr>
          <p:cNvPr id="630" name="Google Shape;630;g31c48808457_0_0"/>
          <p:cNvPicPr preferRelativeResize="0"/>
          <p:nvPr/>
        </p:nvPicPr>
        <p:blipFill rotWithShape="1">
          <a:blip r:embed="rId8">
            <a:alphaModFix/>
          </a:blip>
          <a:srcRect b="0" l="0" r="0" t="0"/>
          <a:stretch/>
        </p:blipFill>
        <p:spPr>
          <a:xfrm>
            <a:off x="5569525" y="2213626"/>
            <a:ext cx="1623800" cy="3291310"/>
          </a:xfrm>
          <a:prstGeom prst="rect">
            <a:avLst/>
          </a:prstGeom>
          <a:noFill/>
          <a:ln>
            <a:noFill/>
          </a:ln>
        </p:spPr>
      </p:pic>
      <p:pic>
        <p:nvPicPr>
          <p:cNvPr id="631" name="Google Shape;631;g31c48808457_0_0"/>
          <p:cNvPicPr preferRelativeResize="0"/>
          <p:nvPr/>
        </p:nvPicPr>
        <p:blipFill rotWithShape="1">
          <a:blip r:embed="rId9">
            <a:alphaModFix/>
          </a:blip>
          <a:srcRect b="0" l="0" r="0" t="0"/>
          <a:stretch/>
        </p:blipFill>
        <p:spPr>
          <a:xfrm>
            <a:off x="7306569" y="2217663"/>
            <a:ext cx="1740406" cy="32832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31c48808457_0_19"/>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638" name="Google Shape;638;g31c48808457_0_19"/>
          <p:cNvSpPr txBox="1"/>
          <p:nvPr>
            <p:ph idx="1" type="body"/>
          </p:nvPr>
        </p:nvSpPr>
        <p:spPr>
          <a:xfrm>
            <a:off x="457213" y="1107676"/>
            <a:ext cx="8229600" cy="3771600"/>
          </a:xfrm>
          <a:prstGeom prst="rect">
            <a:avLst/>
          </a:prstGeom>
          <a:noFill/>
          <a:ln>
            <a:noFill/>
          </a:ln>
        </p:spPr>
        <p:txBody>
          <a:bodyPr anchorCtr="0" anchor="t" bIns="45700" lIns="91425" spcFirstLastPara="1" rIns="91425" wrap="square" tIns="45700">
            <a:normAutofit/>
          </a:bodyPr>
          <a:lstStyle/>
          <a:p>
            <a:pPr indent="-312261" lvl="0" marL="457200" rtl="0" algn="l">
              <a:lnSpc>
                <a:spcPct val="130000"/>
              </a:lnSpc>
              <a:spcBef>
                <a:spcPts val="0"/>
              </a:spcBef>
              <a:spcAft>
                <a:spcPts val="0"/>
              </a:spcAft>
              <a:buClr>
                <a:srgbClr val="2C2C2C"/>
              </a:buClr>
              <a:buSzPts val="1855"/>
              <a:buNone/>
            </a:pPr>
            <a:r>
              <a:rPr b="1" lang="it-IT" sz="2300">
                <a:latin typeface="Lato"/>
                <a:ea typeface="Lato"/>
                <a:cs typeface="Lato"/>
                <a:sym typeface="Lato"/>
              </a:rPr>
              <a:t>MindDoc </a:t>
            </a:r>
            <a:endParaRPr b="1" sz="2300">
              <a:latin typeface="Lato"/>
              <a:ea typeface="Lato"/>
              <a:cs typeface="Lato"/>
              <a:sym typeface="Lato"/>
            </a:endParaRPr>
          </a:p>
          <a:p>
            <a:pPr indent="0" lvl="0" marL="0" rtl="0" algn="l">
              <a:lnSpc>
                <a:spcPct val="100000"/>
              </a:lnSpc>
              <a:spcBef>
                <a:spcPts val="480"/>
              </a:spcBef>
              <a:spcAft>
                <a:spcPts val="0"/>
              </a:spcAft>
              <a:buSzPts val="1800"/>
              <a:buNone/>
            </a:pPr>
            <a:r>
              <a:rPr lang="it-IT" sz="1900">
                <a:latin typeface="Lato"/>
                <a:ea typeface="Lato"/>
                <a:cs typeface="Lato"/>
                <a:sym typeface="Lato"/>
              </a:rPr>
              <a:t>Бесплатна (freemium) верзија и плаћена верзија</a:t>
            </a:r>
            <a:r>
              <a:rPr lang="it-IT" sz="1900">
                <a:latin typeface="Lato"/>
                <a:ea typeface="Lato"/>
                <a:cs typeface="Lato"/>
                <a:sym typeface="Lato"/>
              </a:rPr>
              <a:t>"MindDoc Plus".</a:t>
            </a:r>
            <a:endParaRPr sz="1900">
              <a:latin typeface="Lato"/>
              <a:ea typeface="Lato"/>
              <a:cs typeface="Lato"/>
              <a:sym typeface="Lato"/>
            </a:endParaRPr>
          </a:p>
        </p:txBody>
      </p:sp>
      <p:pic>
        <p:nvPicPr>
          <p:cNvPr descr="H:\My Drive\KA2\KA2 - TYM\_WP5-Sharing and Promotion\Graphic Identity\Logo TYM\TYM_Tavola disegno 1-02.png" id="639" name="Google Shape;639;g31c48808457_0_19"/>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unnamed (2).png" id="640" name="Google Shape;640;g31c48808457_0_19"/>
          <p:cNvPicPr preferRelativeResize="0"/>
          <p:nvPr/>
        </p:nvPicPr>
        <p:blipFill rotWithShape="1">
          <a:blip r:embed="rId4">
            <a:alphaModFix/>
          </a:blip>
          <a:srcRect b="0" l="0" r="0" t="0"/>
          <a:stretch/>
        </p:blipFill>
        <p:spPr>
          <a:xfrm>
            <a:off x="2000877" y="907448"/>
            <a:ext cx="752350" cy="752350"/>
          </a:xfrm>
          <a:prstGeom prst="rect">
            <a:avLst/>
          </a:prstGeom>
          <a:noFill/>
          <a:ln>
            <a:noFill/>
          </a:ln>
        </p:spPr>
      </p:pic>
      <p:pic>
        <p:nvPicPr>
          <p:cNvPr id="641" name="Google Shape;641;g31c48808457_0_19"/>
          <p:cNvPicPr preferRelativeResize="0"/>
          <p:nvPr/>
        </p:nvPicPr>
        <p:blipFill rotWithShape="1">
          <a:blip r:embed="rId5">
            <a:alphaModFix/>
          </a:blip>
          <a:srcRect b="0" l="0" r="0" t="0"/>
          <a:stretch/>
        </p:blipFill>
        <p:spPr>
          <a:xfrm>
            <a:off x="457200" y="2147925"/>
            <a:ext cx="1789425" cy="3567076"/>
          </a:xfrm>
          <a:prstGeom prst="rect">
            <a:avLst/>
          </a:prstGeom>
          <a:noFill/>
          <a:ln>
            <a:noFill/>
          </a:ln>
        </p:spPr>
      </p:pic>
      <p:pic>
        <p:nvPicPr>
          <p:cNvPr id="642" name="Google Shape;642;g31c48808457_0_19"/>
          <p:cNvPicPr preferRelativeResize="0"/>
          <p:nvPr/>
        </p:nvPicPr>
        <p:blipFill rotWithShape="1">
          <a:blip r:embed="rId6">
            <a:alphaModFix/>
          </a:blip>
          <a:srcRect b="0" l="0" r="0" t="0"/>
          <a:stretch/>
        </p:blipFill>
        <p:spPr>
          <a:xfrm>
            <a:off x="2333475" y="2201225"/>
            <a:ext cx="1704751" cy="3460500"/>
          </a:xfrm>
          <a:prstGeom prst="rect">
            <a:avLst/>
          </a:prstGeom>
          <a:noFill/>
          <a:ln>
            <a:noFill/>
          </a:ln>
        </p:spPr>
      </p:pic>
      <p:pic>
        <p:nvPicPr>
          <p:cNvPr id="643" name="Google Shape;643;g31c48808457_0_19"/>
          <p:cNvPicPr preferRelativeResize="0"/>
          <p:nvPr/>
        </p:nvPicPr>
        <p:blipFill rotWithShape="1">
          <a:blip r:embed="rId7">
            <a:alphaModFix/>
          </a:blip>
          <a:srcRect b="0" l="0" r="0" t="0"/>
          <a:stretch/>
        </p:blipFill>
        <p:spPr>
          <a:xfrm>
            <a:off x="4125074" y="2209517"/>
            <a:ext cx="1704750" cy="3443909"/>
          </a:xfrm>
          <a:prstGeom prst="rect">
            <a:avLst/>
          </a:prstGeom>
          <a:noFill/>
          <a:ln>
            <a:noFill/>
          </a:ln>
        </p:spPr>
      </p:pic>
      <p:pic>
        <p:nvPicPr>
          <p:cNvPr id="644" name="Google Shape;644;g31c48808457_0_19"/>
          <p:cNvPicPr preferRelativeResize="0"/>
          <p:nvPr/>
        </p:nvPicPr>
        <p:blipFill rotWithShape="1">
          <a:blip r:embed="rId8">
            <a:alphaModFix/>
          </a:blip>
          <a:srcRect b="0" l="0" r="0" t="0"/>
          <a:stretch/>
        </p:blipFill>
        <p:spPr>
          <a:xfrm>
            <a:off x="5916675" y="2249012"/>
            <a:ext cx="1704751" cy="3364937"/>
          </a:xfrm>
          <a:prstGeom prst="rect">
            <a:avLst/>
          </a:prstGeom>
          <a:noFill/>
          <a:ln>
            <a:noFill/>
          </a:ln>
        </p:spPr>
      </p:pic>
      <p:pic>
        <p:nvPicPr>
          <p:cNvPr id="645" name="Google Shape;645;g31c48808457_0_19"/>
          <p:cNvPicPr preferRelativeResize="0"/>
          <p:nvPr/>
        </p:nvPicPr>
        <p:blipFill rotWithShape="1">
          <a:blip r:embed="rId9">
            <a:alphaModFix/>
          </a:blip>
          <a:srcRect b="0" l="0" r="0" t="0"/>
          <a:stretch/>
        </p:blipFill>
        <p:spPr>
          <a:xfrm>
            <a:off x="7708275" y="2227838"/>
            <a:ext cx="1704751" cy="340723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31c48808457_0_39"/>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652" name="Google Shape;652;g31c48808457_0_39"/>
          <p:cNvSpPr txBox="1"/>
          <p:nvPr>
            <p:ph idx="1" type="body"/>
          </p:nvPr>
        </p:nvSpPr>
        <p:spPr>
          <a:xfrm>
            <a:off x="457213" y="1107676"/>
            <a:ext cx="8229600" cy="3771600"/>
          </a:xfrm>
          <a:prstGeom prst="rect">
            <a:avLst/>
          </a:prstGeom>
          <a:noFill/>
          <a:ln>
            <a:noFill/>
          </a:ln>
        </p:spPr>
        <p:txBody>
          <a:bodyPr anchorCtr="0" anchor="t" bIns="45700" lIns="91425" spcFirstLastPara="1" rIns="91425" wrap="square" tIns="45700">
            <a:normAutofit/>
          </a:bodyPr>
          <a:lstStyle/>
          <a:p>
            <a:pPr indent="-312261" lvl="0" marL="457200" rtl="0" algn="l">
              <a:lnSpc>
                <a:spcPct val="130000"/>
              </a:lnSpc>
              <a:spcBef>
                <a:spcPts val="0"/>
              </a:spcBef>
              <a:spcAft>
                <a:spcPts val="0"/>
              </a:spcAft>
              <a:buClr>
                <a:srgbClr val="2C2C2C"/>
              </a:buClr>
              <a:buSzPts val="1855"/>
              <a:buNone/>
            </a:pPr>
            <a:r>
              <a:rPr b="1" lang="it-IT" sz="2400">
                <a:latin typeface="Lato"/>
                <a:ea typeface="Lato"/>
                <a:cs typeface="Lato"/>
                <a:sym typeface="Lato"/>
              </a:rPr>
              <a:t>Calm</a:t>
            </a:r>
            <a:endParaRPr b="1" sz="2400">
              <a:latin typeface="Lato"/>
              <a:ea typeface="Lato"/>
              <a:cs typeface="Lato"/>
              <a:sym typeface="Lato"/>
            </a:endParaRPr>
          </a:p>
          <a:p>
            <a:pPr indent="0" lvl="0" marL="0" rtl="0" algn="l">
              <a:lnSpc>
                <a:spcPct val="100000"/>
              </a:lnSpc>
              <a:spcBef>
                <a:spcPts val="480"/>
              </a:spcBef>
              <a:spcAft>
                <a:spcPts val="0"/>
              </a:spcAft>
              <a:buSzPts val="1800"/>
              <a:buNone/>
            </a:pPr>
            <a:r>
              <a:rPr lang="it-IT" sz="2000">
                <a:latin typeface="Lato"/>
                <a:ea typeface="Lato"/>
                <a:cs typeface="Lato"/>
                <a:sym typeface="Lato"/>
              </a:rPr>
              <a:t>Бесплатна (freemium) верзија и плаћена верзија</a:t>
            </a:r>
            <a:r>
              <a:rPr lang="it-IT" sz="2000">
                <a:latin typeface="Lato"/>
                <a:ea typeface="Lato"/>
                <a:cs typeface="Lato"/>
                <a:sym typeface="Lato"/>
              </a:rPr>
              <a:t> </a:t>
            </a:r>
            <a:endParaRPr sz="2000">
              <a:latin typeface="Lato"/>
              <a:ea typeface="Lato"/>
              <a:cs typeface="Lato"/>
              <a:sym typeface="Lato"/>
            </a:endParaRPr>
          </a:p>
        </p:txBody>
      </p:sp>
      <p:pic>
        <p:nvPicPr>
          <p:cNvPr descr="H:\My Drive\KA2\KA2 - TYM\_WP5-Sharing and Promotion\Graphic Identity\Logo TYM\TYM_Tavola disegno 1-02.png" id="653" name="Google Shape;653;g31c48808457_0_39"/>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Calm_(company)_logo.svg.png" id="654" name="Google Shape;654;g31c48808457_0_39"/>
          <p:cNvPicPr preferRelativeResize="0"/>
          <p:nvPr/>
        </p:nvPicPr>
        <p:blipFill rotWithShape="1">
          <a:blip r:embed="rId4">
            <a:alphaModFix/>
          </a:blip>
          <a:srcRect b="0" l="0" r="0" t="0"/>
          <a:stretch/>
        </p:blipFill>
        <p:spPr>
          <a:xfrm>
            <a:off x="1621801" y="887450"/>
            <a:ext cx="752350" cy="752350"/>
          </a:xfrm>
          <a:prstGeom prst="rect">
            <a:avLst/>
          </a:prstGeom>
          <a:noFill/>
          <a:ln>
            <a:noFill/>
          </a:ln>
        </p:spPr>
      </p:pic>
      <p:pic>
        <p:nvPicPr>
          <p:cNvPr id="655" name="Google Shape;655;g31c48808457_0_39"/>
          <p:cNvPicPr preferRelativeResize="0"/>
          <p:nvPr/>
        </p:nvPicPr>
        <p:blipFill rotWithShape="1">
          <a:blip r:embed="rId5">
            <a:alphaModFix/>
          </a:blip>
          <a:srcRect b="0" l="0" r="0" t="0"/>
          <a:stretch/>
        </p:blipFill>
        <p:spPr>
          <a:xfrm>
            <a:off x="615125" y="2057125"/>
            <a:ext cx="1759025" cy="3657874"/>
          </a:xfrm>
          <a:prstGeom prst="rect">
            <a:avLst/>
          </a:prstGeom>
          <a:noFill/>
          <a:ln>
            <a:noFill/>
          </a:ln>
        </p:spPr>
      </p:pic>
      <p:pic>
        <p:nvPicPr>
          <p:cNvPr id="656" name="Google Shape;656;g31c48808457_0_39"/>
          <p:cNvPicPr preferRelativeResize="0"/>
          <p:nvPr/>
        </p:nvPicPr>
        <p:blipFill rotWithShape="1">
          <a:blip r:embed="rId6">
            <a:alphaModFix/>
          </a:blip>
          <a:srcRect b="0" l="0" r="0" t="0"/>
          <a:stretch/>
        </p:blipFill>
        <p:spPr>
          <a:xfrm>
            <a:off x="2522373" y="2083675"/>
            <a:ext cx="1759024" cy="3604780"/>
          </a:xfrm>
          <a:prstGeom prst="rect">
            <a:avLst/>
          </a:prstGeom>
          <a:noFill/>
          <a:ln>
            <a:noFill/>
          </a:ln>
        </p:spPr>
      </p:pic>
      <p:pic>
        <p:nvPicPr>
          <p:cNvPr id="657" name="Google Shape;657;g31c48808457_0_39"/>
          <p:cNvPicPr preferRelativeResize="0"/>
          <p:nvPr/>
        </p:nvPicPr>
        <p:blipFill rotWithShape="1">
          <a:blip r:embed="rId7">
            <a:alphaModFix/>
          </a:blip>
          <a:srcRect b="0" l="0" r="0" t="0"/>
          <a:stretch/>
        </p:blipFill>
        <p:spPr>
          <a:xfrm>
            <a:off x="4429626" y="2057223"/>
            <a:ext cx="1759025" cy="3657701"/>
          </a:xfrm>
          <a:prstGeom prst="rect">
            <a:avLst/>
          </a:prstGeom>
          <a:noFill/>
          <a:ln>
            <a:noFill/>
          </a:ln>
        </p:spPr>
      </p:pic>
      <p:pic>
        <p:nvPicPr>
          <p:cNvPr id="658" name="Google Shape;658;g31c48808457_0_39"/>
          <p:cNvPicPr preferRelativeResize="0"/>
          <p:nvPr/>
        </p:nvPicPr>
        <p:blipFill rotWithShape="1">
          <a:blip r:embed="rId8">
            <a:alphaModFix/>
          </a:blip>
          <a:srcRect b="0" l="0" r="0" t="0"/>
          <a:stretch/>
        </p:blipFill>
        <p:spPr>
          <a:xfrm>
            <a:off x="6336875" y="2092193"/>
            <a:ext cx="1759025" cy="358775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33fc0d55322_0_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65" name="Google Shape;665;g33fc0d55322_0_0"/>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
        <p:nvSpPr>
          <p:cNvPr id="666" name="Google Shape;666;g33fc0d55322_0_0"/>
          <p:cNvSpPr txBox="1"/>
          <p:nvPr/>
        </p:nvSpPr>
        <p:spPr>
          <a:xfrm>
            <a:off x="457200" y="1272150"/>
            <a:ext cx="8229600" cy="122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lang="it-IT" sz="2500">
                <a:solidFill>
                  <a:schemeClr val="dk1"/>
                </a:solidFill>
                <a:latin typeface="Calibri"/>
                <a:ea typeface="Calibri"/>
                <a:cs typeface="Calibri"/>
                <a:sym typeface="Calibri"/>
              </a:rPr>
              <a:t>Предлози учесника курса:</a:t>
            </a:r>
            <a:r>
              <a:rPr b="0" i="0" lang="it-IT" sz="2500" u="none" cap="none" strike="noStrike">
                <a:solidFill>
                  <a:schemeClr val="dk1"/>
                </a:solidFill>
                <a:latin typeface="Calibri"/>
                <a:ea typeface="Calibri"/>
                <a:cs typeface="Calibri"/>
                <a:sym typeface="Calibri"/>
              </a:rPr>
              <a:t>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it-IT" sz="2500" u="sng" cap="none" strike="noStrike">
                <a:solidFill>
                  <a:schemeClr val="hlink"/>
                </a:solidFill>
                <a:latin typeface="Calibri"/>
                <a:ea typeface="Calibri"/>
                <a:cs typeface="Calibri"/>
                <a:sym typeface="Calibri"/>
                <a:hlinkClick r:id="rId4"/>
              </a:rPr>
              <a:t>https://www.viacharacter.org/</a:t>
            </a:r>
            <a:r>
              <a:rPr b="0" i="0" lang="it-IT" sz="2500" u="none" cap="none" strike="noStrike">
                <a:solidFill>
                  <a:schemeClr val="dk1"/>
                </a:solidFill>
                <a:latin typeface="Calibri"/>
                <a:ea typeface="Calibri"/>
                <a:cs typeface="Calibri"/>
                <a:sym typeface="Calibri"/>
              </a:rPr>
              <a:t> </a:t>
            </a:r>
            <a:endParaRPr b="0" i="0" sz="2500" u="none" cap="none" strike="noStrik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31bf632222e_0_72"/>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Ресурси за подршку менталном здрављу</a:t>
            </a:r>
            <a:endParaRPr b="1" sz="2400">
              <a:solidFill>
                <a:srgbClr val="339966"/>
              </a:solidFill>
              <a:latin typeface="Lato"/>
              <a:ea typeface="Lato"/>
              <a:cs typeface="Lato"/>
              <a:sym typeface="Lato"/>
            </a:endParaRPr>
          </a:p>
        </p:txBody>
      </p:sp>
      <p:sp>
        <p:nvSpPr>
          <p:cNvPr id="673" name="Google Shape;673;g31bf632222e_0_72"/>
          <p:cNvSpPr txBox="1"/>
          <p:nvPr>
            <p:ph idx="1" type="body"/>
          </p:nvPr>
        </p:nvSpPr>
        <p:spPr>
          <a:xfrm>
            <a:off x="457200" y="1333501"/>
            <a:ext cx="8229600" cy="3771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480"/>
              </a:spcBef>
              <a:spcAft>
                <a:spcPts val="0"/>
              </a:spcAft>
              <a:buSzPts val="1800"/>
              <a:buNone/>
            </a:pPr>
            <a:r>
              <a:t/>
            </a:r>
            <a:endParaRPr b="1" i="1" sz="2400">
              <a:latin typeface="Lato"/>
              <a:ea typeface="Lato"/>
              <a:cs typeface="Lato"/>
              <a:sym typeface="Lato"/>
            </a:endParaRPr>
          </a:p>
          <a:p>
            <a:pPr indent="0" lvl="0" marL="0" rtl="0" algn="ctr">
              <a:lnSpc>
                <a:spcPct val="100000"/>
              </a:lnSpc>
              <a:spcBef>
                <a:spcPts val="480"/>
              </a:spcBef>
              <a:spcAft>
                <a:spcPts val="0"/>
              </a:spcAft>
              <a:buSzPts val="1800"/>
              <a:buNone/>
            </a:pPr>
            <a:r>
              <a:rPr i="1" lang="it-IT" sz="2400">
                <a:latin typeface="Lato"/>
                <a:ea typeface="Lato"/>
                <a:cs typeface="Lato"/>
                <a:sym typeface="Lato"/>
              </a:rPr>
              <a:t>Да ли знате друге апликације, платформе или услуге које подржавају ментално здравље?</a:t>
            </a:r>
            <a:endParaRPr i="1" sz="2400">
              <a:latin typeface="Lato"/>
              <a:ea typeface="Lato"/>
              <a:cs typeface="Lato"/>
              <a:sym typeface="Lato"/>
            </a:endParaRPr>
          </a:p>
          <a:p>
            <a:pPr indent="0" lvl="0" marL="0" rtl="0" algn="ctr">
              <a:lnSpc>
                <a:spcPct val="100000"/>
              </a:lnSpc>
              <a:spcBef>
                <a:spcPts val="480"/>
              </a:spcBef>
              <a:spcAft>
                <a:spcPts val="0"/>
              </a:spcAft>
              <a:buSzPts val="1800"/>
              <a:buNone/>
            </a:pPr>
            <a:r>
              <a:t/>
            </a:r>
            <a:endParaRPr b="1" i="1" sz="2400">
              <a:latin typeface="Lato"/>
              <a:ea typeface="Lato"/>
              <a:cs typeface="Lato"/>
              <a:sym typeface="Lato"/>
            </a:endParaRPr>
          </a:p>
          <a:p>
            <a:pPr indent="0" lvl="0" marL="0" rtl="0" algn="l">
              <a:lnSpc>
                <a:spcPct val="100000"/>
              </a:lnSpc>
              <a:spcBef>
                <a:spcPts val="480"/>
              </a:spcBef>
              <a:spcAft>
                <a:spcPts val="0"/>
              </a:spcAft>
              <a:buSzPts val="1800"/>
              <a:buNone/>
            </a:pPr>
            <a:r>
              <a:t/>
            </a:r>
            <a:endParaRPr sz="2200">
              <a:latin typeface="Lato"/>
              <a:ea typeface="Lato"/>
              <a:cs typeface="Lato"/>
              <a:sym typeface="Lato"/>
            </a:endParaRPr>
          </a:p>
        </p:txBody>
      </p:sp>
      <p:pic>
        <p:nvPicPr>
          <p:cNvPr descr="H:\My Drive\KA2\KA2 - TYM\_WP5-Sharing and Promotion\Graphic Identity\Logo TYM\TYM_Tavola disegno 1-02.png" id="674" name="Google Shape;674;g31bf632222e_0_72"/>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id="675" name="Google Shape;675;g31bf632222e_0_72"/>
          <p:cNvPicPr preferRelativeResize="0"/>
          <p:nvPr/>
        </p:nvPicPr>
        <p:blipFill rotWithShape="1">
          <a:blip r:embed="rId4">
            <a:alphaModFix/>
          </a:blip>
          <a:srcRect b="0" l="0" r="0" t="0"/>
          <a:stretch/>
        </p:blipFill>
        <p:spPr>
          <a:xfrm>
            <a:off x="2772848" y="2857500"/>
            <a:ext cx="3598314" cy="25722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65"/>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39966"/>
              </a:buClr>
              <a:buSzPts val="2400"/>
              <a:buFont typeface="Lato"/>
              <a:buNone/>
            </a:pPr>
            <a:r>
              <a:rPr b="1" lang="it-IT" sz="2400">
                <a:solidFill>
                  <a:srgbClr val="339966"/>
                </a:solidFill>
                <a:latin typeface="Lato"/>
                <a:ea typeface="Lato"/>
                <a:cs typeface="Lato"/>
                <a:sym typeface="Lato"/>
              </a:rPr>
              <a:t>Развој акционог плааelopment</a:t>
            </a:r>
            <a:endParaRPr b="1" sz="2400">
              <a:solidFill>
                <a:srgbClr val="339966"/>
              </a:solidFill>
              <a:latin typeface="Lato"/>
              <a:ea typeface="Lato"/>
              <a:cs typeface="Lato"/>
              <a:sym typeface="Lato"/>
            </a:endParaRPr>
          </a:p>
        </p:txBody>
      </p:sp>
      <p:sp>
        <p:nvSpPr>
          <p:cNvPr id="682" name="Google Shape;682;p65"/>
          <p:cNvSpPr txBox="1"/>
          <p:nvPr>
            <p:ph idx="1" type="body"/>
          </p:nvPr>
        </p:nvSpPr>
        <p:spPr>
          <a:xfrm>
            <a:off x="457200" y="1357302"/>
            <a:ext cx="8472518" cy="3714776"/>
          </a:xfrm>
          <a:prstGeom prst="rect">
            <a:avLst/>
          </a:prstGeom>
          <a:noFill/>
          <a:ln>
            <a:noFill/>
          </a:ln>
        </p:spPr>
        <p:txBody>
          <a:bodyPr anchorCtr="0" anchor="t" bIns="45700" lIns="91425" spcFirstLastPara="1" rIns="91425" wrap="square" tIns="45700">
            <a:noAutofit/>
          </a:bodyPr>
          <a:lstStyle/>
          <a:p>
            <a:pPr indent="-355600" lvl="0" marL="457200" rtl="0" algn="just">
              <a:lnSpc>
                <a:spcPct val="100000"/>
              </a:lnSpc>
              <a:spcBef>
                <a:spcPts val="400"/>
              </a:spcBef>
              <a:spcAft>
                <a:spcPts val="0"/>
              </a:spcAft>
              <a:buSzPts val="2000"/>
              <a:buFont typeface="Lato"/>
              <a:buChar char="•"/>
            </a:pPr>
            <a:r>
              <a:rPr lang="it-IT" sz="2000">
                <a:latin typeface="Lato"/>
                <a:ea typeface="Lato"/>
                <a:cs typeface="Lato"/>
                <a:sym typeface="Lato"/>
              </a:rPr>
              <a:t>У малим групама, осмислићете акциони план за интеграцију пракси и образовања о менталном здрављу у ваше школе.</a:t>
            </a:r>
            <a:endParaRPr sz="2000">
              <a:latin typeface="Lato"/>
              <a:ea typeface="Lato"/>
              <a:cs typeface="Lato"/>
              <a:sym typeface="Lato"/>
            </a:endParaRPr>
          </a:p>
          <a:p>
            <a:pPr indent="-355600" lvl="0" marL="457200" rtl="0" algn="just">
              <a:lnSpc>
                <a:spcPct val="100000"/>
              </a:lnSpc>
              <a:spcBef>
                <a:spcPts val="0"/>
              </a:spcBef>
              <a:spcAft>
                <a:spcPts val="0"/>
              </a:spcAft>
              <a:buSzPts val="2000"/>
              <a:buFont typeface="Lato"/>
              <a:buChar char="•"/>
            </a:pPr>
            <a:r>
              <a:rPr lang="it-IT" sz="2000">
                <a:latin typeface="Lato"/>
                <a:ea typeface="Lato"/>
                <a:cs typeface="Lato"/>
                <a:sym typeface="Lato"/>
              </a:rPr>
              <a:t> Планови ће обухватати стратегије за смањење стигме, подучавање свесности и промоцију подржавајућег окружења. </a:t>
            </a:r>
            <a:endParaRPr sz="2000">
              <a:latin typeface="Lato"/>
              <a:ea typeface="Lato"/>
              <a:cs typeface="Lato"/>
              <a:sym typeface="Lato"/>
            </a:endParaRPr>
          </a:p>
          <a:p>
            <a:pPr indent="-355600" lvl="0" marL="457200" rtl="0" algn="just">
              <a:lnSpc>
                <a:spcPct val="100000"/>
              </a:lnSpc>
              <a:spcBef>
                <a:spcPts val="0"/>
              </a:spcBef>
              <a:spcAft>
                <a:spcPts val="0"/>
              </a:spcAft>
              <a:buSzPts val="2000"/>
              <a:buFont typeface="Lato"/>
              <a:buChar char="•"/>
            </a:pPr>
            <a:r>
              <a:rPr lang="it-IT" sz="2000">
                <a:latin typeface="Lato"/>
                <a:ea typeface="Lato"/>
                <a:cs typeface="Lato"/>
                <a:sym typeface="Lato"/>
              </a:rPr>
              <a:t>Свака група ће представити свој акциони план већој групи као да га представља руководству школе.</a:t>
            </a:r>
            <a:endParaRPr/>
          </a:p>
          <a:p>
            <a:pPr indent="-342900" lvl="0" marL="342900" rtl="0" algn="l">
              <a:lnSpc>
                <a:spcPct val="100000"/>
              </a:lnSpc>
              <a:spcBef>
                <a:spcPts val="400"/>
              </a:spcBef>
              <a:spcAft>
                <a:spcPts val="0"/>
              </a:spcAft>
              <a:buClr>
                <a:schemeClr val="dk1"/>
              </a:buClr>
              <a:buSzPts val="2000"/>
              <a:buNone/>
            </a:pPr>
            <a:r>
              <a:t/>
            </a:r>
            <a:endParaRPr sz="2000"/>
          </a:p>
        </p:txBody>
      </p:sp>
      <p:pic>
        <p:nvPicPr>
          <p:cNvPr descr="H:\My Drive\KA2\KA2 - TYM\_WP5-Sharing and Promotion\Graphic Identity\Logo TYM\TYM_Tavola disegno 1-02.png" id="683" name="Google Shape;683;p65"/>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planning.png" id="684" name="Google Shape;684;p65"/>
          <p:cNvPicPr preferRelativeResize="0"/>
          <p:nvPr/>
        </p:nvPicPr>
        <p:blipFill rotWithShape="1">
          <a:blip r:embed="rId4">
            <a:alphaModFix/>
          </a:blip>
          <a:srcRect b="0" l="0" r="0" t="0"/>
          <a:stretch/>
        </p:blipFill>
        <p:spPr>
          <a:xfrm>
            <a:off x="6500826" y="3214690"/>
            <a:ext cx="2080906" cy="208090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
          <p:cNvSpPr txBox="1"/>
          <p:nvPr>
            <p:ph type="title"/>
          </p:nvPr>
        </p:nvSpPr>
        <p:spPr>
          <a:xfrm>
            <a:off x="457200" y="228864"/>
            <a:ext cx="8229600" cy="95266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C2C2C"/>
              </a:buClr>
              <a:buSzPct val="111125"/>
              <a:buNone/>
            </a:pPr>
            <a:br>
              <a:rPr b="1" lang="it-IT" sz="2400">
                <a:solidFill>
                  <a:srgbClr val="339966"/>
                </a:solidFill>
                <a:latin typeface="Lato"/>
                <a:ea typeface="Lato"/>
                <a:cs typeface="Lato"/>
                <a:sym typeface="Lato"/>
              </a:rPr>
            </a:br>
            <a:r>
              <a:rPr b="1" lang="it-IT" sz="2400">
                <a:solidFill>
                  <a:srgbClr val="339966"/>
                </a:solidFill>
                <a:latin typeface="Lato"/>
                <a:ea typeface="Lato"/>
                <a:cs typeface="Lato"/>
                <a:sym typeface="Lato"/>
              </a:rPr>
              <a:t>Хвала на пажњи!</a:t>
            </a:r>
            <a:br>
              <a:rPr b="1" lang="it-IT" sz="2400">
                <a:solidFill>
                  <a:srgbClr val="339966"/>
                </a:solidFill>
                <a:latin typeface="Lato"/>
                <a:ea typeface="Lato"/>
                <a:cs typeface="Lato"/>
                <a:sym typeface="Lato"/>
              </a:rPr>
            </a:br>
            <a:endParaRPr b="1" sz="2400">
              <a:solidFill>
                <a:srgbClr val="339966"/>
              </a:solidFill>
              <a:latin typeface="Lato"/>
              <a:ea typeface="Lato"/>
              <a:cs typeface="Lato"/>
              <a:sym typeface="Lato"/>
            </a:endParaRPr>
          </a:p>
        </p:txBody>
      </p:sp>
      <p:pic>
        <p:nvPicPr>
          <p:cNvPr id="691" name="Google Shape;691;p3"/>
          <p:cNvPicPr preferRelativeResize="0"/>
          <p:nvPr/>
        </p:nvPicPr>
        <p:blipFill rotWithShape="1">
          <a:blip r:embed="rId3">
            <a:alphaModFix/>
          </a:blip>
          <a:srcRect b="0" l="0" r="0" t="0"/>
          <a:stretch/>
        </p:blipFill>
        <p:spPr>
          <a:xfrm>
            <a:off x="258074" y="1181531"/>
            <a:ext cx="3922039" cy="4194804"/>
          </a:xfrm>
          <a:prstGeom prst="rect">
            <a:avLst/>
          </a:prstGeom>
          <a:noFill/>
          <a:ln>
            <a:noFill/>
          </a:ln>
        </p:spPr>
      </p:pic>
      <p:pic>
        <p:nvPicPr>
          <p:cNvPr descr="H:\My Drive\KA2\KA2 - TYM\_WP5-Sharing and Promotion\Graphic Identity\Logo TYM\TYM_Tavola disegno 1-02.png" id="692" name="Google Shape;692;p3"/>
          <p:cNvPicPr preferRelativeResize="0"/>
          <p:nvPr/>
        </p:nvPicPr>
        <p:blipFill rotWithShape="1">
          <a:blip r:embed="rId4">
            <a:alphaModFix/>
          </a:blip>
          <a:srcRect b="0" l="0" r="0" t="0"/>
          <a:stretch/>
        </p:blipFill>
        <p:spPr>
          <a:xfrm>
            <a:off x="8241176" y="1"/>
            <a:ext cx="677119" cy="752354"/>
          </a:xfrm>
          <a:prstGeom prst="rect">
            <a:avLst/>
          </a:prstGeom>
          <a:noFill/>
          <a:ln>
            <a:noFill/>
          </a:ln>
        </p:spPr>
      </p:pic>
      <p:sp>
        <p:nvSpPr>
          <p:cNvPr id="693" name="Google Shape;693;p3"/>
          <p:cNvSpPr txBox="1"/>
          <p:nvPr>
            <p:ph idx="1" type="body"/>
          </p:nvPr>
        </p:nvSpPr>
        <p:spPr>
          <a:xfrm>
            <a:off x="4414625" y="2351278"/>
            <a:ext cx="4224600" cy="1341333"/>
          </a:xfrm>
          <a:prstGeom prst="rect">
            <a:avLst/>
          </a:prstGeom>
          <a:noFill/>
          <a:ln>
            <a:noFill/>
          </a:ln>
        </p:spPr>
        <p:txBody>
          <a:bodyPr anchorCtr="0" anchor="t" bIns="45700" lIns="91425" spcFirstLastPara="1" rIns="91425" wrap="square" tIns="45700">
            <a:noAutofit/>
          </a:bodyPr>
          <a:lstStyle/>
          <a:p>
            <a:pPr indent="0" lvl="0" marL="0" rtl="0" algn="just">
              <a:lnSpc>
                <a:spcPct val="130000"/>
              </a:lnSpc>
              <a:spcBef>
                <a:spcPts val="1500"/>
              </a:spcBef>
              <a:spcAft>
                <a:spcPts val="0"/>
              </a:spcAft>
              <a:buSzPts val="1395"/>
              <a:buNone/>
            </a:pPr>
            <a:r>
              <a:rPr lang="it-IT" sz="2060">
                <a:latin typeface="Lato"/>
                <a:ea typeface="Lato"/>
                <a:cs typeface="Lato"/>
                <a:sym typeface="Lato"/>
              </a:rPr>
              <a:t>Молимо вас да нам оставите своје повратне информације!</a:t>
            </a:r>
            <a:endParaRPr sz="2060">
              <a:latin typeface="Lato"/>
              <a:ea typeface="Lato"/>
              <a:cs typeface="Lato"/>
              <a:sym typeface="Lato"/>
            </a:endParaRPr>
          </a:p>
          <a:p>
            <a:pPr indent="0" lvl="0" marL="457200" rtl="0" algn="just">
              <a:lnSpc>
                <a:spcPct val="130000"/>
              </a:lnSpc>
              <a:spcBef>
                <a:spcPts val="2700"/>
              </a:spcBef>
              <a:spcAft>
                <a:spcPts val="0"/>
              </a:spcAft>
              <a:buSzPts val="1395"/>
              <a:buNone/>
            </a:pPr>
            <a:r>
              <a:t/>
            </a:r>
            <a:endParaRPr sz="2060">
              <a:latin typeface="Lato"/>
              <a:ea typeface="Lato"/>
              <a:cs typeface="Lato"/>
              <a:sym typeface="Lato"/>
            </a:endParaRPr>
          </a:p>
          <a:p>
            <a:pPr indent="0" lvl="0" marL="457200" rtl="0" algn="just">
              <a:lnSpc>
                <a:spcPct val="130000"/>
              </a:lnSpc>
              <a:spcBef>
                <a:spcPts val="2700"/>
              </a:spcBef>
              <a:spcAft>
                <a:spcPts val="1200"/>
              </a:spcAft>
              <a:buSzPts val="1395"/>
              <a:buNone/>
            </a:pPr>
            <a:r>
              <a:t/>
            </a:r>
            <a:endParaRPr sz="2060">
              <a:latin typeface="Lato"/>
              <a:ea typeface="Lato"/>
              <a:cs typeface="Lato"/>
              <a:sym typeface="Lato"/>
            </a:endParaRPr>
          </a:p>
        </p:txBody>
      </p:sp>
      <p:pic>
        <p:nvPicPr>
          <p:cNvPr id="694" name="Google Shape;694;p3"/>
          <p:cNvPicPr preferRelativeResize="0"/>
          <p:nvPr/>
        </p:nvPicPr>
        <p:blipFill rotWithShape="1">
          <a:blip r:embed="rId5">
            <a:alphaModFix/>
          </a:blip>
          <a:srcRect b="0" l="0" r="0" t="0"/>
          <a:stretch/>
        </p:blipFill>
        <p:spPr>
          <a:xfrm>
            <a:off x="7380514" y="4136571"/>
            <a:ext cx="1220555" cy="12736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9"/>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Унутрашње и спољашње баријере</a:t>
            </a:r>
            <a:endParaRPr b="1" sz="2300">
              <a:solidFill>
                <a:srgbClr val="339966"/>
              </a:solidFill>
              <a:latin typeface="Lato"/>
              <a:ea typeface="Lato"/>
              <a:cs typeface="Lato"/>
              <a:sym typeface="Lato"/>
            </a:endParaRPr>
          </a:p>
        </p:txBody>
      </p:sp>
      <p:sp>
        <p:nvSpPr>
          <p:cNvPr id="184" name="Google Shape;184;p19"/>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SzPct val="100000"/>
              <a:buNone/>
            </a:pPr>
            <a:r>
              <a:rPr b="1" lang="it-IT" sz="2400">
                <a:latin typeface="Lato"/>
                <a:ea typeface="Lato"/>
                <a:cs typeface="Lato"/>
                <a:sym typeface="Lato"/>
              </a:rPr>
              <a:t>Спољашње баријере:</a:t>
            </a:r>
            <a:endParaRPr/>
          </a:p>
          <a:p>
            <a:pPr indent="-342900" lvl="0" marL="342900" rtl="0" algn="l">
              <a:lnSpc>
                <a:spcPct val="100000"/>
              </a:lnSpc>
              <a:spcBef>
                <a:spcPts val="0"/>
              </a:spcBef>
              <a:spcAft>
                <a:spcPts val="0"/>
              </a:spcAft>
              <a:buSzPct val="100000"/>
              <a:buNone/>
            </a:pPr>
            <a:r>
              <a:t/>
            </a:r>
            <a:endParaRPr b="1" sz="2400">
              <a:latin typeface="Lato"/>
              <a:ea typeface="Lato"/>
              <a:cs typeface="Lato"/>
              <a:sym typeface="Lato"/>
            </a:endParaRPr>
          </a:p>
          <a:p>
            <a:pPr indent="-342900" lvl="0" marL="342900" rtl="0" algn="l">
              <a:lnSpc>
                <a:spcPct val="100000"/>
              </a:lnSpc>
              <a:spcBef>
                <a:spcPts val="0"/>
              </a:spcBef>
              <a:spcAft>
                <a:spcPts val="0"/>
              </a:spcAft>
              <a:buSzPct val="100000"/>
              <a:buChar char="•"/>
            </a:pPr>
            <a:r>
              <a:rPr b="1" lang="it-IT" sz="2400">
                <a:latin typeface="Lato"/>
                <a:ea typeface="Lato"/>
                <a:cs typeface="Lato"/>
                <a:sym typeface="Lato"/>
              </a:rPr>
              <a:t>Вршњачки утицај: </a:t>
            </a:r>
            <a:r>
              <a:rPr lang="it-IT" sz="2400">
                <a:latin typeface="Lato"/>
                <a:ea typeface="Lato"/>
                <a:cs typeface="Lato"/>
                <a:sym typeface="Lato"/>
              </a:rPr>
              <a:t>Страх од искључења од стране пријатеља или другова из разреда.</a:t>
            </a:r>
            <a:endParaRPr>
              <a:latin typeface="Lato"/>
              <a:ea typeface="Lato"/>
              <a:cs typeface="Lato"/>
              <a:sym typeface="Lato"/>
            </a:endParaRPr>
          </a:p>
          <a:p>
            <a:pPr indent="-331469" lvl="0" marL="342900" rtl="0" algn="just">
              <a:lnSpc>
                <a:spcPct val="100000"/>
              </a:lnSpc>
              <a:spcBef>
                <a:spcPts val="444"/>
              </a:spcBef>
              <a:spcAft>
                <a:spcPts val="0"/>
              </a:spcAft>
              <a:buSzPct val="100000"/>
              <a:buChar char="•"/>
            </a:pPr>
            <a:r>
              <a:rPr b="1" lang="it-IT" sz="2400">
                <a:latin typeface="Lato"/>
                <a:ea typeface="Lato"/>
                <a:cs typeface="Lato"/>
                <a:sym typeface="Lato"/>
              </a:rPr>
              <a:t>Културне норме: </a:t>
            </a:r>
            <a:r>
              <a:rPr lang="it-IT" sz="2400">
                <a:latin typeface="Lato"/>
                <a:ea typeface="Lato"/>
                <a:cs typeface="Lato"/>
                <a:sym typeface="Lato"/>
              </a:rPr>
              <a:t>Културна веровања која обесхрабрују отворене дискусије о менталном здрављу или дају приоритет „отежавању“.</a:t>
            </a:r>
            <a:endParaRPr/>
          </a:p>
          <a:p>
            <a:pPr indent="-331469" lvl="0" marL="342900" rtl="0" algn="just">
              <a:lnSpc>
                <a:spcPct val="100000"/>
              </a:lnSpc>
              <a:spcBef>
                <a:spcPts val="444"/>
              </a:spcBef>
              <a:spcAft>
                <a:spcPts val="0"/>
              </a:spcAft>
              <a:buSzPct val="100000"/>
              <a:buChar char="•"/>
            </a:pPr>
            <a:r>
              <a:rPr b="1" lang="it-IT" sz="2400">
                <a:latin typeface="Lato"/>
                <a:ea typeface="Lato"/>
                <a:cs typeface="Lato"/>
                <a:sym typeface="Lato"/>
              </a:rPr>
              <a:t>Недостатак ресурса: </a:t>
            </a:r>
            <a:r>
              <a:rPr lang="it-IT" sz="2400">
                <a:latin typeface="Lato"/>
                <a:ea typeface="Lato"/>
                <a:cs typeface="Lato"/>
                <a:sym typeface="Lato"/>
              </a:rPr>
              <a:t>Ограничен приступ саветницима, службама за ментално здравље или програмима подизања свести у школи.</a:t>
            </a:r>
            <a:endParaRPr/>
          </a:p>
          <a:p>
            <a:pPr indent="-331469" lvl="0" marL="342900" rtl="0" algn="l">
              <a:lnSpc>
                <a:spcPct val="100000"/>
              </a:lnSpc>
              <a:spcBef>
                <a:spcPts val="444"/>
              </a:spcBef>
              <a:spcAft>
                <a:spcPts val="0"/>
              </a:spcAft>
              <a:buSzPct val="100000"/>
              <a:buChar char="•"/>
            </a:pPr>
            <a:r>
              <a:rPr b="1" lang="it-IT" sz="2400">
                <a:latin typeface="Lato"/>
                <a:ea typeface="Lato"/>
                <a:cs typeface="Lato"/>
                <a:sym typeface="Lato"/>
              </a:rPr>
              <a:t>Школска правила  и  временска ограничења:  </a:t>
            </a:r>
            <a:r>
              <a:rPr lang="it-IT" sz="2400">
                <a:latin typeface="Lato"/>
                <a:ea typeface="Lato"/>
                <a:cs typeface="Lato"/>
                <a:sym typeface="Lato"/>
              </a:rPr>
              <a:t>Строги распореди или правила која отежавају студентима или особљу приступ подршци за ментално здравље.</a:t>
            </a:r>
            <a:endParaRPr/>
          </a:p>
          <a:p>
            <a:pPr indent="-331469" lvl="0" marL="342900" rtl="0" algn="l">
              <a:lnSpc>
                <a:spcPct val="100000"/>
              </a:lnSpc>
              <a:spcBef>
                <a:spcPts val="444"/>
              </a:spcBef>
              <a:spcAft>
                <a:spcPts val="0"/>
              </a:spcAft>
              <a:buSzPct val="100000"/>
              <a:buChar char="•"/>
            </a:pPr>
            <a:r>
              <a:rPr b="1" lang="it-IT" sz="2400">
                <a:latin typeface="Lato"/>
                <a:ea typeface="Lato"/>
                <a:cs typeface="Lato"/>
                <a:sym typeface="Lato"/>
              </a:rPr>
              <a:t>Недостатак подршке породице/заједнице: </a:t>
            </a:r>
            <a:r>
              <a:rPr lang="it-IT" sz="2400">
                <a:latin typeface="Lato"/>
                <a:ea typeface="Lato"/>
                <a:cs typeface="Lato"/>
                <a:sym typeface="Lato"/>
              </a:rPr>
              <a:t>Породице или заједнице које умањују важност менталног здравља, посматрајући их као слабост или не-проблем.</a:t>
            </a:r>
            <a:endParaRPr>
              <a:latin typeface="Lato"/>
              <a:ea typeface="Lato"/>
              <a:cs typeface="Lato"/>
              <a:sym typeface="Lato"/>
            </a:endParaRPr>
          </a:p>
        </p:txBody>
      </p:sp>
      <p:pic>
        <p:nvPicPr>
          <p:cNvPr descr="H:\My Drive\KA2\KA2 - TYM\_WP5-Sharing and Promotion\Graphic Identity\Logo TYM\TYM_Tavola disegno 1-02.png" id="185" name="Google Shape;185;p19"/>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C:\Users\erasm\Downloads\fight.png" id="186" name="Google Shape;186;p19"/>
          <p:cNvPicPr preferRelativeResize="0"/>
          <p:nvPr/>
        </p:nvPicPr>
        <p:blipFill rotWithShape="1">
          <a:blip r:embed="rId4">
            <a:alphaModFix/>
          </a:blip>
          <a:srcRect b="0" l="0" r="0" t="0"/>
          <a:stretch/>
        </p:blipFill>
        <p:spPr>
          <a:xfrm>
            <a:off x="7000892" y="214294"/>
            <a:ext cx="1071570" cy="10715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None/>
            </a:pPr>
            <a:r>
              <a:rPr b="1" lang="it-IT" sz="2400">
                <a:solidFill>
                  <a:srgbClr val="339966"/>
                </a:solidFill>
                <a:latin typeface="Lato"/>
                <a:ea typeface="Lato"/>
                <a:cs typeface="Lato"/>
                <a:sym typeface="Lato"/>
              </a:rPr>
              <a:t>Анализа студије случаја</a:t>
            </a:r>
            <a:endParaRPr b="1" sz="2300">
              <a:solidFill>
                <a:srgbClr val="339966"/>
              </a:solidFill>
              <a:latin typeface="Lato"/>
              <a:ea typeface="Lato"/>
              <a:cs typeface="Lato"/>
              <a:sym typeface="Lato"/>
            </a:endParaRPr>
          </a:p>
        </p:txBody>
      </p:sp>
      <p:sp>
        <p:nvSpPr>
          <p:cNvPr id="193" name="Google Shape;193;p20"/>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rmAutofit/>
          </a:bodyPr>
          <a:lstStyle/>
          <a:p>
            <a:pPr indent="-311150" lvl="0" marL="457200" rtl="0" algn="l">
              <a:lnSpc>
                <a:spcPct val="130000"/>
              </a:lnSpc>
              <a:spcBef>
                <a:spcPts val="0"/>
              </a:spcBef>
              <a:spcAft>
                <a:spcPts val="0"/>
              </a:spcAft>
              <a:buClr>
                <a:srgbClr val="2C2C2C"/>
              </a:buClr>
              <a:buSzPts val="1300"/>
              <a:buChar char="●"/>
            </a:pPr>
            <a:r>
              <a:rPr lang="it-IT" sz="1800">
                <a:latin typeface="Lato"/>
                <a:ea typeface="Lato"/>
                <a:cs typeface="Lato"/>
                <a:sym typeface="Lato"/>
              </a:rPr>
              <a:t>Учеснике поделите у групе</a:t>
            </a:r>
            <a:endParaRPr/>
          </a:p>
          <a:p>
            <a:pPr indent="-311150" lvl="0" marL="457200" rtl="0" algn="l">
              <a:lnSpc>
                <a:spcPct val="130000"/>
              </a:lnSpc>
              <a:spcBef>
                <a:spcPts val="0"/>
              </a:spcBef>
              <a:spcAft>
                <a:spcPts val="0"/>
              </a:spcAft>
              <a:buClr>
                <a:srgbClr val="2C2C2C"/>
              </a:buClr>
              <a:buSzPts val="1300"/>
              <a:buChar char="●"/>
            </a:pPr>
            <a:r>
              <a:rPr lang="it-IT" sz="1800">
                <a:latin typeface="Lato"/>
                <a:ea typeface="Lato"/>
                <a:cs typeface="Lato"/>
                <a:sym typeface="Lato"/>
              </a:rPr>
              <a:t>Свака група ће добити различиту студију случаја.</a:t>
            </a:r>
            <a:endParaRPr/>
          </a:p>
          <a:p>
            <a:pPr indent="-311150" lvl="0" marL="457200" rtl="0" algn="l">
              <a:lnSpc>
                <a:spcPct val="130000"/>
              </a:lnSpc>
              <a:spcBef>
                <a:spcPts val="0"/>
              </a:spcBef>
              <a:spcAft>
                <a:spcPts val="0"/>
              </a:spcAft>
              <a:buClr>
                <a:srgbClr val="2C2C2C"/>
              </a:buClr>
              <a:buSzPts val="1300"/>
              <a:buChar char="●"/>
            </a:pPr>
            <a:r>
              <a:rPr lang="it-IT" sz="1800">
                <a:latin typeface="Lato"/>
                <a:ea typeface="Lato"/>
                <a:cs typeface="Lato"/>
                <a:sym typeface="Lato"/>
              </a:rPr>
              <a:t>Свака група ће анализирати своју студију случаја користећи следећа питања: </a:t>
            </a:r>
            <a:endParaRPr/>
          </a:p>
          <a:p>
            <a:pPr indent="0" lvl="0" marL="146050" rtl="0" algn="l">
              <a:lnSpc>
                <a:spcPct val="130000"/>
              </a:lnSpc>
              <a:spcBef>
                <a:spcPts val="0"/>
              </a:spcBef>
              <a:spcAft>
                <a:spcPts val="0"/>
              </a:spcAft>
              <a:buClr>
                <a:srgbClr val="2C2C2C"/>
              </a:buClr>
              <a:buSzPts val="1300"/>
              <a:buNone/>
            </a:pPr>
            <a:r>
              <a:rPr i="1" lang="it-IT" sz="1800">
                <a:latin typeface="Lato"/>
                <a:ea typeface="Lato"/>
                <a:cs typeface="Lato"/>
                <a:sym typeface="Lato"/>
              </a:rPr>
              <a:t>             -  Који унутрашњи фактори спречавају ученика да потражи помоћ?</a:t>
            </a:r>
            <a:endParaRPr/>
          </a:p>
          <a:p>
            <a:pPr indent="0" lvl="0" marL="146050" rtl="0" algn="l">
              <a:lnSpc>
                <a:spcPct val="130000"/>
              </a:lnSpc>
              <a:spcBef>
                <a:spcPts val="0"/>
              </a:spcBef>
              <a:spcAft>
                <a:spcPts val="0"/>
              </a:spcAft>
              <a:buClr>
                <a:srgbClr val="2C2C2C"/>
              </a:buClr>
              <a:buSzPts val="1300"/>
              <a:buNone/>
            </a:pPr>
            <a:r>
              <a:rPr i="1" lang="it-IT" sz="1800">
                <a:latin typeface="Lato"/>
                <a:ea typeface="Lato"/>
                <a:cs typeface="Lato"/>
                <a:sym typeface="Lato"/>
              </a:rPr>
              <a:t>             - Који спољни фактори спречавају ученика да потражи помоћ?</a:t>
            </a:r>
            <a:endParaRPr/>
          </a:p>
          <a:p>
            <a:pPr indent="0" lvl="0" marL="146050" rtl="0" algn="l">
              <a:lnSpc>
                <a:spcPct val="130000"/>
              </a:lnSpc>
              <a:spcBef>
                <a:spcPts val="0"/>
              </a:spcBef>
              <a:spcAft>
                <a:spcPts val="0"/>
              </a:spcAft>
              <a:buClr>
                <a:srgbClr val="2C2C2C"/>
              </a:buClr>
              <a:buSzPts val="1300"/>
              <a:buNone/>
            </a:pPr>
            <a:r>
              <a:rPr i="1" lang="it-IT" sz="1800">
                <a:latin typeface="Lato"/>
                <a:ea typeface="Lato"/>
                <a:cs typeface="Lato"/>
                <a:sym typeface="Lato"/>
              </a:rPr>
              <a:t>             - Да ли сте доживели сличну ситуацију у Вашој школи?</a:t>
            </a:r>
            <a:endParaRPr/>
          </a:p>
          <a:p>
            <a:pPr indent="0" lvl="0" marL="146050" rtl="0" algn="l">
              <a:lnSpc>
                <a:spcPct val="130000"/>
              </a:lnSpc>
              <a:spcBef>
                <a:spcPts val="0"/>
              </a:spcBef>
              <a:spcAft>
                <a:spcPts val="0"/>
              </a:spcAft>
              <a:buClr>
                <a:srgbClr val="2C2C2C"/>
              </a:buClr>
              <a:buSzPts val="1300"/>
              <a:buNone/>
            </a:pPr>
            <a:r>
              <a:rPr i="1" lang="it-IT" sz="1800">
                <a:latin typeface="Lato"/>
                <a:ea typeface="Lato"/>
                <a:cs typeface="Lato"/>
                <a:sym typeface="Lato"/>
              </a:rPr>
              <a:t>             - Шта школа или наставници могу учинити да пруже тренутну    подршку ученику у овој студији случаја?</a:t>
            </a:r>
            <a:endParaRPr/>
          </a:p>
          <a:p>
            <a:pPr indent="0" lvl="0" marL="146050" rtl="0" algn="l">
              <a:lnSpc>
                <a:spcPct val="130000"/>
              </a:lnSpc>
              <a:spcBef>
                <a:spcPts val="0"/>
              </a:spcBef>
              <a:spcAft>
                <a:spcPts val="0"/>
              </a:spcAft>
              <a:buClr>
                <a:srgbClr val="2C2C2C"/>
              </a:buClr>
              <a:buSzPts val="1300"/>
              <a:buNone/>
            </a:pPr>
            <a:r>
              <a:rPr i="1" lang="it-IT" sz="1800">
                <a:latin typeface="Lato"/>
                <a:ea typeface="Lato"/>
                <a:cs typeface="Lato"/>
                <a:sym typeface="Lato"/>
              </a:rPr>
              <a:t>             - Које промене се могу направити у школском окружењу како би се спречиле сличне ситуације у будућности?</a:t>
            </a:r>
            <a:endParaRPr sz="1600">
              <a:latin typeface="Lato"/>
              <a:ea typeface="Lato"/>
              <a:cs typeface="Lato"/>
              <a:sym typeface="Lato"/>
            </a:endParaRPr>
          </a:p>
        </p:txBody>
      </p:sp>
      <p:pic>
        <p:nvPicPr>
          <p:cNvPr descr="H:\My Drive\KA2\KA2 - TYM\_WP5-Sharing and Promotion\Graphic Identity\Logo TYM\TYM_Tavola disegno 1-02.png" id="194" name="Google Shape;194;p20"/>
          <p:cNvPicPr preferRelativeResize="0"/>
          <p:nvPr/>
        </p:nvPicPr>
        <p:blipFill rotWithShape="1">
          <a:blip r:embed="rId3">
            <a:alphaModFix/>
          </a:blip>
          <a:srcRect b="0" l="0" r="0" t="0"/>
          <a:stretch/>
        </p:blipFill>
        <p:spPr>
          <a:xfrm>
            <a:off x="8241177" y="1"/>
            <a:ext cx="902825" cy="752354"/>
          </a:xfrm>
          <a:prstGeom prst="rect">
            <a:avLst/>
          </a:prstGeom>
          <a:noFill/>
          <a:ln>
            <a:noFill/>
          </a:ln>
        </p:spPr>
      </p:pic>
      <p:pic>
        <p:nvPicPr>
          <p:cNvPr descr="analysis.png" id="195" name="Google Shape;195;p20"/>
          <p:cNvPicPr preferRelativeResize="0"/>
          <p:nvPr/>
        </p:nvPicPr>
        <p:blipFill rotWithShape="1">
          <a:blip r:embed="rId4">
            <a:alphaModFix/>
          </a:blip>
          <a:srcRect b="0" l="0" r="0" t="0"/>
          <a:stretch/>
        </p:blipFill>
        <p:spPr>
          <a:xfrm>
            <a:off x="7000892" y="428608"/>
            <a:ext cx="928694" cy="9286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type="title"/>
          </p:nvPr>
        </p:nvSpPr>
        <p:spPr>
          <a:xfrm>
            <a:off x="457200" y="228866"/>
            <a:ext cx="8229600" cy="95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C2C2C"/>
              </a:buClr>
              <a:buSzPts val="2667"/>
              <a:buFont typeface="Lato"/>
              <a:buNone/>
            </a:pPr>
            <a:r>
              <a:rPr b="1" lang="it-IT" sz="2400">
                <a:solidFill>
                  <a:srgbClr val="339966"/>
                </a:solidFill>
                <a:latin typeface="Lato"/>
                <a:ea typeface="Lato"/>
                <a:cs typeface="Lato"/>
                <a:sym typeface="Lato"/>
              </a:rPr>
              <a:t>Студија случаја бр.1</a:t>
            </a:r>
            <a:endParaRPr b="1" sz="2300">
              <a:solidFill>
                <a:srgbClr val="339966"/>
              </a:solidFill>
              <a:latin typeface="Lato"/>
              <a:ea typeface="Lato"/>
              <a:cs typeface="Lato"/>
              <a:sym typeface="Lato"/>
            </a:endParaRPr>
          </a:p>
        </p:txBody>
      </p:sp>
      <p:sp>
        <p:nvSpPr>
          <p:cNvPr id="202" name="Google Shape;202;p21"/>
          <p:cNvSpPr txBox="1"/>
          <p:nvPr>
            <p:ph idx="1" type="body"/>
          </p:nvPr>
        </p:nvSpPr>
        <p:spPr>
          <a:xfrm>
            <a:off x="457200" y="1333501"/>
            <a:ext cx="8229600" cy="3771636"/>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rgbClr val="2C2C2C"/>
              </a:buClr>
              <a:buSzPts val="1300"/>
              <a:buNone/>
            </a:pPr>
            <a:r>
              <a:rPr lang="it-IT" sz="2000">
                <a:latin typeface="Lato"/>
                <a:ea typeface="Lato"/>
                <a:cs typeface="Lato"/>
                <a:sym typeface="Lato"/>
              </a:rPr>
              <a:t>Алекс је студент са високим постигнућима, познат по томе што је био одличан у школским и ваннаставним активностима. Наставници хвале Алекса да је одговоран и вредан, а другови из разреда му се често обраћају за помоћ око задатака. Међутим, испод површине, Алекс је све више узнемирен и то осећање га  преплављује. Притисак да се одржавају високе оцене, учествује у више активности и испуњавање очекивања других постао је неподношљив. Алекс избегава да тражи помоћ из страха да ће га другови из разреда осудити што „не држи све под контролом“.</a:t>
            </a:r>
            <a:endParaRPr sz="2000">
              <a:latin typeface="Lato"/>
              <a:ea typeface="Lato"/>
              <a:cs typeface="Lato"/>
              <a:sym typeface="Lato"/>
            </a:endParaRPr>
          </a:p>
        </p:txBody>
      </p:sp>
      <p:pic>
        <p:nvPicPr>
          <p:cNvPr descr="H:\My Drive\KA2\KA2 - TYM\_WP5-Sharing and Promotion\Graphic Identity\Logo TYM\TYM_Tavola disegno 1-02.png" id="203" name="Google Shape;203;p21"/>
          <p:cNvPicPr preferRelativeResize="0"/>
          <p:nvPr/>
        </p:nvPicPr>
        <p:blipFill rotWithShape="1">
          <a:blip r:embed="rId3">
            <a:alphaModFix/>
          </a:blip>
          <a:srcRect b="0" l="0" r="0" t="0"/>
          <a:stretch/>
        </p:blipFill>
        <p:spPr>
          <a:xfrm>
            <a:off x="8241177" y="1"/>
            <a:ext cx="902825" cy="7523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2024-08-21T10:36:26Z</dcterms:created>
  <dc:creator>Training Courses Erasmus</dc:creator>
</cp:coreProperties>
</file>