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Raleway"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Lato"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SmzyiYdiChP9eJNQ7qhg+ccWE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B2BDB1-428E-4B2E-8704-C9315173D1F5}">
  <a:tblStyle styleId="{4AB2BDB1-428E-4B2E-8704-C9315173D1F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b="off" i="off"/>
      <a:tcStyle>
        <a:tcBdr/>
        <a:fill>
          <a:solidFill>
            <a:srgbClr val="CDD8FB"/>
          </a:solidFill>
        </a:fill>
      </a:tcStyle>
    </a:band1H>
    <a:band2H>
      <a:tcTxStyle b="off" i="off"/>
      <a:tcStyle>
        <a:tcBdr/>
      </a:tcStyle>
    </a:band2H>
    <a:band1V>
      <a:tcTxStyle b="off" i="off"/>
      <a:tcStyle>
        <a:tcBdr/>
        <a:fill>
          <a:solidFill>
            <a:srgbClr val="CDD8F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nti.com/alket9iqon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nti.com/al2fsxzeo67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adlet.com/svetlanaaleksic71/roles-and-responsibilities-of-individual-actors-in-terms-of--4iiw3j2uhok1844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svetlanaaleksic71/add-your-brainstorming-topic-here-5clbzl9kxgnqibj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google.com/document/d/1q4EZVEg3iHGrqqEV5AWYL4xrDG8GcwgE/edit?usp=sharing&amp;ouid=113416681846697212398&amp;rtpof=true&amp;sd=tru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document/d/1q4EZVEg3iHGrqqEV5AWYL4xrDG8GcwgE/edit?usp=sharing&amp;ouid=113416681846697212398&amp;rtpof=true&amp;sd=tru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google.com/document/d/1q4EZVEg3iHGrqqEV5AWYL4xrDG8GcwgE/edit?usp=sharing&amp;ouid=113416681846697212398&amp;rtpof=true&amp;sd=tru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document/d/1q4EZVEg3iHGrqqEV5AWYL4xrDG8GcwgE/edit?usp=sharing&amp;ouid=113416681846697212398&amp;rtpof=true&amp;sd=tru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google.com/document/d/1q4EZVEg3iHGrqqEV5AWYL4xrDG8GcwgE/edit?usp=sharing&amp;ouid=113416681846697212398&amp;rtpof=true&amp;sd=tru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google.com/forms/d/e/1FAIpQLScvieK7WSJ3i3FfVI29WsgLBaBVACIcMQ6qPiG6iG1tha56Qw/viewform?usp=dialo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ms.gle/K8Zm1V8oiDNYYnXJ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chemeClr val="dk1"/>
              </a:solidFill>
              <a:latin typeface="Calibri"/>
              <a:ea typeface="Calibri"/>
              <a:cs typeface="Calibri"/>
              <a:sym typeface="Calibri"/>
            </a:endParaRPr>
          </a:p>
        </p:txBody>
      </p:sp>
      <p:sp>
        <p:nvSpPr>
          <p:cNvPr id="124" name="Google Shape;12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chemeClr val="dk1"/>
              </a:solidFill>
              <a:latin typeface="Calibri"/>
              <a:ea typeface="Calibri"/>
              <a:cs typeface="Calibri"/>
              <a:sym typeface="Calibri"/>
            </a:endParaRPr>
          </a:p>
        </p:txBody>
      </p:sp>
      <p:sp>
        <p:nvSpPr>
          <p:cNvPr id="132" name="Google Shape;13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chemeClr val="dk1"/>
              </a:solidFill>
              <a:latin typeface="Calibri"/>
              <a:ea typeface="Calibri"/>
              <a:cs typeface="Calibri"/>
              <a:sym typeface="Calibri"/>
            </a:endParaRPr>
          </a:p>
        </p:txBody>
      </p:sp>
      <p:sp>
        <p:nvSpPr>
          <p:cNvPr id="140" name="Google Shape;14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b="0" i="0" u="none" strike="noStrike" cap="none">
              <a:solidFill>
                <a:srgbClr val="555555"/>
              </a:solidFill>
              <a:highlight>
                <a:schemeClr val="lt1"/>
              </a:highlight>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Calibri"/>
              <a:buNone/>
            </a:pPr>
            <a:r>
              <a:rPr lang="en" sz="1050">
                <a:solidFill>
                  <a:schemeClr val="dk1"/>
                </a:solidFill>
                <a:highlight>
                  <a:srgbClr val="F2F2F2"/>
                </a:highlight>
                <a:latin typeface="Times New Roman"/>
                <a:ea typeface="Times New Roman"/>
                <a:cs typeface="Times New Roman"/>
                <a:sym typeface="Times New Roman"/>
              </a:rPr>
              <a:t>environmental factors, which can be anything from overwork during school hours to the use of addictive substances.</a:t>
            </a:r>
            <a:endParaRPr sz="1050">
              <a:solidFill>
                <a:schemeClr val="dk1"/>
              </a:solidFill>
              <a:highlight>
                <a:srgbClr val="F2F2F2"/>
              </a:highlight>
              <a:latin typeface="Times New Roman"/>
              <a:ea typeface="Times New Roman"/>
              <a:cs typeface="Times New Roman"/>
              <a:sym typeface="Times New Roman"/>
            </a:endParaRPr>
          </a:p>
          <a:p>
            <a:pPr marL="457200" lvl="0" indent="0" algn="l" rtl="0">
              <a:lnSpc>
                <a:spcPct val="115000"/>
              </a:lnSpc>
              <a:spcBef>
                <a:spcPts val="1680"/>
              </a:spcBef>
              <a:spcAft>
                <a:spcPts val="0"/>
              </a:spcAft>
              <a:buClr>
                <a:schemeClr val="dk1"/>
              </a:buClr>
              <a:buSzPts val="1800"/>
              <a:buFont typeface="Arial"/>
              <a:buNone/>
            </a:pPr>
            <a:r>
              <a:rPr lang="en" sz="1300" u="sng">
                <a:solidFill>
                  <a:srgbClr val="33996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https://www.menti.com/alket9iqonrt</a:t>
            </a:r>
            <a:endParaRPr sz="1300">
              <a:solidFill>
                <a:srgbClr val="339966"/>
              </a:solidFill>
            </a:endParaRPr>
          </a:p>
          <a:p>
            <a:pPr marL="0" lvl="0" indent="0" algn="l" rtl="0">
              <a:lnSpc>
                <a:spcPct val="100000"/>
              </a:lnSpc>
              <a:spcBef>
                <a:spcPts val="0"/>
              </a:spcBef>
              <a:spcAft>
                <a:spcPts val="0"/>
              </a:spcAft>
              <a:buClr>
                <a:schemeClr val="dk1"/>
              </a:buClr>
              <a:buSzPts val="1400"/>
              <a:buFont typeface="Calibri"/>
              <a:buNone/>
            </a:pPr>
            <a:endParaRPr sz="1050">
              <a:solidFill>
                <a:schemeClr val="dk1"/>
              </a:solidFill>
              <a:highlight>
                <a:srgbClr val="F2F2F2"/>
              </a:highlight>
              <a:latin typeface="Times New Roman"/>
              <a:ea typeface="Times New Roman"/>
              <a:cs typeface="Times New Roman"/>
              <a:sym typeface="Times New Roman"/>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Clr>
                <a:schemeClr val="dk1"/>
              </a:buClr>
              <a:buSzPts val="1400"/>
              <a:buFont typeface="Calibri"/>
              <a:buNone/>
            </a:pPr>
            <a:r>
              <a:rPr lang="en" sz="1050">
                <a:solidFill>
                  <a:srgbClr val="555555"/>
                </a:solidFill>
                <a:highlight>
                  <a:schemeClr val="lt1"/>
                </a:highlight>
                <a:latin typeface="Raleway"/>
                <a:ea typeface="Raleway"/>
                <a:cs typeface="Raleway"/>
                <a:sym typeface="Raleway"/>
              </a:rPr>
              <a:t>https://padlet.com/svetlanaaleksic71/classify-the-listed-characteristics-into-two-columns-in-the--gpnpn3noggixubyo</a:t>
            </a:r>
            <a:endParaRPr sz="1050">
              <a:solidFill>
                <a:srgbClr val="555555"/>
              </a:solidFill>
              <a:highlight>
                <a:schemeClr val="lt1"/>
              </a:highlight>
              <a:latin typeface="Raleway"/>
              <a:ea typeface="Raleway"/>
              <a:cs typeface="Raleway"/>
              <a:sym typeface="Raleway"/>
            </a:endParaRPr>
          </a:p>
        </p:txBody>
      </p:sp>
      <p:sp>
        <p:nvSpPr>
          <p:cNvPr id="166" name="Google Shape;16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sz="1050">
                <a:solidFill>
                  <a:schemeClr val="dk1"/>
                </a:solidFill>
                <a:highlight>
                  <a:srgbClr val="F2F2F2"/>
                </a:highlight>
                <a:latin typeface="Times New Roman"/>
                <a:ea typeface="Times New Roman"/>
                <a:cs typeface="Times New Roman"/>
                <a:sym typeface="Times New Roman"/>
              </a:rPr>
              <a:t>independent and productive life.</a:t>
            </a:r>
            <a:endParaRPr sz="1050"/>
          </a:p>
        </p:txBody>
      </p:sp>
      <p:sp>
        <p:nvSpPr>
          <p:cNvPr id="176" name="Google Shape;17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185" name="Google Shape;18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193" name="Google Shape;19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01" name="Google Shape;20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16b9e64fd6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g316b9e64fd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09" name="Google Shape;20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30000"/>
              </a:lnSpc>
              <a:spcBef>
                <a:spcPts val="2700"/>
              </a:spcBef>
              <a:spcAft>
                <a:spcPts val="0"/>
              </a:spcAft>
              <a:buClr>
                <a:schemeClr val="dk1"/>
              </a:buClr>
              <a:buSzPts val="1800"/>
              <a:buFont typeface="Arial"/>
              <a:buNone/>
            </a:pPr>
            <a:r>
              <a:rPr lang="en" sz="1600" u="sng">
                <a:solidFill>
                  <a:srgbClr val="0097A7"/>
                </a:solidFill>
                <a:latin typeface="Lato"/>
                <a:ea typeface="Lato"/>
                <a:cs typeface="Lato"/>
                <a:sym typeface="La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https://www.menti.com/al2fsxzeo67p</a:t>
            </a:r>
            <a:endParaRPr sz="1600">
              <a:solidFill>
                <a:srgbClr val="595959"/>
              </a:solidFill>
              <a:latin typeface="Lato"/>
              <a:ea typeface="Lato"/>
              <a:cs typeface="Lato"/>
              <a:sym typeface="Lato"/>
            </a:endParaRPr>
          </a:p>
          <a:p>
            <a:pPr marL="0" lvl="0" indent="0" algn="l" rtl="0">
              <a:lnSpc>
                <a:spcPct val="100000"/>
              </a:lnSpc>
              <a:spcBef>
                <a:spcPts val="0"/>
              </a:spcBef>
              <a:spcAft>
                <a:spcPts val="0"/>
              </a:spcAft>
              <a:buClr>
                <a:schemeClr val="dk1"/>
              </a:buClr>
              <a:buSzPts val="1400"/>
              <a:buFont typeface="Calibri"/>
              <a:buNone/>
            </a:pPr>
            <a:endParaRPr sz="450"/>
          </a:p>
        </p:txBody>
      </p:sp>
      <p:sp>
        <p:nvSpPr>
          <p:cNvPr id="224" name="Google Shape;22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Clr>
                <a:schemeClr val="dk1"/>
              </a:buClr>
              <a:buSzPts val="1400"/>
              <a:buFont typeface="Calibri"/>
              <a:buNone/>
            </a:pPr>
            <a:endParaRPr sz="1050">
              <a:solidFill>
                <a:srgbClr val="555555"/>
              </a:solidFill>
              <a:highlight>
                <a:schemeClr val="lt1"/>
              </a:highlight>
              <a:latin typeface="Raleway"/>
              <a:ea typeface="Raleway"/>
              <a:cs typeface="Raleway"/>
              <a:sym typeface="Raleway"/>
            </a:endParaRPr>
          </a:p>
        </p:txBody>
      </p:sp>
      <p:sp>
        <p:nvSpPr>
          <p:cNvPr id="233" name="Google Shape;23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221447eae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221447eae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Clr>
                <a:schemeClr val="dk1"/>
              </a:buClr>
              <a:buSzPts val="1400"/>
              <a:buFont typeface="Calibri"/>
              <a:buNone/>
            </a:pPr>
            <a:endParaRPr sz="1050">
              <a:solidFill>
                <a:srgbClr val="555555"/>
              </a:solidFill>
              <a:highlight>
                <a:schemeClr val="lt1"/>
              </a:highlight>
              <a:latin typeface="Raleway"/>
              <a:ea typeface="Raleway"/>
              <a:cs typeface="Raleway"/>
              <a:sym typeface="Raleway"/>
            </a:endParaRPr>
          </a:p>
        </p:txBody>
      </p:sp>
      <p:sp>
        <p:nvSpPr>
          <p:cNvPr id="241" name="Google Shape;241;g3221447eae4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49" name="Google Shape;24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30000"/>
              </a:lnSpc>
              <a:spcBef>
                <a:spcPts val="1200"/>
              </a:spcBef>
              <a:spcAft>
                <a:spcPts val="0"/>
              </a:spcAft>
              <a:buClr>
                <a:schemeClr val="dk1"/>
              </a:buClr>
              <a:buSzPts val="1800"/>
              <a:buFont typeface="Arial"/>
              <a:buNone/>
            </a:pPr>
            <a:r>
              <a:rPr lang="en" u="sng">
                <a:solidFill>
                  <a:srgbClr val="0097A7"/>
                </a:solidFill>
                <a:latin typeface="Lato"/>
                <a:ea typeface="Lato"/>
                <a:cs typeface="Lato"/>
                <a:sym typeface="La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https://padlet.com/svetlanaaleksic71/roles-and-responsibilities-of-individual-actors-in-terms-of--4iiw3j2uhok18443</a:t>
            </a:r>
            <a:endParaRPr>
              <a:solidFill>
                <a:srgbClr val="595959"/>
              </a:solidFill>
              <a:latin typeface="Lato"/>
              <a:ea typeface="Lato"/>
              <a:cs typeface="Lato"/>
              <a:sym typeface="Lato"/>
            </a:endParaRPr>
          </a:p>
          <a:p>
            <a:pPr marL="0" lvl="0" indent="0" algn="l" rtl="0">
              <a:lnSpc>
                <a:spcPct val="100000"/>
              </a:lnSpc>
              <a:spcBef>
                <a:spcPts val="1200"/>
              </a:spcBef>
              <a:spcAft>
                <a:spcPts val="0"/>
              </a:spcAft>
              <a:buClr>
                <a:schemeClr val="dk1"/>
              </a:buClr>
              <a:buSzPts val="1400"/>
              <a:buFont typeface="Calibri"/>
              <a:buNone/>
            </a:pPr>
            <a:endParaRPr sz="700">
              <a:solidFill>
                <a:srgbClr val="1E1E1E"/>
              </a:solidFill>
              <a:highlight>
                <a:srgbClr val="FFFFFF"/>
              </a:highlight>
              <a:latin typeface="Roboto"/>
              <a:ea typeface="Roboto"/>
              <a:cs typeface="Roboto"/>
              <a:sym typeface="Roboto"/>
            </a:endParaRPr>
          </a:p>
        </p:txBody>
      </p:sp>
      <p:sp>
        <p:nvSpPr>
          <p:cNvPr id="259" name="Google Shape;25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68" name="Google Shape;26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75" name="Google Shape;27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60"/>
              </a:spcBef>
              <a:spcAft>
                <a:spcPts val="0"/>
              </a:spcAft>
              <a:buSzPts val="1100"/>
              <a:buNone/>
            </a:pPr>
            <a:r>
              <a:rPr lang="en" sz="1400" u="sng">
                <a:solidFill>
                  <a:srgbClr val="0097A7"/>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https://padlet.com/svetlanaaleksic71/add-your-brainstorming-topic-here-5clbzl9kxgnqibjy</a:t>
            </a:r>
            <a:endParaRPr sz="1400">
              <a:solidFill>
                <a:srgbClr val="595959"/>
              </a:solidFill>
            </a:endParaRPr>
          </a:p>
          <a:p>
            <a:pPr marL="114300" lvl="0" indent="0" algn="l" rtl="0">
              <a:lnSpc>
                <a:spcPct val="115000"/>
              </a:lnSpc>
              <a:spcBef>
                <a:spcPts val="360"/>
              </a:spcBef>
              <a:spcAft>
                <a:spcPts val="0"/>
              </a:spcAft>
              <a:buClr>
                <a:schemeClr val="dk1"/>
              </a:buClr>
              <a:buSzPts val="1800"/>
              <a:buFont typeface="Arial"/>
              <a:buNone/>
            </a:pPr>
            <a:endParaRPr sz="1400">
              <a:solidFill>
                <a:srgbClr val="595959"/>
              </a:solidFill>
            </a:endParaRPr>
          </a:p>
          <a:p>
            <a:pPr marL="0" lvl="0" indent="0" algn="l" rtl="0">
              <a:lnSpc>
                <a:spcPct val="100000"/>
              </a:lnSpc>
              <a:spcBef>
                <a:spcPts val="0"/>
              </a:spcBef>
              <a:spcAft>
                <a:spcPts val="0"/>
              </a:spcAft>
              <a:buSzPts val="1100"/>
              <a:buNone/>
            </a:pPr>
            <a:endParaRPr sz="700"/>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p>
        </p:txBody>
      </p:sp>
      <p:sp>
        <p:nvSpPr>
          <p:cNvPr id="289" name="Google Shape;2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solidFill>
                <a:srgbClr val="555555"/>
              </a:solidFill>
              <a:highlight>
                <a:schemeClr val="lt1"/>
              </a:highlight>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Calibri"/>
              <a:buNone/>
            </a:pPr>
            <a:endParaRPr sz="1050"/>
          </a:p>
        </p:txBody>
      </p:sp>
      <p:sp>
        <p:nvSpPr>
          <p:cNvPr id="297" name="Google Shape;2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solidFill>
                <a:srgbClr val="555555"/>
              </a:solidFill>
              <a:highlight>
                <a:schemeClr val="lt1"/>
              </a:highlight>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Calibri"/>
              <a:buNone/>
            </a:pPr>
            <a:endParaRPr sz="1050"/>
          </a:p>
        </p:txBody>
      </p:sp>
      <p:sp>
        <p:nvSpPr>
          <p:cNvPr id="305" name="Google Shape;30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50">
              <a:solidFill>
                <a:srgbClr val="555555"/>
              </a:solidFill>
              <a:highlight>
                <a:schemeClr val="lt1"/>
              </a:highlight>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Calibri"/>
              <a:buNone/>
            </a:pPr>
            <a:endParaRPr sz="1050"/>
          </a:p>
        </p:txBody>
      </p:sp>
      <p:sp>
        <p:nvSpPr>
          <p:cNvPr id="313" name="Google Shape;31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16b9e64fd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g316b9e64fd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5200"/>
              <a:buNone/>
            </a:pPr>
            <a:r>
              <a:rPr lang="en"/>
              <a:t>4 groups work on 4 case-studies</a:t>
            </a:r>
            <a:endParaRPr/>
          </a:p>
          <a:p>
            <a:pPr marL="457200" lvl="0" indent="0" algn="l" rtl="0">
              <a:lnSpc>
                <a:spcPct val="100000"/>
              </a:lnSpc>
              <a:spcBef>
                <a:spcPts val="0"/>
              </a:spcBef>
              <a:spcAft>
                <a:spcPts val="0"/>
              </a:spcAft>
              <a:buClr>
                <a:schemeClr val="dk1"/>
              </a:buClr>
              <a:buSzPts val="5200"/>
              <a:buFont typeface="Arial"/>
              <a:buNone/>
            </a:pPr>
            <a:r>
              <a:rPr lang="en" sz="1200" u="sng">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https://docs.google.com/document/d/1q4EZVEg3iHGrqqEV5AWYL4xrDG8GcwgE/edit?usp=sharing&amp;ouid=113416681846697212398&amp;rtpof=true&amp;sd=true</a:t>
            </a:r>
            <a:endParaRPr sz="1200"/>
          </a:p>
          <a:p>
            <a:pPr marL="0" lvl="0" indent="0" algn="l" rtl="0">
              <a:lnSpc>
                <a:spcPct val="100000"/>
              </a:lnSpc>
              <a:spcBef>
                <a:spcPts val="0"/>
              </a:spcBef>
              <a:spcAft>
                <a:spcPts val="0"/>
              </a:spcAft>
              <a:buClr>
                <a:schemeClr val="dk1"/>
              </a:buClr>
              <a:buSzPts val="5200"/>
              <a:buFont typeface="Arial"/>
              <a:buNone/>
            </a:pPr>
            <a:endParaRPr sz="1200"/>
          </a:p>
        </p:txBody>
      </p:sp>
      <p:sp>
        <p:nvSpPr>
          <p:cNvPr id="327" name="Google Shape;3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221447eae4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5200"/>
              <a:buNone/>
            </a:pPr>
            <a:r>
              <a:rPr lang="en" sz="1200" u="sng">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https://docs.google.com/document/d/1q4EZVEg3iHGrqqEV5AWYL4xrDG8GcwgE/edit?usp=sharing&amp;ouid=113416681846697212398&amp;rtpof=true&amp;sd=true</a:t>
            </a:r>
            <a:endParaRPr sz="1200"/>
          </a:p>
        </p:txBody>
      </p:sp>
      <p:sp>
        <p:nvSpPr>
          <p:cNvPr id="335" name="Google Shape;335;g3221447eae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221447eae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5200"/>
              <a:buNone/>
            </a:pPr>
            <a:r>
              <a:rPr lang="en" sz="1200" u="sng">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https://docs.google.com/document/d/1q4EZVEg3iHGrqqEV5AWYL4xrDG8GcwgE/edit?usp=sharing&amp;ouid=113416681846697212398&amp;rtpof=true&amp;sd=true</a:t>
            </a:r>
            <a:endParaRPr sz="1200"/>
          </a:p>
        </p:txBody>
      </p:sp>
      <p:sp>
        <p:nvSpPr>
          <p:cNvPr id="342" name="Google Shape;342;g3221447eae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221447eae4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5200"/>
              <a:buNone/>
            </a:pPr>
            <a:r>
              <a:rPr lang="en" sz="1200" u="sng" dirty="0">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https://docs.google.com/document/d/1q4EZVEg3iHGrqqEV5AWYL4xrDG8GcwgE/edit?usp=sharing&amp;ouid=113416681846697212398&amp;rtpof=true&amp;sd=true</a:t>
            </a:r>
            <a:endParaRPr sz="1200" dirty="0"/>
          </a:p>
        </p:txBody>
      </p:sp>
      <p:sp>
        <p:nvSpPr>
          <p:cNvPr id="349" name="Google Shape;349;g3221447eae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221447eae4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5200"/>
              <a:buNone/>
            </a:pPr>
            <a:r>
              <a:rPr lang="en" sz="1200" u="sng">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https://docs.google.com/document/d/1q4EZVEg3iHGrqqEV5AWYL4xrDG8GcwgE/edit?usp=sharing&amp;ouid=113416681846697212398&amp;rtpof=true&amp;sd=true</a:t>
            </a:r>
            <a:endParaRPr sz="1200"/>
          </a:p>
        </p:txBody>
      </p:sp>
      <p:sp>
        <p:nvSpPr>
          <p:cNvPr id="356" name="Google Shape;356;g3221447eae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
            </a:r>
            <a:br>
              <a:rPr lang="en"/>
            </a:br>
            <a:endParaRPr/>
          </a:p>
        </p:txBody>
      </p:sp>
      <p:sp>
        <p:nvSpPr>
          <p:cNvPr id="77" name="Google Shape;7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0" name="Google Shape;39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sz="1050" dirty="0"/>
              <a:t>Feedback form:</a:t>
            </a:r>
            <a:br>
              <a:rPr lang="en" sz="1050" dirty="0"/>
            </a:br>
            <a:r>
              <a:rPr lang="en" sz="1050" u="sng" dirty="0">
                <a:solidFill>
                  <a:schemeClr val="hlink"/>
                </a:solidFill>
                <a:hlinkClick r:id="rId3"/>
              </a:rPr>
              <a:t>https://docs.google.com/forms/d/e/1FAIpQLScvieK7WSJ3i3FfVI29WsgLBaBVACIcMQ6qPiG6iG1tha56Qw/viewform?usp=dialog</a:t>
            </a:r>
            <a:r>
              <a:rPr lang="en" sz="1050" dirty="0"/>
              <a:t> </a:t>
            </a:r>
            <a:endParaRPr sz="1050" dirty="0"/>
          </a:p>
        </p:txBody>
      </p:sp>
      <p:sp>
        <p:nvSpPr>
          <p:cNvPr id="398" name="Google Shape;39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457200" lvl="0" indent="-317840" algn="just" rtl="0">
              <a:lnSpc>
                <a:spcPct val="130000"/>
              </a:lnSpc>
              <a:spcBef>
                <a:spcPts val="0"/>
              </a:spcBef>
              <a:spcAft>
                <a:spcPts val="0"/>
              </a:spcAft>
              <a:buClr>
                <a:srgbClr val="2C2C2C"/>
              </a:buClr>
              <a:buSzPts val="1405"/>
              <a:buChar char="●"/>
            </a:pPr>
            <a:r>
              <a:rPr lang="en" sz="1200">
                <a:solidFill>
                  <a:srgbClr val="4E4E3F"/>
                </a:solidFill>
              </a:rPr>
              <a:t>People with mental health problems are often discriminated against in society. These people have difficulty visiting public places, find a job, make social contacts, because often people see only the deficiency, but do not see the person behind it.Mental health is still surrounded by various myths and stereotypes. But these prejudices affect us all.People avoid seeking help for fear of being judged by others, but when mental health problems strike a loved one or acquaintance, we don't know how to help them.That's why it's worth talking openly about the prejudices about mental health that it turns out we still believe.</a:t>
            </a:r>
            <a:endParaRPr sz="1200">
              <a:solidFill>
                <a:srgbClr val="4E4E3F"/>
              </a:solidFill>
            </a:endParaRPr>
          </a:p>
          <a:p>
            <a:pPr marL="0" lvl="0" indent="0" algn="l" rtl="0">
              <a:lnSpc>
                <a:spcPct val="130000"/>
              </a:lnSpc>
              <a:spcBef>
                <a:spcPts val="0"/>
              </a:spcBef>
              <a:spcAft>
                <a:spcPts val="0"/>
              </a:spcAft>
              <a:buSzPts val="1100"/>
              <a:buNone/>
            </a:pPr>
            <a:r>
              <a:rPr lang="en" sz="1700" u="sng">
                <a:solidFill>
                  <a:srgbClr val="0097A7"/>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https://forms.gle/K8Zm1V8oiDNYYnXJA</a:t>
            </a:r>
            <a:endParaRPr sz="1700">
              <a:solidFill>
                <a:srgbClr val="595959"/>
              </a:solidFill>
            </a:endParaRPr>
          </a:p>
          <a:p>
            <a:pPr marL="0" lvl="0" indent="0" algn="just" rtl="0">
              <a:lnSpc>
                <a:spcPct val="130000"/>
              </a:lnSpc>
              <a:spcBef>
                <a:spcPts val="0"/>
              </a:spcBef>
              <a:spcAft>
                <a:spcPts val="0"/>
              </a:spcAft>
              <a:buSzPts val="1100"/>
              <a:buNone/>
            </a:pPr>
            <a:endParaRPr sz="1200">
              <a:solidFill>
                <a:srgbClr val="4E4E3F"/>
              </a:solidFill>
            </a:endParaRPr>
          </a:p>
        </p:txBody>
      </p:sp>
      <p:sp>
        <p:nvSpPr>
          <p:cNvPr id="85" name="Google Shape;8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chemeClr val="dk1"/>
              </a:solidFill>
              <a:latin typeface="Calibri"/>
              <a:ea typeface="Calibri"/>
              <a:cs typeface="Calibri"/>
              <a:sym typeface="Calibri"/>
            </a:endParaRPr>
          </a:p>
        </p:txBody>
      </p:sp>
      <p:sp>
        <p:nvSpPr>
          <p:cNvPr id="116" name="Google Shape;116;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8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8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0" name="Google Shape;50;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3"/>
        <p:cNvGrpSpPr/>
        <p:nvPr/>
      </p:nvGrpSpPr>
      <p:grpSpPr>
        <a:xfrm>
          <a:off x="0" y="0"/>
          <a:ext cx="0" cy="0"/>
          <a:chOff x="0" y="0"/>
          <a:chExt cx="0" cy="0"/>
        </a:xfrm>
      </p:grpSpPr>
      <p:sp>
        <p:nvSpPr>
          <p:cNvPr id="14" name="Google Shape;14;p7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7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1200"/>
              </a:spcBef>
              <a:spcAft>
                <a:spcPts val="0"/>
              </a:spcAft>
              <a:buClr>
                <a:schemeClr val="dk1"/>
              </a:buClr>
              <a:buSzPts val="1800"/>
              <a:buChar char="○"/>
              <a:defRPr/>
            </a:lvl2pPr>
            <a:lvl3pPr marL="1371600" lvl="2" indent="-342900" algn="l">
              <a:lnSpc>
                <a:spcPct val="115000"/>
              </a:lnSpc>
              <a:spcBef>
                <a:spcPts val="1200"/>
              </a:spcBef>
              <a:spcAft>
                <a:spcPts val="0"/>
              </a:spcAft>
              <a:buClr>
                <a:schemeClr val="dk1"/>
              </a:buClr>
              <a:buSzPts val="1800"/>
              <a:buChar char="■"/>
              <a:defRPr/>
            </a:lvl3pPr>
            <a:lvl4pPr marL="1828800" lvl="3" indent="-342900" algn="l">
              <a:lnSpc>
                <a:spcPct val="115000"/>
              </a:lnSpc>
              <a:spcBef>
                <a:spcPts val="1200"/>
              </a:spcBef>
              <a:spcAft>
                <a:spcPts val="0"/>
              </a:spcAft>
              <a:buClr>
                <a:schemeClr val="dk1"/>
              </a:buClr>
              <a:buSzPts val="1800"/>
              <a:buChar char="●"/>
              <a:defRPr/>
            </a:lvl4pPr>
            <a:lvl5pPr marL="2286000" lvl="4" indent="-342900" algn="l">
              <a:lnSpc>
                <a:spcPct val="115000"/>
              </a:lnSpc>
              <a:spcBef>
                <a:spcPts val="1200"/>
              </a:spcBef>
              <a:spcAft>
                <a:spcPts val="0"/>
              </a:spcAft>
              <a:buClr>
                <a:schemeClr val="dk1"/>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16" name="Google Shape;16;p7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7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8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 name="Google Shape;3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8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8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8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3" name="Google Shape;4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8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311708" y="558430"/>
            <a:ext cx="8520600" cy="2482481"/>
          </a:xfrm>
          <a:prstGeom prst="rect">
            <a:avLst/>
          </a:prstGeom>
          <a:noFill/>
          <a:ln>
            <a:noFill/>
          </a:ln>
        </p:spPr>
        <p:txBody>
          <a:bodyPr spcFirstLastPara="1" wrap="square" lIns="91425" tIns="45700" rIns="91425" bIns="45700" anchor="ctr" anchorCtr="0">
            <a:noAutofit/>
          </a:bodyPr>
          <a:lstStyle/>
          <a:p>
            <a:pPr lvl="0"/>
            <a:r>
              <a:rPr lang="ru-RU" sz="3500" b="1" dirty="0">
                <a:solidFill>
                  <a:srgbClr val="2E9377"/>
                </a:solidFill>
                <a:latin typeface="Raleway"/>
                <a:ea typeface="Raleway"/>
                <a:cs typeface="Raleway"/>
                <a:sym typeface="Raleway"/>
              </a:rPr>
              <a:t>МОДУЛ 1 - Познавање и препознавање знакова и симптома менталних проблема у адолесценцији</a:t>
            </a:r>
            <a:endParaRPr sz="3000" b="1" dirty="0">
              <a:solidFill>
                <a:srgbClr val="2E9377"/>
              </a:solidFill>
            </a:endParaRPr>
          </a:p>
        </p:txBody>
      </p:sp>
      <p:pic>
        <p:nvPicPr>
          <p:cNvPr id="58" name="Google Shape;58;p1"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49200" y="322100"/>
            <a:ext cx="8337600" cy="857400"/>
          </a:xfrm>
          <a:prstGeom prst="rect">
            <a:avLst/>
          </a:prstGeom>
          <a:noFill/>
          <a:ln>
            <a:noFill/>
          </a:ln>
        </p:spPr>
        <p:txBody>
          <a:bodyPr spcFirstLastPara="1" wrap="square" lIns="91425" tIns="45700" rIns="91425" bIns="45700" anchor="ctr" anchorCtr="0">
            <a:normAutofit fontScale="90000"/>
          </a:bodyPr>
          <a:lstStyle/>
          <a:p>
            <a:pPr lvl="0" algn="l">
              <a:lnSpc>
                <a:spcPct val="115000"/>
              </a:lnSpc>
              <a:spcBef>
                <a:spcPts val="1200"/>
              </a:spcBef>
              <a:spcAft>
                <a:spcPts val="1200"/>
              </a:spcAft>
              <a:buSzPts val="1100"/>
            </a:pPr>
            <a:r>
              <a:rPr lang="ru-RU" sz="1500" b="1" dirty="0">
                <a:solidFill>
                  <a:srgbClr val="339966"/>
                </a:solidFill>
              </a:rPr>
              <a:t>Међународни извештај о здрављу и понашању деце школског узраста из истраживања из 2021/2022. године (Светска здравствена организација, 2023, том 1)</a:t>
            </a:r>
            <a:endParaRPr sz="2700" b="1" dirty="0">
              <a:solidFill>
                <a:srgbClr val="339966"/>
              </a:solidFill>
              <a:latin typeface="Lato"/>
              <a:ea typeface="Lato"/>
              <a:cs typeface="Lato"/>
              <a:sym typeface="Lato"/>
            </a:endParaRPr>
          </a:p>
        </p:txBody>
      </p:sp>
      <p:pic>
        <p:nvPicPr>
          <p:cNvPr id="127" name="Google Shape;127;p24" descr="H:\My Drive\KA2\KA2 - TYM\_WP5-Sharing and Promotion\Graphic Identity\Logo TYM\TYM_Tavola disegno 1-02.png"/>
          <p:cNvPicPr preferRelativeResize="0"/>
          <p:nvPr/>
        </p:nvPicPr>
        <p:blipFill rotWithShape="1">
          <a:blip r:embed="rId3">
            <a:alphaModFix/>
          </a:blip>
          <a:srcRect/>
          <a:stretch/>
        </p:blipFill>
        <p:spPr>
          <a:xfrm>
            <a:off x="8466881" y="0"/>
            <a:ext cx="677119" cy="677119"/>
          </a:xfrm>
          <a:prstGeom prst="rect">
            <a:avLst/>
          </a:prstGeom>
          <a:noFill/>
          <a:ln>
            <a:noFill/>
          </a:ln>
        </p:spPr>
      </p:pic>
      <p:sp>
        <p:nvSpPr>
          <p:cNvPr id="128" name="Google Shape;128;p24"/>
          <p:cNvSpPr txBox="1">
            <a:spLocks noGrp="1"/>
          </p:cNvSpPr>
          <p:nvPr>
            <p:ph type="body" idx="1"/>
          </p:nvPr>
        </p:nvSpPr>
        <p:spPr>
          <a:xfrm>
            <a:off x="504265" y="1179512"/>
            <a:ext cx="8229600" cy="3815620"/>
          </a:xfrm>
          <a:prstGeom prst="rect">
            <a:avLst/>
          </a:prstGeom>
          <a:noFill/>
          <a:ln>
            <a:noFill/>
          </a:ln>
        </p:spPr>
        <p:txBody>
          <a:bodyPr spcFirstLastPara="1" wrap="square" lIns="91425" tIns="45700" rIns="91425" bIns="45700" anchor="t" anchorCtr="0">
            <a:spAutoFit/>
          </a:bodyPr>
          <a:lstStyle/>
          <a:p>
            <a:pPr marL="114300" lvl="0" indent="0" algn="just">
              <a:buSzPts val="1100"/>
              <a:buNone/>
            </a:pPr>
            <a:r>
              <a:rPr lang="ru-RU" sz="1600" dirty="0"/>
              <a:t>→ Девојчице су пријавиле лошије исходе менталног здравља и благостања од дечака у свим индикаторима.</a:t>
            </a:r>
          </a:p>
          <a:p>
            <a:pPr marL="114300" lvl="0" indent="0" algn="just">
              <a:buSzPts val="1100"/>
              <a:buNone/>
            </a:pPr>
            <a:r>
              <a:rPr lang="ru-RU" sz="1600" dirty="0"/>
              <a:t>→ Удео адолесцената који су пријавили одлично здравље смањивао се са годинама. Више дечака него девојчица пријавило је одлично здравље у доби од 13 и 15 година у скоро свим земљама и регионима.</a:t>
            </a:r>
          </a:p>
          <a:p>
            <a:pPr marL="114300" lvl="0" indent="0" algn="just">
              <a:buSzPts val="1100"/>
              <a:buNone/>
            </a:pPr>
            <a:r>
              <a:rPr lang="ru-RU" sz="1600" dirty="0"/>
              <a:t>→ Задовољство животом и ментално благостање били су већи код дечака него код девојчица у све три старосне групе у већини земаља и региона.</a:t>
            </a:r>
          </a:p>
          <a:p>
            <a:pPr marL="114300" lvl="0" indent="0" algn="just">
              <a:buSzPts val="1100"/>
              <a:buNone/>
            </a:pPr>
            <a:r>
              <a:rPr lang="ru-RU" sz="1600" dirty="0"/>
              <a:t>→ Адолесценти из богатијих породица пријавили су већи ниво задовољства животом и менталног благостања у скоро свим земљама и регионима.</a:t>
            </a:r>
          </a:p>
          <a:p>
            <a:pPr marL="114300" lvl="0" indent="0" algn="just">
              <a:buSzPts val="1100"/>
              <a:buNone/>
            </a:pPr>
            <a:r>
              <a:rPr lang="ru-RU" sz="1600" dirty="0"/>
              <a:t>→ Девојчице су константно пријавиле већи ниво усамљености од дечака, осим у доби од 11 година.</a:t>
            </a:r>
          </a:p>
          <a:p>
            <a:pPr marL="114300" lvl="0" indent="0" algn="just">
              <a:buSzPts val="1100"/>
              <a:buNone/>
            </a:pPr>
            <a:endParaRPr lang="ru-RU"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228600" y="434578"/>
            <a:ext cx="8229600" cy="8574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ct val="123478"/>
            </a:pPr>
            <a:r>
              <a:rPr lang="ru-RU" sz="2300" b="1" dirty="0">
                <a:solidFill>
                  <a:srgbClr val="339966"/>
                </a:solidFill>
                <a:latin typeface="Lato"/>
                <a:ea typeface="Lato"/>
                <a:cs typeface="Lato"/>
                <a:sym typeface="Lato"/>
              </a:rPr>
              <a:t>Међународни извештај о здрављу и понашању деце школског узраста из истраживања из 2021/2022. године (Светска здравствена организација, 2023, том 1)</a:t>
            </a:r>
            <a:endParaRPr sz="2300" b="1" dirty="0">
              <a:solidFill>
                <a:srgbClr val="339966"/>
              </a:solidFill>
              <a:latin typeface="Lato"/>
              <a:ea typeface="Lato"/>
              <a:cs typeface="Lato"/>
              <a:sym typeface="Lato"/>
            </a:endParaRPr>
          </a:p>
        </p:txBody>
      </p:sp>
      <p:pic>
        <p:nvPicPr>
          <p:cNvPr id="135" name="Google Shape;135;p25" descr="H:\My Drive\KA2\KA2 - TYM\_WP5-Sharing and Promotion\Graphic Identity\Logo TYM\TYM_Tavola disegno 1-02.png"/>
          <p:cNvPicPr preferRelativeResize="0"/>
          <p:nvPr/>
        </p:nvPicPr>
        <p:blipFill rotWithShape="1">
          <a:blip r:embed="rId3">
            <a:alphaModFix/>
          </a:blip>
          <a:srcRect/>
          <a:stretch/>
        </p:blipFill>
        <p:spPr>
          <a:xfrm>
            <a:off x="8466881" y="0"/>
            <a:ext cx="677119" cy="677119"/>
          </a:xfrm>
          <a:prstGeom prst="rect">
            <a:avLst/>
          </a:prstGeom>
          <a:noFill/>
          <a:ln>
            <a:noFill/>
          </a:ln>
        </p:spPr>
      </p:pic>
      <p:sp>
        <p:nvSpPr>
          <p:cNvPr id="136" name="Google Shape;136;p25"/>
          <p:cNvSpPr txBox="1">
            <a:spLocks noGrp="1"/>
          </p:cNvSpPr>
          <p:nvPr>
            <p:ph type="body" idx="1"/>
          </p:nvPr>
        </p:nvSpPr>
        <p:spPr>
          <a:xfrm>
            <a:off x="457190" y="1296012"/>
            <a:ext cx="8229600" cy="3574784"/>
          </a:xfrm>
          <a:prstGeom prst="rect">
            <a:avLst/>
          </a:prstGeom>
          <a:noFill/>
          <a:ln>
            <a:noFill/>
          </a:ln>
        </p:spPr>
        <p:txBody>
          <a:bodyPr spcFirstLastPara="1" wrap="square" lIns="91425" tIns="45700" rIns="91425" bIns="45700" anchor="t" anchorCtr="0">
            <a:spAutoFit/>
          </a:bodyPr>
          <a:lstStyle/>
          <a:p>
            <a:pPr marL="0" lvl="0" indent="0">
              <a:spcBef>
                <a:spcPts val="1200"/>
              </a:spcBef>
              <a:buSzPts val="1100"/>
              <a:buNone/>
            </a:pPr>
            <a:r>
              <a:rPr lang="sr-Cyrl-ME" dirty="0"/>
              <a:t>→ Скоро двоструко више петнаестогодишњака (13% дечака и 28% девојчица) него једанаестогодишњака (8% дечака и 14% девојчица) пријавило је осећај усамљености у протеклој години</a:t>
            </a:r>
            <a:r>
              <a:rPr lang="sr-Cyrl-ME" dirty="0" smtClean="0"/>
              <a:t>.</a:t>
            </a:r>
          </a:p>
          <a:p>
            <a:pPr marL="0" lvl="0" indent="0">
              <a:spcBef>
                <a:spcPts val="1200"/>
              </a:spcBef>
              <a:buSzPts val="1100"/>
              <a:buNone/>
            </a:pPr>
            <a:r>
              <a:rPr lang="sr-Cyrl-ME" dirty="0" smtClean="0"/>
              <a:t> </a:t>
            </a:r>
            <a:r>
              <a:rPr lang="sr-Cyrl-ME" dirty="0"/>
              <a:t>→ Девојчице су пријавиле више здравствених проблема него дечаци у свим старосним групама</a:t>
            </a:r>
            <a:r>
              <a:rPr lang="sr-Cyrl-ME" dirty="0" smtClean="0"/>
              <a:t>.</a:t>
            </a:r>
          </a:p>
          <a:p>
            <a:pPr marL="0" lvl="0" indent="0">
              <a:spcBef>
                <a:spcPts val="1200"/>
              </a:spcBef>
              <a:buSzPts val="1100"/>
              <a:buNone/>
            </a:pPr>
            <a:r>
              <a:rPr lang="sr-Cyrl-ME" dirty="0" smtClean="0"/>
              <a:t> </a:t>
            </a:r>
            <a:r>
              <a:rPr lang="sr-Cyrl-ME" dirty="0"/>
              <a:t>→ Преваленција вишеструких здравствених проблема повећавала се са годинама, посебно међу девојчицама</a:t>
            </a:r>
            <a:r>
              <a:rPr lang="sr-Cyrl-ME" dirty="0" smtClean="0"/>
              <a:t>.</a:t>
            </a:r>
          </a:p>
          <a:p>
            <a:pPr marL="0" lvl="0" indent="0">
              <a:spcBef>
                <a:spcPts val="1200"/>
              </a:spcBef>
              <a:buSzPts val="1100"/>
              <a:buNone/>
            </a:pPr>
            <a:r>
              <a:rPr lang="sr-Cyrl-ME" dirty="0" smtClean="0"/>
              <a:t> </a:t>
            </a:r>
            <a:r>
              <a:rPr lang="sr-Cyrl-ME" dirty="0"/>
              <a:t>→ Са 15 година, две трећине девојчица је пријавило вишеструке здравствене проблеме у поређењу са нешто више од трећине дечака.</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1000" y="434578"/>
            <a:ext cx="8229600" cy="857400"/>
          </a:xfrm>
          <a:prstGeom prst="rect">
            <a:avLst/>
          </a:prstGeom>
          <a:noFill/>
          <a:ln>
            <a:noFill/>
          </a:ln>
        </p:spPr>
        <p:txBody>
          <a:bodyPr spcFirstLastPara="1" wrap="square" lIns="91425" tIns="45700" rIns="91425" bIns="45700" anchor="ctr" anchorCtr="0">
            <a:noAutofit/>
          </a:bodyPr>
          <a:lstStyle/>
          <a:p>
            <a:pPr lvl="0" algn="l">
              <a:buClr>
                <a:srgbClr val="2C2C2C"/>
              </a:buClr>
              <a:buSzPct val="123477"/>
            </a:pPr>
            <a:r>
              <a:rPr lang="ru-RU" sz="2000" b="1" dirty="0">
                <a:solidFill>
                  <a:srgbClr val="339966"/>
                </a:solidFill>
                <a:latin typeface="Lato"/>
                <a:ea typeface="Lato"/>
                <a:cs typeface="Lato"/>
                <a:sym typeface="Lato"/>
              </a:rPr>
              <a:t>Међународни извештај о здрављу и понашању деце школског узраста из </a:t>
            </a:r>
            <a:r>
              <a:rPr lang="ru-RU" sz="2000" b="1" dirty="0" smtClean="0">
                <a:solidFill>
                  <a:srgbClr val="339966"/>
                </a:solidFill>
                <a:latin typeface="Lato"/>
                <a:ea typeface="Lato"/>
                <a:cs typeface="Lato"/>
                <a:sym typeface="Lato"/>
              </a:rPr>
              <a:t>истраживања из 2021/2022. </a:t>
            </a:r>
            <a:r>
              <a:rPr lang="ru-RU" sz="2000" b="1" dirty="0">
                <a:solidFill>
                  <a:srgbClr val="339966"/>
                </a:solidFill>
                <a:latin typeface="Lato"/>
                <a:ea typeface="Lato"/>
                <a:cs typeface="Lato"/>
                <a:sym typeface="Lato"/>
              </a:rPr>
              <a:t>године (Светска здравствена организација, 2023, том 1</a:t>
            </a:r>
            <a:r>
              <a:rPr lang="ru-RU" sz="2000" b="1" dirty="0" smtClean="0">
                <a:solidFill>
                  <a:srgbClr val="339966"/>
                </a:solidFill>
                <a:latin typeface="Lato"/>
                <a:ea typeface="Lato"/>
                <a:cs typeface="Lato"/>
                <a:sym typeface="Lato"/>
              </a:rPr>
              <a:t>)</a:t>
            </a:r>
            <a:endParaRPr sz="2000" b="1" dirty="0">
              <a:solidFill>
                <a:srgbClr val="339966"/>
              </a:solidFill>
              <a:latin typeface="Lato"/>
              <a:ea typeface="Lato"/>
              <a:cs typeface="Lato"/>
              <a:sym typeface="Lato"/>
            </a:endParaRPr>
          </a:p>
        </p:txBody>
      </p:sp>
      <p:pic>
        <p:nvPicPr>
          <p:cNvPr id="143" name="Google Shape;143;p26" descr="H:\My Drive\KA2\KA2 - TYM\_WP5-Sharing and Promotion\Graphic Identity\Logo TYM\TYM_Tavola disegno 1-02.png"/>
          <p:cNvPicPr preferRelativeResize="0"/>
          <p:nvPr/>
        </p:nvPicPr>
        <p:blipFill rotWithShape="1">
          <a:blip r:embed="rId3">
            <a:alphaModFix/>
          </a:blip>
          <a:srcRect/>
          <a:stretch/>
        </p:blipFill>
        <p:spPr>
          <a:xfrm>
            <a:off x="8466881" y="0"/>
            <a:ext cx="677119" cy="677119"/>
          </a:xfrm>
          <a:prstGeom prst="rect">
            <a:avLst/>
          </a:prstGeom>
          <a:noFill/>
          <a:ln>
            <a:noFill/>
          </a:ln>
        </p:spPr>
      </p:pic>
      <p:sp>
        <p:nvSpPr>
          <p:cNvPr id="144" name="Google Shape;144;p26"/>
          <p:cNvSpPr txBox="1">
            <a:spLocks noGrp="1"/>
          </p:cNvSpPr>
          <p:nvPr>
            <p:ph type="body" idx="1"/>
          </p:nvPr>
        </p:nvSpPr>
        <p:spPr>
          <a:xfrm>
            <a:off x="457190" y="1111697"/>
            <a:ext cx="8229600" cy="4366027"/>
          </a:xfrm>
          <a:prstGeom prst="rect">
            <a:avLst/>
          </a:prstGeom>
          <a:noFill/>
          <a:ln>
            <a:noFill/>
          </a:ln>
        </p:spPr>
        <p:txBody>
          <a:bodyPr spcFirstLastPara="1" wrap="square" lIns="91425" tIns="45700" rIns="91425" bIns="45700" anchor="t" anchorCtr="0">
            <a:spAutoFit/>
          </a:bodyPr>
          <a:lstStyle/>
          <a:p>
            <a:pPr marL="114300" lvl="0" indent="0" algn="just">
              <a:buSzPts val="1100"/>
              <a:buNone/>
            </a:pPr>
            <a:endParaRPr lang="sr-Cyrl-ME" sz="1700" dirty="0" smtClean="0"/>
          </a:p>
          <a:p>
            <a:pPr marL="114300" lvl="0" indent="0" algn="just">
              <a:buSzPts val="1100"/>
              <a:buNone/>
            </a:pPr>
            <a:r>
              <a:rPr lang="sr-Cyrl-ME" sz="1600" dirty="0" smtClean="0"/>
              <a:t>→ </a:t>
            </a:r>
            <a:r>
              <a:rPr lang="sr-Cyrl-ME" sz="1600" dirty="0"/>
              <a:t>Трећина адолесцената (33%) осећала се нервозно или раздражљиво више од једном недељно у последњих шест месеци. Један од четворо је пријавио проблеме са спавањем (29%) и/или осећај депресије (25%). Један од пет (20%) је пријавио главобоље више од једном недељно.</a:t>
            </a:r>
          </a:p>
          <a:p>
            <a:pPr marL="114300" lvl="0" indent="0" algn="just">
              <a:buSzPts val="1100"/>
              <a:buNone/>
            </a:pPr>
            <a:r>
              <a:rPr lang="sr-Cyrl-ME" sz="1600" dirty="0"/>
              <a:t>→ Преваленција депресије, главобоља и вртоглавице међу 13-годишњацима и 15-годишњацима била је двоструко већа код девојчица него код дечака у већини земаља и региона.</a:t>
            </a:r>
          </a:p>
          <a:p>
            <a:pPr marL="114300" lvl="0" indent="0" algn="just">
              <a:buSzPts val="1100"/>
              <a:buNone/>
            </a:pPr>
            <a:r>
              <a:rPr lang="sr-Cyrl-ME" sz="1600" dirty="0"/>
              <a:t>→ Девојчице и старији адолесценти генерално пријављују најлошије исходе менталног здравља. На индивидуалном нивоу, фактори као што су притисак у школи, слика тела, проблематично коришћење друштвених медија и искуства са малтретирањем идентификовани су као важни предиктори проблема менталног здравља.</a:t>
            </a:r>
          </a:p>
          <a:p>
            <a:pPr marL="114300" lvl="0" indent="0" algn="just">
              <a:buSzPts val="1100"/>
              <a:buNone/>
            </a:pPr>
            <a:endParaRPr lang="sr-Cyrl-M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ctrTitle"/>
          </p:nvPr>
        </p:nvSpPr>
        <p:spPr>
          <a:xfrm>
            <a:off x="311708" y="527456"/>
            <a:ext cx="8520600" cy="1539600"/>
          </a:xfrm>
          <a:prstGeom prst="rect">
            <a:avLst/>
          </a:prstGeom>
          <a:noFill/>
          <a:ln>
            <a:noFill/>
          </a:ln>
        </p:spPr>
        <p:txBody>
          <a:bodyPr spcFirstLastPara="1" wrap="square" lIns="91425" tIns="45700" rIns="91425" bIns="45700" anchor="ctr" anchorCtr="0">
            <a:normAutofit/>
          </a:bodyPr>
          <a:lstStyle/>
          <a:p>
            <a:pPr lvl="0">
              <a:buClr>
                <a:srgbClr val="2C2C2C"/>
              </a:buClr>
              <a:buSzPts val="3333"/>
            </a:pPr>
            <a:r>
              <a:rPr lang="ru-RU" sz="2400" b="1" dirty="0">
                <a:solidFill>
                  <a:srgbClr val="339966"/>
                </a:solidFill>
              </a:rPr>
              <a:t>2. Препознавање раних знакова и симптома</a:t>
            </a:r>
            <a:r>
              <a:rPr lang="en" sz="2400" b="1" dirty="0">
                <a:solidFill>
                  <a:srgbClr val="339966"/>
                </a:solidFill>
              </a:rPr>
              <a:t/>
            </a:r>
            <a:br>
              <a:rPr lang="en" sz="2400" b="1" dirty="0">
                <a:solidFill>
                  <a:srgbClr val="339966"/>
                </a:solidFill>
              </a:rPr>
            </a:br>
            <a:endParaRPr sz="2400" b="1" dirty="0">
              <a:solidFill>
                <a:srgbClr val="339966"/>
              </a:solidFill>
            </a:endParaRPr>
          </a:p>
          <a:p>
            <a:pPr marL="0" lvl="0" indent="0" algn="ctr" rtl="0">
              <a:lnSpc>
                <a:spcPct val="100000"/>
              </a:lnSpc>
              <a:spcBef>
                <a:spcPts val="0"/>
              </a:spcBef>
              <a:spcAft>
                <a:spcPts val="0"/>
              </a:spcAft>
              <a:buClr>
                <a:srgbClr val="2C2C2C"/>
              </a:buClr>
              <a:buSzPts val="3333"/>
              <a:buFont typeface="Lato"/>
              <a:buNone/>
            </a:pPr>
            <a:endParaRPr sz="2400" b="1" dirty="0">
              <a:solidFill>
                <a:srgbClr val="339966"/>
              </a:solidFill>
            </a:endParaRPr>
          </a:p>
        </p:txBody>
      </p:sp>
      <p:pic>
        <p:nvPicPr>
          <p:cNvPr id="150" name="Google Shape;150;p5"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1181100" y="3511550"/>
            <a:ext cx="1231900" cy="1231900"/>
          </a:xfrm>
          <a:prstGeom prst="rect">
            <a:avLst/>
          </a:prstGeom>
          <a:noFill/>
          <a:ln>
            <a:noFill/>
          </a:ln>
        </p:spPr>
      </p:pic>
      <p:pic>
        <p:nvPicPr>
          <p:cNvPr id="152" name="Google Shape;152;p5"/>
          <p:cNvPicPr preferRelativeResize="0"/>
          <p:nvPr/>
        </p:nvPicPr>
        <p:blipFill rotWithShape="1">
          <a:blip r:embed="rId5">
            <a:alphaModFix/>
          </a:blip>
          <a:srcRect/>
          <a:stretch/>
        </p:blipFill>
        <p:spPr>
          <a:xfrm>
            <a:off x="2184400" y="2768600"/>
            <a:ext cx="1117600" cy="111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58200" y="179378"/>
            <a:ext cx="8229600" cy="8574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ts val="2963"/>
            </a:pPr>
            <a:r>
              <a:rPr lang="en" sz="2300" b="1" dirty="0">
                <a:solidFill>
                  <a:srgbClr val="339966"/>
                </a:solidFill>
                <a:latin typeface="Lato"/>
                <a:ea typeface="Lato"/>
                <a:cs typeface="Lato"/>
                <a:sym typeface="Lato"/>
              </a:rPr>
              <a:t/>
            </a:r>
            <a:br>
              <a:rPr lang="en" sz="2300" b="1" dirty="0">
                <a:solidFill>
                  <a:srgbClr val="339966"/>
                </a:solidFill>
                <a:latin typeface="Lato"/>
                <a:ea typeface="Lato"/>
                <a:cs typeface="Lato"/>
                <a:sym typeface="Lato"/>
              </a:rPr>
            </a:br>
            <a:r>
              <a:rPr lang="en" sz="2300" b="1" dirty="0">
                <a:solidFill>
                  <a:srgbClr val="339966"/>
                </a:solidFill>
                <a:latin typeface="Lato"/>
                <a:ea typeface="Lato"/>
                <a:cs typeface="Lato"/>
                <a:sym typeface="Lato"/>
              </a:rPr>
              <a:t>                    </a:t>
            </a:r>
            <a:r>
              <a:rPr lang="ru-RU" sz="2300" b="1" dirty="0">
                <a:solidFill>
                  <a:srgbClr val="339966"/>
                </a:solidFill>
                <a:latin typeface="Lato"/>
                <a:ea typeface="Lato"/>
                <a:cs typeface="Lato"/>
                <a:sym typeface="Lato"/>
              </a:rPr>
              <a:t>1. Активност – Типичне карактеристике адолесценције</a:t>
            </a:r>
            <a:endParaRPr sz="2300" b="1" dirty="0">
              <a:solidFill>
                <a:srgbClr val="339966"/>
              </a:solidFill>
              <a:latin typeface="Lato"/>
              <a:ea typeface="Lato"/>
              <a:cs typeface="Lato"/>
              <a:sym typeface="Lato"/>
            </a:endParaRPr>
          </a:p>
        </p:txBody>
      </p:sp>
      <p:sp>
        <p:nvSpPr>
          <p:cNvPr id="159" name="Google Shape;159;p6"/>
          <p:cNvSpPr txBox="1">
            <a:spLocks noGrp="1"/>
          </p:cNvSpPr>
          <p:nvPr>
            <p:ph type="body" idx="1"/>
          </p:nvPr>
        </p:nvSpPr>
        <p:spPr>
          <a:xfrm>
            <a:off x="699246" y="1721224"/>
            <a:ext cx="7987553" cy="2873426"/>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480"/>
              </a:spcBef>
              <a:spcAft>
                <a:spcPts val="0"/>
              </a:spcAft>
              <a:buSzPts val="1800"/>
              <a:buNone/>
            </a:pPr>
            <a:endParaRPr sz="1400">
              <a:solidFill>
                <a:srgbClr val="339966"/>
              </a:solidFill>
              <a:latin typeface="Lato"/>
              <a:ea typeface="Lato"/>
              <a:cs typeface="Lato"/>
              <a:sym typeface="Lato"/>
            </a:endParaRPr>
          </a:p>
          <a:p>
            <a:pPr marL="457200" lvl="0" indent="0" algn="l" rtl="0">
              <a:lnSpc>
                <a:spcPct val="115000"/>
              </a:lnSpc>
              <a:spcBef>
                <a:spcPts val="1680"/>
              </a:spcBef>
              <a:spcAft>
                <a:spcPts val="0"/>
              </a:spcAft>
              <a:buSzPts val="1800"/>
              <a:buNone/>
            </a:pPr>
            <a:endParaRPr sz="1400">
              <a:solidFill>
                <a:srgbClr val="339966"/>
              </a:solidFill>
              <a:latin typeface="Lato"/>
              <a:ea typeface="Lato"/>
              <a:cs typeface="Lato"/>
              <a:sym typeface="Lato"/>
            </a:endParaRPr>
          </a:p>
          <a:p>
            <a:pPr marL="457200" lvl="0" indent="0" algn="l" rtl="0">
              <a:lnSpc>
                <a:spcPct val="115000"/>
              </a:lnSpc>
              <a:spcBef>
                <a:spcPts val="1680"/>
              </a:spcBef>
              <a:spcAft>
                <a:spcPts val="1200"/>
              </a:spcAft>
              <a:buSzPts val="1800"/>
              <a:buNone/>
            </a:pPr>
            <a:endParaRPr sz="1400">
              <a:solidFill>
                <a:srgbClr val="339966"/>
              </a:solidFill>
              <a:latin typeface="Lato"/>
              <a:ea typeface="Lato"/>
              <a:cs typeface="Lato"/>
              <a:sym typeface="Lato"/>
            </a:endParaRPr>
          </a:p>
        </p:txBody>
      </p:sp>
      <p:pic>
        <p:nvPicPr>
          <p:cNvPr id="160" name="Google Shape;160;p6"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161" name="Google Shape;161;p6"/>
          <p:cNvSpPr txBox="1"/>
          <p:nvPr/>
        </p:nvSpPr>
        <p:spPr>
          <a:xfrm>
            <a:off x="945050" y="1906250"/>
            <a:ext cx="3458100" cy="1883562"/>
          </a:xfrm>
          <a:prstGeom prst="rect">
            <a:avLst/>
          </a:prstGeom>
          <a:noFill/>
          <a:ln>
            <a:noFill/>
          </a:ln>
        </p:spPr>
        <p:txBody>
          <a:bodyPr spcFirstLastPara="1" wrap="square" lIns="91425" tIns="91425" rIns="91425" bIns="91425" anchor="t" anchorCtr="0">
            <a:spAutoFit/>
          </a:bodyPr>
          <a:lstStyle/>
          <a:p>
            <a:pPr marL="342900" lvl="0" indent="-342900" algn="ctr">
              <a:lnSpc>
                <a:spcPct val="115000"/>
              </a:lnSpc>
              <a:buSzPts val="2400"/>
            </a:pPr>
            <a:r>
              <a:rPr lang="ru-RU" sz="2400" dirty="0" smtClean="0">
                <a:solidFill>
                  <a:schemeClr val="dk2"/>
                </a:solidFill>
                <a:latin typeface="Lato"/>
                <a:ea typeface="Lato"/>
                <a:cs typeface="Lato"/>
                <a:sym typeface="Lato"/>
              </a:rPr>
              <a:t>     Придружите </a:t>
            </a:r>
            <a:r>
              <a:rPr lang="ru-RU" sz="2400" dirty="0">
                <a:solidFill>
                  <a:schemeClr val="dk2"/>
                </a:solidFill>
                <a:latin typeface="Lato"/>
                <a:ea typeface="Lato"/>
                <a:cs typeface="Lato"/>
                <a:sym typeface="Lato"/>
              </a:rPr>
              <a:t>се </a:t>
            </a:r>
            <a:r>
              <a:rPr lang="ru-RU" sz="2400" dirty="0" smtClean="0">
                <a:solidFill>
                  <a:schemeClr val="dk2"/>
                </a:solidFill>
                <a:latin typeface="Lato"/>
                <a:ea typeface="Lato"/>
                <a:cs typeface="Lato"/>
                <a:sym typeface="Lato"/>
              </a:rPr>
              <a:t>Ментиметру </a:t>
            </a:r>
            <a:r>
              <a:rPr lang="ru-RU" sz="2400" dirty="0">
                <a:solidFill>
                  <a:schemeClr val="dk2"/>
                </a:solidFill>
                <a:latin typeface="Lato"/>
                <a:ea typeface="Lato"/>
                <a:cs typeface="Lato"/>
                <a:sym typeface="Lato"/>
              </a:rPr>
              <a:t>и одговорите на питања.</a:t>
            </a:r>
            <a:endParaRPr sz="2400" b="0" i="0" u="none" strike="noStrike" cap="none" dirty="0">
              <a:solidFill>
                <a:schemeClr val="dk2"/>
              </a:solidFill>
              <a:latin typeface="Lato"/>
              <a:ea typeface="Lato"/>
              <a:cs typeface="Lato"/>
              <a:sym typeface="Lato"/>
            </a:endParaRPr>
          </a:p>
        </p:txBody>
      </p:sp>
      <p:pic>
        <p:nvPicPr>
          <p:cNvPr id="162" name="Google Shape;162;p6"/>
          <p:cNvPicPr preferRelativeResize="0"/>
          <p:nvPr/>
        </p:nvPicPr>
        <p:blipFill rotWithShape="1">
          <a:blip r:embed="rId4">
            <a:alphaModFix/>
          </a:blip>
          <a:srcRect/>
          <a:stretch/>
        </p:blipFill>
        <p:spPr>
          <a:xfrm>
            <a:off x="5460200" y="1721225"/>
            <a:ext cx="3458099" cy="3458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292675" y="659778"/>
            <a:ext cx="8229600" cy="54490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667"/>
              <a:buNone/>
            </a:pPr>
            <a:r>
              <a:rPr lang="en" sz="2400" b="1" dirty="0">
                <a:solidFill>
                  <a:srgbClr val="339966"/>
                </a:solidFill>
                <a:latin typeface="Lato"/>
                <a:ea typeface="Lato"/>
                <a:cs typeface="Lato"/>
                <a:sym typeface="Lato"/>
              </a:rPr>
              <a:t>2. </a:t>
            </a:r>
            <a:r>
              <a:rPr lang="sr-Cyrl-RS" sz="2400" b="1" dirty="0" smtClean="0">
                <a:solidFill>
                  <a:srgbClr val="339966"/>
                </a:solidFill>
                <a:latin typeface="Lato"/>
                <a:ea typeface="Lato"/>
                <a:cs typeface="Lato"/>
                <a:sym typeface="Lato"/>
              </a:rPr>
              <a:t>Активност</a:t>
            </a:r>
            <a:endParaRPr sz="2400" b="1" dirty="0">
              <a:solidFill>
                <a:srgbClr val="339966"/>
              </a:solidFill>
              <a:latin typeface="Lato"/>
              <a:ea typeface="Lato"/>
              <a:cs typeface="Lato"/>
              <a:sym typeface="Lato"/>
            </a:endParaRPr>
          </a:p>
        </p:txBody>
      </p:sp>
      <p:sp>
        <p:nvSpPr>
          <p:cNvPr id="169" name="Google Shape;169;p7"/>
          <p:cNvSpPr txBox="1">
            <a:spLocks noGrp="1"/>
          </p:cNvSpPr>
          <p:nvPr>
            <p:ph type="body" idx="1"/>
          </p:nvPr>
        </p:nvSpPr>
        <p:spPr>
          <a:xfrm>
            <a:off x="382450" y="1204686"/>
            <a:ext cx="8229600" cy="3706989"/>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1200"/>
              </a:spcBef>
              <a:spcAft>
                <a:spcPts val="1200"/>
              </a:spcAft>
              <a:buSzPts val="1800"/>
              <a:buNone/>
            </a:pPr>
            <a:endParaRPr sz="1500">
              <a:latin typeface="Times New Roman"/>
              <a:ea typeface="Times New Roman"/>
              <a:cs typeface="Times New Roman"/>
              <a:sym typeface="Times New Roman"/>
            </a:endParaRPr>
          </a:p>
        </p:txBody>
      </p:sp>
      <p:pic>
        <p:nvPicPr>
          <p:cNvPr id="170" name="Google Shape;170;p7"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171" name="Google Shape;171;p7"/>
          <p:cNvSpPr txBox="1"/>
          <p:nvPr/>
        </p:nvSpPr>
        <p:spPr>
          <a:xfrm>
            <a:off x="194400" y="1370075"/>
            <a:ext cx="4826700" cy="3830249"/>
          </a:xfrm>
          <a:prstGeom prst="rect">
            <a:avLst/>
          </a:prstGeom>
          <a:noFill/>
          <a:ln>
            <a:noFill/>
          </a:ln>
        </p:spPr>
        <p:txBody>
          <a:bodyPr spcFirstLastPara="1" wrap="square" lIns="91425" tIns="91425" rIns="91425" bIns="91425" anchor="t" anchorCtr="0">
            <a:spAutoFit/>
          </a:bodyPr>
          <a:lstStyle/>
          <a:p>
            <a:pPr marL="342900" lvl="0" indent="-342900" algn="just">
              <a:lnSpc>
                <a:spcPct val="115000"/>
              </a:lnSpc>
              <a:buSzPts val="2300"/>
            </a:pPr>
            <a:r>
              <a:rPr lang="sr-Cyrl-ME" sz="2000" dirty="0" smtClean="0">
                <a:solidFill>
                  <a:schemeClr val="dk2"/>
                </a:solidFill>
                <a:latin typeface="Lato"/>
                <a:ea typeface="Lato"/>
                <a:cs typeface="Lato"/>
                <a:sym typeface="Lato"/>
              </a:rPr>
              <a:t>Придружите се </a:t>
            </a:r>
            <a:r>
              <a:rPr lang="sr-Cyrl-ME" sz="2000" dirty="0">
                <a:solidFill>
                  <a:schemeClr val="dk2"/>
                </a:solidFill>
                <a:latin typeface="Lato"/>
                <a:ea typeface="Lato"/>
                <a:cs typeface="Lato"/>
                <a:sym typeface="Lato"/>
              </a:rPr>
              <a:t>Падлету и класификујте наведене карактеристике у две колоне. У прву колону упишите оне које се односе на типичне карактеристике адолесценције, а у другу колону оне које могу бити први симптоми проблема менталног здравља у адолесценцији.</a:t>
            </a:r>
          </a:p>
          <a:p>
            <a:pPr marL="342900" lvl="0" indent="-342900" algn="just">
              <a:lnSpc>
                <a:spcPct val="115000"/>
              </a:lnSpc>
              <a:buSzPts val="2300"/>
            </a:pPr>
            <a:endParaRPr sz="2300" b="0" i="0" u="none" strike="noStrike" cap="none" dirty="0">
              <a:solidFill>
                <a:schemeClr val="dk1"/>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2300"/>
              <a:buFont typeface="Arial"/>
              <a:buNone/>
            </a:pPr>
            <a:endParaRPr sz="2300" b="0" i="0" u="none" strike="noStrike" cap="none" dirty="0">
              <a:solidFill>
                <a:schemeClr val="dk2"/>
              </a:solidFill>
              <a:latin typeface="Lato"/>
              <a:ea typeface="Lato"/>
              <a:cs typeface="Lato"/>
              <a:sym typeface="Lato"/>
            </a:endParaRPr>
          </a:p>
        </p:txBody>
      </p:sp>
      <p:pic>
        <p:nvPicPr>
          <p:cNvPr id="172" name="Google Shape;172;p7"/>
          <p:cNvPicPr preferRelativeResize="0"/>
          <p:nvPr/>
        </p:nvPicPr>
        <p:blipFill rotWithShape="1">
          <a:blip r:embed="rId4">
            <a:alphaModFix/>
          </a:blip>
          <a:srcRect/>
          <a:stretch/>
        </p:blipFill>
        <p:spPr>
          <a:xfrm>
            <a:off x="5021100" y="1141475"/>
            <a:ext cx="3590951" cy="3590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lvl="0" algn="l">
              <a:buClr>
                <a:srgbClr val="2C2C2C"/>
              </a:buClr>
              <a:buSzPts val="2667"/>
            </a:pPr>
            <a:r>
              <a:rPr lang="sr-Cyrl-ME" sz="2400" b="1" dirty="0">
                <a:solidFill>
                  <a:srgbClr val="339966"/>
                </a:solidFill>
                <a:latin typeface="Lato"/>
                <a:ea typeface="Lato"/>
                <a:cs typeface="Lato"/>
                <a:sym typeface="Lato"/>
              </a:rPr>
              <a:t>Кључни задаци адолесценције</a:t>
            </a:r>
            <a:endParaRPr sz="2400" b="1" dirty="0">
              <a:solidFill>
                <a:srgbClr val="339966"/>
              </a:solidFill>
              <a:latin typeface="Lato"/>
              <a:ea typeface="Lato"/>
              <a:cs typeface="Lato"/>
              <a:sym typeface="Lato"/>
            </a:endParaRPr>
          </a:p>
        </p:txBody>
      </p:sp>
      <p:sp>
        <p:nvSpPr>
          <p:cNvPr id="179" name="Google Shape;179;p8"/>
          <p:cNvSpPr txBox="1">
            <a:spLocks noGrp="1"/>
          </p:cNvSpPr>
          <p:nvPr>
            <p:ph type="body" idx="1"/>
          </p:nvPr>
        </p:nvSpPr>
        <p:spPr>
          <a:xfrm>
            <a:off x="457200" y="1371600"/>
            <a:ext cx="8229600" cy="3394500"/>
          </a:xfrm>
          <a:prstGeom prst="rect">
            <a:avLst/>
          </a:prstGeom>
          <a:noFill/>
          <a:ln>
            <a:noFill/>
          </a:ln>
        </p:spPr>
        <p:txBody>
          <a:bodyPr spcFirstLastPara="1" wrap="square" lIns="91425" tIns="45700" rIns="91425" bIns="45700" anchor="t" anchorCtr="0">
            <a:normAutofit/>
          </a:bodyPr>
          <a:lstStyle/>
          <a:p>
            <a:pPr lvl="0" indent="-298450">
              <a:spcBef>
                <a:spcPts val="1200"/>
              </a:spcBef>
              <a:buSzPts val="1100"/>
            </a:pPr>
            <a:r>
              <a:rPr lang="ru-RU" dirty="0">
                <a:latin typeface="Lato"/>
                <a:ea typeface="Lato"/>
                <a:cs typeface="Lato"/>
                <a:sym typeface="Lato"/>
              </a:rPr>
              <a:t>Прихватање сопственог тела</a:t>
            </a:r>
          </a:p>
          <a:p>
            <a:pPr lvl="0" indent="-298450">
              <a:spcBef>
                <a:spcPts val="1200"/>
              </a:spcBef>
              <a:buSzPts val="1100"/>
            </a:pPr>
            <a:r>
              <a:rPr lang="ru-RU" dirty="0">
                <a:latin typeface="Lato"/>
                <a:ea typeface="Lato"/>
                <a:cs typeface="Lato"/>
                <a:sym typeface="Lato"/>
              </a:rPr>
              <a:t>Емоционална независност</a:t>
            </a:r>
          </a:p>
          <a:p>
            <a:pPr lvl="0" indent="-298450">
              <a:spcBef>
                <a:spcPts val="1200"/>
              </a:spcBef>
              <a:buSzPts val="1100"/>
            </a:pPr>
            <a:r>
              <a:rPr lang="ru-RU" dirty="0">
                <a:latin typeface="Lato"/>
                <a:ea typeface="Lato"/>
                <a:cs typeface="Lato"/>
                <a:sym typeface="Lato"/>
              </a:rPr>
              <a:t>Успостављање зрелих и смислених односа са вршњацима</a:t>
            </a:r>
          </a:p>
          <a:p>
            <a:pPr lvl="0" indent="-298450">
              <a:spcBef>
                <a:spcPts val="1200"/>
              </a:spcBef>
              <a:buSzPts val="1100"/>
            </a:pPr>
            <a:r>
              <a:rPr lang="ru-RU" dirty="0">
                <a:latin typeface="Lato"/>
                <a:ea typeface="Lato"/>
                <a:cs typeface="Lato"/>
                <a:sym typeface="Lato"/>
              </a:rPr>
              <a:t>Истраживање и прихватање сопственог родног идентитета и друштвених улога</a:t>
            </a:r>
            <a:r>
              <a:rPr lang="en" dirty="0">
                <a:latin typeface="Lato"/>
                <a:ea typeface="Lato"/>
                <a:cs typeface="Lato"/>
                <a:sym typeface="Lato"/>
              </a:rPr>
              <a:t/>
            </a:r>
            <a:br>
              <a:rPr lang="en" dirty="0">
                <a:latin typeface="Lato"/>
                <a:ea typeface="Lato"/>
                <a:cs typeface="Lato"/>
                <a:sym typeface="Lato"/>
              </a:rPr>
            </a:br>
            <a:endParaRPr dirty="0">
              <a:latin typeface="Lato"/>
              <a:ea typeface="Lato"/>
              <a:cs typeface="Lato"/>
              <a:sym typeface="Lato"/>
            </a:endParaRPr>
          </a:p>
          <a:p>
            <a:pPr marL="457200" lvl="0" indent="0" algn="l" rtl="0">
              <a:lnSpc>
                <a:spcPct val="130000"/>
              </a:lnSpc>
              <a:spcBef>
                <a:spcPts val="1200"/>
              </a:spcBef>
              <a:spcAft>
                <a:spcPts val="1200"/>
              </a:spcAft>
              <a:buSzPts val="1800"/>
              <a:buNone/>
            </a:pPr>
            <a:endParaRPr dirty="0">
              <a:latin typeface="Lato"/>
              <a:ea typeface="Lato"/>
              <a:cs typeface="Lato"/>
              <a:sym typeface="Lato"/>
            </a:endParaRPr>
          </a:p>
        </p:txBody>
      </p:sp>
      <p:pic>
        <p:nvPicPr>
          <p:cNvPr id="180" name="Google Shape;180;p8"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7416800" y="3451500"/>
            <a:ext cx="1501500" cy="150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lvl="0" algn="l">
              <a:buClr>
                <a:srgbClr val="2C2C2C"/>
              </a:buClr>
              <a:buSzPts val="2667"/>
            </a:pPr>
            <a:r>
              <a:rPr lang="sr-Cyrl-ME" sz="2400" b="1" dirty="0">
                <a:solidFill>
                  <a:srgbClr val="339966"/>
                </a:solidFill>
                <a:latin typeface="Lato"/>
                <a:ea typeface="Lato"/>
                <a:cs typeface="Lato"/>
                <a:sym typeface="Lato"/>
              </a:rPr>
              <a:t>Друштвене и емоционалне прекретнице</a:t>
            </a:r>
            <a:endParaRPr sz="2400" b="1" dirty="0">
              <a:solidFill>
                <a:srgbClr val="339966"/>
              </a:solidFill>
              <a:latin typeface="Lato"/>
              <a:ea typeface="Lato"/>
              <a:cs typeface="Lato"/>
              <a:sym typeface="Lato"/>
            </a:endParaRPr>
          </a:p>
        </p:txBody>
      </p:sp>
      <p:sp>
        <p:nvSpPr>
          <p:cNvPr id="188" name="Google Shape;188;p27"/>
          <p:cNvSpPr txBox="1">
            <a:spLocks noGrp="1"/>
          </p:cNvSpPr>
          <p:nvPr>
            <p:ph type="body" idx="1"/>
          </p:nvPr>
        </p:nvSpPr>
        <p:spPr>
          <a:xfrm>
            <a:off x="457200" y="1208314"/>
            <a:ext cx="8229600" cy="3767400"/>
          </a:xfrm>
          <a:prstGeom prst="rect">
            <a:avLst/>
          </a:prstGeom>
          <a:noFill/>
          <a:ln>
            <a:noFill/>
          </a:ln>
        </p:spPr>
        <p:txBody>
          <a:bodyPr spcFirstLastPara="1" wrap="square" lIns="91425" tIns="45700" rIns="91425" bIns="45700" anchor="t" anchorCtr="0">
            <a:normAutofit/>
          </a:bodyPr>
          <a:lstStyle/>
          <a:p>
            <a:pPr lvl="0">
              <a:spcBef>
                <a:spcPts val="1200"/>
              </a:spcBef>
              <a:buFont typeface="Lato"/>
              <a:buChar char="●"/>
            </a:pPr>
            <a:r>
              <a:rPr lang="ru-RU" dirty="0">
                <a:latin typeface="Lato"/>
                <a:ea typeface="Lato"/>
                <a:cs typeface="Lato"/>
                <a:sym typeface="Lato"/>
              </a:rPr>
              <a:t>Повећана свест о сопственим мислима, осећањима и емоцијама</a:t>
            </a:r>
          </a:p>
          <a:p>
            <a:pPr lvl="0">
              <a:spcBef>
                <a:spcPts val="1200"/>
              </a:spcBef>
              <a:buFont typeface="Lato"/>
              <a:buChar char="●"/>
            </a:pPr>
            <a:r>
              <a:rPr lang="ru-RU" dirty="0">
                <a:latin typeface="Lato"/>
                <a:ea typeface="Lato"/>
                <a:cs typeface="Lato"/>
                <a:sym typeface="Lato"/>
              </a:rPr>
              <a:t>Веровање да су сопствена искуства јединствена и да их други не деле</a:t>
            </a:r>
          </a:p>
          <a:p>
            <a:pPr lvl="0">
              <a:spcBef>
                <a:spcPts val="1200"/>
              </a:spcBef>
              <a:buFont typeface="Lato"/>
              <a:buChar char="●"/>
            </a:pPr>
            <a:r>
              <a:rPr lang="ru-RU" dirty="0">
                <a:latin typeface="Lato"/>
                <a:ea typeface="Lato"/>
                <a:cs typeface="Lato"/>
                <a:sym typeface="Lato"/>
              </a:rPr>
              <a:t>Осећај нерањивости</a:t>
            </a:r>
          </a:p>
          <a:p>
            <a:pPr lvl="0">
              <a:spcBef>
                <a:spcPts val="1200"/>
              </a:spcBef>
              <a:buFont typeface="Lato"/>
              <a:buChar char="●"/>
            </a:pPr>
            <a:r>
              <a:rPr lang="ru-RU" dirty="0">
                <a:latin typeface="Lato"/>
                <a:ea typeface="Lato"/>
                <a:cs typeface="Lato"/>
                <a:sym typeface="Lato"/>
              </a:rPr>
              <a:t>Оријентисаност ка циљу</a:t>
            </a:r>
          </a:p>
          <a:p>
            <a:pPr lvl="0">
              <a:spcBef>
                <a:spcPts val="1200"/>
              </a:spcBef>
              <a:buFont typeface="Lato"/>
              <a:buChar char="●"/>
            </a:pPr>
            <a:r>
              <a:rPr lang="ru-RU" dirty="0">
                <a:latin typeface="Lato"/>
                <a:ea typeface="Lato"/>
                <a:cs typeface="Lato"/>
                <a:sym typeface="Lato"/>
              </a:rPr>
              <a:t>Оријентисаност ка правди</a:t>
            </a:r>
          </a:p>
          <a:p>
            <a:pPr lvl="0">
              <a:spcBef>
                <a:spcPts val="1200"/>
              </a:spcBef>
              <a:buFont typeface="Lato"/>
              <a:buChar char="●"/>
            </a:pPr>
            <a:r>
              <a:rPr lang="ru-RU" dirty="0">
                <a:latin typeface="Lato"/>
                <a:ea typeface="Lato"/>
                <a:cs typeface="Lato"/>
                <a:sym typeface="Lato"/>
              </a:rPr>
              <a:t>Успостављање аутономије</a:t>
            </a:r>
          </a:p>
          <a:p>
            <a:pPr lvl="0">
              <a:spcBef>
                <a:spcPts val="1200"/>
              </a:spcBef>
              <a:buFont typeface="Lato"/>
              <a:buChar char="●"/>
            </a:pPr>
            <a:r>
              <a:rPr lang="ru-RU" dirty="0">
                <a:latin typeface="Lato"/>
                <a:ea typeface="Lato"/>
                <a:cs typeface="Lato"/>
                <a:sym typeface="Lato"/>
              </a:rPr>
              <a:t>Успостављање интимности и хармоније са сопственом сексуалношћу</a:t>
            </a:r>
          </a:p>
          <a:p>
            <a:pPr lvl="0">
              <a:spcBef>
                <a:spcPts val="1200"/>
              </a:spcBef>
              <a:buFont typeface="Lato"/>
              <a:buChar char="●"/>
            </a:pPr>
            <a:endParaRPr lang="ru-RU" dirty="0">
              <a:latin typeface="Lato"/>
              <a:ea typeface="Lato"/>
              <a:cs typeface="Lato"/>
              <a:sym typeface="Lato"/>
            </a:endParaRPr>
          </a:p>
          <a:p>
            <a:pPr marL="457200" lvl="0" indent="0" algn="l" rtl="0">
              <a:lnSpc>
                <a:spcPct val="130000"/>
              </a:lnSpc>
              <a:spcBef>
                <a:spcPts val="1200"/>
              </a:spcBef>
              <a:spcAft>
                <a:spcPts val="1200"/>
              </a:spcAft>
              <a:buSzPts val="1800"/>
              <a:buNone/>
            </a:pPr>
            <a:endParaRPr dirty="0">
              <a:latin typeface="Lato"/>
              <a:ea typeface="Lato"/>
              <a:cs typeface="Lato"/>
              <a:sym typeface="Lato"/>
            </a:endParaRPr>
          </a:p>
        </p:txBody>
      </p:sp>
      <p:pic>
        <p:nvPicPr>
          <p:cNvPr id="189" name="Google Shape;189;p27"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667"/>
              <a:buNone/>
            </a:pPr>
            <a:r>
              <a:rPr lang="sr-Cyrl-RS" sz="2400" b="1" dirty="0" smtClean="0">
                <a:solidFill>
                  <a:srgbClr val="339966"/>
                </a:solidFill>
                <a:latin typeface="Lato"/>
                <a:ea typeface="Lato"/>
                <a:cs typeface="Lato"/>
                <a:sym typeface="Lato"/>
              </a:rPr>
              <a:t>Мозак адолесцената</a:t>
            </a:r>
            <a:endParaRPr sz="2400" b="1" dirty="0">
              <a:solidFill>
                <a:srgbClr val="339966"/>
              </a:solidFill>
              <a:latin typeface="Lato"/>
              <a:ea typeface="Lato"/>
              <a:cs typeface="Lato"/>
              <a:sym typeface="Lato"/>
            </a:endParaRPr>
          </a:p>
        </p:txBody>
      </p:sp>
      <p:sp>
        <p:nvSpPr>
          <p:cNvPr id="196" name="Google Shape;196;p28"/>
          <p:cNvSpPr txBox="1">
            <a:spLocks noGrp="1"/>
          </p:cNvSpPr>
          <p:nvPr>
            <p:ph type="body" idx="1"/>
          </p:nvPr>
        </p:nvSpPr>
        <p:spPr>
          <a:xfrm>
            <a:off x="457200" y="1063364"/>
            <a:ext cx="8229600" cy="3767400"/>
          </a:xfrm>
          <a:prstGeom prst="rect">
            <a:avLst/>
          </a:prstGeom>
          <a:noFill/>
          <a:ln>
            <a:noFill/>
          </a:ln>
        </p:spPr>
        <p:txBody>
          <a:bodyPr spcFirstLastPara="1" wrap="square" lIns="91425" tIns="45700" rIns="91425" bIns="45700" anchor="t" anchorCtr="0">
            <a:normAutofit/>
          </a:bodyPr>
          <a:lstStyle/>
          <a:p>
            <a:pPr marL="0" lvl="0" indent="0">
              <a:spcBef>
                <a:spcPts val="1200"/>
              </a:spcBef>
              <a:buSzPts val="1100"/>
              <a:buNone/>
            </a:pPr>
            <a:r>
              <a:rPr lang="ru-RU" dirty="0"/>
              <a:t>Адолесценција је такође период развоја мозга. Мозак доживљава брзо повећање броја неурона и синапси, након чега следи процес елиминисања непотребних веза. Ове промене утичу на понашање и могу бити извор конфузије и стреса за адолесценте. Све ове промене у мозгу утичу на промене у понашању. Стога је корисно разумети кроз шта адолесценти пролазе – кроз шта пролази њихов мозак. Они се понашају на одређене, типичне начине јер се њихов мозак развија и реорганизује. Ова чињеница нам може помоћи да саосећамо са адолесцентима и покушамо да им будемо од помоћи током овог интензивног периода.</a:t>
            </a:r>
            <a:endParaRPr dirty="0"/>
          </a:p>
        </p:txBody>
      </p:sp>
      <p:pic>
        <p:nvPicPr>
          <p:cNvPr id="197" name="Google Shape;197;p28"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653142" y="205978"/>
            <a:ext cx="8033657" cy="6213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667"/>
              <a:buNone/>
            </a:pPr>
            <a:r>
              <a:rPr lang="sr-Cyrl-RS" sz="2400" b="1" dirty="0" smtClean="0">
                <a:solidFill>
                  <a:srgbClr val="339966"/>
                </a:solidFill>
                <a:latin typeface="Lato"/>
                <a:ea typeface="Lato"/>
                <a:cs typeface="Lato"/>
                <a:sym typeface="Lato"/>
              </a:rPr>
              <a:t>Препознавање знакова</a:t>
            </a:r>
            <a:endParaRPr sz="2400" b="1" dirty="0">
              <a:solidFill>
                <a:srgbClr val="339966"/>
              </a:solidFill>
              <a:latin typeface="Lato"/>
              <a:ea typeface="Lato"/>
              <a:cs typeface="Lato"/>
              <a:sym typeface="Lato"/>
            </a:endParaRPr>
          </a:p>
        </p:txBody>
      </p:sp>
      <p:sp>
        <p:nvSpPr>
          <p:cNvPr id="204" name="Google Shape;204;p29"/>
          <p:cNvSpPr txBox="1">
            <a:spLocks noGrp="1"/>
          </p:cNvSpPr>
          <p:nvPr>
            <p:ph type="body" idx="1"/>
          </p:nvPr>
        </p:nvSpPr>
        <p:spPr>
          <a:xfrm>
            <a:off x="457200" y="1007964"/>
            <a:ext cx="8229600" cy="3767400"/>
          </a:xfrm>
          <a:prstGeom prst="rect">
            <a:avLst/>
          </a:prstGeom>
          <a:noFill/>
          <a:ln>
            <a:noFill/>
          </a:ln>
        </p:spPr>
        <p:txBody>
          <a:bodyPr spcFirstLastPara="1" wrap="square" lIns="91425" tIns="45700" rIns="91425" bIns="45700" anchor="t" anchorCtr="0">
            <a:normAutofit/>
          </a:bodyPr>
          <a:lstStyle/>
          <a:p>
            <a:pPr marL="0" lvl="0" indent="0">
              <a:spcBef>
                <a:spcPts val="1200"/>
              </a:spcBef>
              <a:buSzPts val="1100"/>
              <a:buNone/>
            </a:pPr>
            <a:r>
              <a:rPr lang="ru-RU" sz="1400" b="1" dirty="0">
                <a:solidFill>
                  <a:schemeClr val="dk1"/>
                </a:solidFill>
              </a:rPr>
              <a:t>Анксиозност: </a:t>
            </a:r>
            <a:r>
              <a:rPr lang="ru-RU" sz="1400" dirty="0">
                <a:solidFill>
                  <a:schemeClr val="dk1"/>
                </a:solidFill>
              </a:rPr>
              <a:t>Прекомерна брига, нервоза и физички симптоми попут знојења или убрзаног откуцаја срца.</a:t>
            </a:r>
          </a:p>
          <a:p>
            <a:pPr marL="0" lvl="0" indent="0">
              <a:spcBef>
                <a:spcPts val="1200"/>
              </a:spcBef>
              <a:buSzPts val="1100"/>
              <a:buNone/>
            </a:pPr>
            <a:r>
              <a:rPr lang="ru-RU" sz="1400" b="1" dirty="0">
                <a:solidFill>
                  <a:schemeClr val="dk1"/>
                </a:solidFill>
              </a:rPr>
              <a:t>Депресија: </a:t>
            </a:r>
            <a:r>
              <a:rPr lang="ru-RU" sz="1400" dirty="0">
                <a:solidFill>
                  <a:schemeClr val="dk1"/>
                </a:solidFill>
              </a:rPr>
              <a:t>Прекомерна туга, апатија, смањено интересовање, раздражљивост, проблеми са спавањем, смањена мотивација.</a:t>
            </a:r>
          </a:p>
          <a:p>
            <a:pPr marL="0" lvl="0" indent="0">
              <a:spcBef>
                <a:spcPts val="1200"/>
              </a:spcBef>
              <a:buSzPts val="1100"/>
              <a:buNone/>
            </a:pPr>
            <a:r>
              <a:rPr lang="ru-RU" sz="1400" b="1" dirty="0">
                <a:solidFill>
                  <a:schemeClr val="dk1"/>
                </a:solidFill>
              </a:rPr>
              <a:t>Промене у понашању: </a:t>
            </a:r>
            <a:r>
              <a:rPr lang="ru-RU" sz="1400" dirty="0">
                <a:solidFill>
                  <a:schemeClr val="dk1"/>
                </a:solidFill>
              </a:rPr>
              <a:t>Повлачење, изолација, раздражљивост и промене у обрасцима спавања или исхране.</a:t>
            </a:r>
          </a:p>
          <a:p>
            <a:pPr marL="0" lvl="0" indent="0">
              <a:spcBef>
                <a:spcPts val="1200"/>
              </a:spcBef>
              <a:buSzPts val="1100"/>
              <a:buNone/>
            </a:pPr>
            <a:r>
              <a:rPr lang="ru-RU" sz="1400" b="1" dirty="0">
                <a:solidFill>
                  <a:schemeClr val="dk1"/>
                </a:solidFill>
              </a:rPr>
              <a:t>Промене у школском успеху:</a:t>
            </a:r>
            <a:r>
              <a:rPr lang="ru-RU" sz="1400" dirty="0">
                <a:solidFill>
                  <a:schemeClr val="dk1"/>
                </a:solidFill>
              </a:rPr>
              <a:t> Пад постигнућа, изостајање из школе, лоша концентрација и пажња, напуштање школе.</a:t>
            </a:r>
            <a:endParaRPr dirty="0">
              <a:solidFill>
                <a:srgbClr val="2E9377"/>
              </a:solidFill>
              <a:latin typeface="Lato"/>
              <a:ea typeface="Lato"/>
              <a:cs typeface="Lato"/>
              <a:sym typeface="Lato"/>
            </a:endParaRPr>
          </a:p>
        </p:txBody>
      </p:sp>
      <p:pic>
        <p:nvPicPr>
          <p:cNvPr id="205" name="Google Shape;205;p29"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16b9e64fd6_0_64"/>
          <p:cNvSpPr txBox="1">
            <a:spLocks noGrp="1"/>
          </p:cNvSpPr>
          <p:nvPr>
            <p:ph type="ctrTitle"/>
          </p:nvPr>
        </p:nvSpPr>
        <p:spPr>
          <a:xfrm>
            <a:off x="425302" y="558431"/>
            <a:ext cx="8407006" cy="3680416"/>
          </a:xfrm>
          <a:prstGeom prst="rect">
            <a:avLst/>
          </a:prstGeom>
          <a:noFill/>
          <a:ln>
            <a:noFill/>
          </a:ln>
        </p:spPr>
        <p:txBody>
          <a:bodyPr spcFirstLastPara="1" wrap="square" lIns="91425" tIns="45700" rIns="91425" bIns="45700" anchor="ctr" anchorCtr="0">
            <a:noAutofit/>
          </a:bodyPr>
          <a:lstStyle/>
          <a:p>
            <a:pPr marL="457200" lvl="0" algn="l"/>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ru-RU" sz="3300" b="1" dirty="0">
                <a:solidFill>
                  <a:srgbClr val="2E9377"/>
                </a:solidFill>
                <a:latin typeface="Raleway"/>
                <a:ea typeface="Raleway"/>
                <a:cs typeface="Raleway"/>
                <a:sym typeface="Raleway"/>
              </a:rPr>
              <a:t>1. Уобичајени ментални проблеми код деце и адолесцената (истраживања и студије)</a:t>
            </a:r>
            <a:r>
              <a:rPr lang="en" sz="2400" b="1" dirty="0">
                <a:solidFill>
                  <a:srgbClr val="2E9377"/>
                </a:solidFill>
              </a:rPr>
              <a:t/>
            </a:r>
            <a:br>
              <a:rPr lang="en" sz="2400" b="1" dirty="0">
                <a:solidFill>
                  <a:srgbClr val="2E9377"/>
                </a:solidFill>
              </a:rPr>
            </a:br>
            <a:endParaRPr sz="2400" b="1" dirty="0">
              <a:solidFill>
                <a:srgbClr val="2E9377"/>
              </a:solidFill>
            </a:endParaRPr>
          </a:p>
          <a:p>
            <a:pPr marL="457200" lvl="0" indent="0" algn="l" rtl="0">
              <a:lnSpc>
                <a:spcPct val="100000"/>
              </a:lnSpc>
              <a:spcBef>
                <a:spcPts val="0"/>
              </a:spcBef>
              <a:spcAft>
                <a:spcPts val="0"/>
              </a:spcAft>
              <a:buSzPts val="5200"/>
              <a:buNone/>
            </a:pPr>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en" sz="3300" b="1" dirty="0">
                <a:solidFill>
                  <a:srgbClr val="2E9377"/>
                </a:solidFill>
                <a:latin typeface="Raleway"/>
                <a:ea typeface="Raleway"/>
                <a:cs typeface="Raleway"/>
                <a:sym typeface="Raleway"/>
              </a:rPr>
              <a:t/>
            </a:r>
            <a:br>
              <a:rPr lang="en" sz="3300" b="1" dirty="0">
                <a:solidFill>
                  <a:srgbClr val="2E9377"/>
                </a:solidFill>
                <a:latin typeface="Raleway"/>
                <a:ea typeface="Raleway"/>
                <a:cs typeface="Raleway"/>
                <a:sym typeface="Raleway"/>
              </a:rPr>
            </a:br>
            <a:r>
              <a:rPr lang="en" sz="1100" b="1" dirty="0">
                <a:solidFill>
                  <a:srgbClr val="2E9377"/>
                </a:solidFill>
                <a:latin typeface="Raleway"/>
                <a:ea typeface="Raleway"/>
                <a:cs typeface="Raleway"/>
                <a:sym typeface="Raleway"/>
              </a:rPr>
              <a:t/>
            </a:r>
            <a:br>
              <a:rPr lang="en" sz="1100" b="1" dirty="0">
                <a:solidFill>
                  <a:srgbClr val="2E9377"/>
                </a:solidFill>
                <a:latin typeface="Raleway"/>
                <a:ea typeface="Raleway"/>
                <a:cs typeface="Raleway"/>
                <a:sym typeface="Raleway"/>
              </a:rPr>
            </a:br>
            <a:endParaRPr sz="1100" b="1" dirty="0">
              <a:solidFill>
                <a:srgbClr val="2E9377"/>
              </a:solidFill>
              <a:latin typeface="Raleway"/>
              <a:ea typeface="Raleway"/>
              <a:cs typeface="Raleway"/>
              <a:sym typeface="Raleway"/>
            </a:endParaRPr>
          </a:p>
          <a:p>
            <a:pPr marL="457200" lvl="0" indent="0" algn="ctr" rtl="0">
              <a:lnSpc>
                <a:spcPct val="100000"/>
              </a:lnSpc>
              <a:spcBef>
                <a:spcPts val="0"/>
              </a:spcBef>
              <a:spcAft>
                <a:spcPts val="0"/>
              </a:spcAft>
              <a:buSzPts val="5200"/>
              <a:buNone/>
            </a:pPr>
            <a:endParaRPr sz="3300" b="1" dirty="0">
              <a:solidFill>
                <a:srgbClr val="339966"/>
              </a:solidFill>
              <a:latin typeface="Raleway"/>
              <a:ea typeface="Raleway"/>
              <a:cs typeface="Raleway"/>
              <a:sym typeface="Raleway"/>
            </a:endParaRPr>
          </a:p>
        </p:txBody>
      </p:sp>
      <p:pic>
        <p:nvPicPr>
          <p:cNvPr id="64" name="Google Shape;64;g316b9e64fd6_0_64"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65" name="Google Shape;65;g316b9e64fd6_0_64"/>
          <p:cNvPicPr preferRelativeResize="0"/>
          <p:nvPr/>
        </p:nvPicPr>
        <p:blipFill rotWithShape="1">
          <a:blip r:embed="rId4">
            <a:alphaModFix/>
          </a:blip>
          <a:srcRect/>
          <a:stretch/>
        </p:blipFill>
        <p:spPr>
          <a:xfrm>
            <a:off x="933450" y="2984500"/>
            <a:ext cx="2025650" cy="2025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53142" y="205978"/>
            <a:ext cx="8033657" cy="6213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667"/>
              <a:buNone/>
            </a:pPr>
            <a:r>
              <a:rPr lang="sr-Cyrl-RS" sz="2400" b="1" dirty="0" smtClean="0">
                <a:solidFill>
                  <a:srgbClr val="339966"/>
                </a:solidFill>
                <a:latin typeface="Lato"/>
                <a:ea typeface="Lato"/>
                <a:cs typeface="Lato"/>
                <a:sym typeface="Lato"/>
              </a:rPr>
              <a:t>Препознавање знакова</a:t>
            </a:r>
            <a:endParaRPr sz="2400" b="1" dirty="0">
              <a:solidFill>
                <a:srgbClr val="339966"/>
              </a:solidFill>
              <a:latin typeface="Lato"/>
              <a:ea typeface="Lato"/>
              <a:cs typeface="Lato"/>
              <a:sym typeface="Lato"/>
            </a:endParaRPr>
          </a:p>
        </p:txBody>
      </p:sp>
      <p:sp>
        <p:nvSpPr>
          <p:cNvPr id="212" name="Google Shape;212;p30"/>
          <p:cNvSpPr txBox="1">
            <a:spLocks noGrp="1"/>
          </p:cNvSpPr>
          <p:nvPr>
            <p:ph type="body" idx="1"/>
          </p:nvPr>
        </p:nvSpPr>
        <p:spPr>
          <a:xfrm>
            <a:off x="457200" y="1052464"/>
            <a:ext cx="8229600" cy="3767400"/>
          </a:xfrm>
          <a:prstGeom prst="rect">
            <a:avLst/>
          </a:prstGeom>
          <a:noFill/>
          <a:ln>
            <a:noFill/>
          </a:ln>
        </p:spPr>
        <p:txBody>
          <a:bodyPr spcFirstLastPara="1" wrap="square" lIns="91425" tIns="45700" rIns="91425" bIns="45700" anchor="t" anchorCtr="0">
            <a:normAutofit/>
          </a:bodyPr>
          <a:lstStyle/>
          <a:p>
            <a:pPr lvl="0" indent="0" algn="just">
              <a:lnSpc>
                <a:spcPct val="130000"/>
              </a:lnSpc>
              <a:spcBef>
                <a:spcPts val="1200"/>
              </a:spcBef>
              <a:buSzPts val="1100"/>
              <a:buNone/>
            </a:pPr>
            <a:r>
              <a:rPr lang="ru-RU" dirty="0"/>
              <a:t>Ниједан од ових знакова не значи нужно да млада особа има проблем са менталним здрављем.</a:t>
            </a:r>
          </a:p>
          <a:p>
            <a:pPr lvl="0" indent="0" algn="just">
              <a:lnSpc>
                <a:spcPct val="130000"/>
              </a:lnSpc>
              <a:spcBef>
                <a:spcPts val="1200"/>
              </a:spcBef>
              <a:buSzPts val="1100"/>
              <a:buNone/>
            </a:pPr>
            <a:r>
              <a:rPr lang="ru-RU" dirty="0"/>
              <a:t>Међутим, ако се појаве пратећи знаци који трају дуже од две недеље и ометају функционисање младе особе, онда је потребно консултовати се са специјалистом како би се утврдило да ли су то само карактеристике адолесценције или први знаци проблема.</a:t>
            </a:r>
          </a:p>
          <a:p>
            <a:pPr lvl="0" indent="0" algn="just">
              <a:lnSpc>
                <a:spcPct val="130000"/>
              </a:lnSpc>
              <a:spcBef>
                <a:spcPts val="1200"/>
              </a:spcBef>
              <a:buSzPts val="1100"/>
              <a:buNone/>
            </a:pPr>
            <a:r>
              <a:rPr lang="ru-RU" dirty="0"/>
              <a:t>Често вршњаци, родитељи и наставници не препознају прве знаке проблема на време јер их често мешају са типичним карактеристикама адолесценције.</a:t>
            </a:r>
            <a:endParaRPr dirty="0"/>
          </a:p>
        </p:txBody>
      </p:sp>
      <p:pic>
        <p:nvPicPr>
          <p:cNvPr id="213" name="Google Shape;213;p30"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ctrTitle"/>
          </p:nvPr>
        </p:nvSpPr>
        <p:spPr>
          <a:xfrm>
            <a:off x="311708" y="558431"/>
            <a:ext cx="8520600" cy="1539600"/>
          </a:xfrm>
          <a:prstGeom prst="rect">
            <a:avLst/>
          </a:prstGeom>
          <a:noFill/>
          <a:ln>
            <a:noFill/>
          </a:ln>
        </p:spPr>
        <p:txBody>
          <a:bodyPr spcFirstLastPara="1" wrap="square" lIns="91425" tIns="45700" rIns="91425" bIns="45700" anchor="ctr" anchorCtr="0">
            <a:normAutofit/>
          </a:bodyPr>
          <a:lstStyle/>
          <a:p>
            <a:pPr lvl="0">
              <a:buClr>
                <a:srgbClr val="2C2C2C"/>
              </a:buClr>
              <a:buSzPct val="154305"/>
            </a:pP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ru-RU" sz="2400" b="1" dirty="0">
                <a:solidFill>
                  <a:srgbClr val="339966"/>
                </a:solidFill>
              </a:rPr>
              <a:t>3. Улоге и одговорности различитих заинтересованих страна у вези са менталним здрављем</a:t>
            </a:r>
            <a:endParaRPr sz="2400" b="1" dirty="0">
              <a:solidFill>
                <a:srgbClr val="339966"/>
              </a:solidFill>
              <a:latin typeface="Arial"/>
              <a:ea typeface="Arial"/>
              <a:cs typeface="Arial"/>
              <a:sym typeface="Arial"/>
            </a:endParaRPr>
          </a:p>
        </p:txBody>
      </p:sp>
      <p:pic>
        <p:nvPicPr>
          <p:cNvPr id="219" name="Google Shape;219;p31"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220" name="Google Shape;220;p31"/>
          <p:cNvPicPr preferRelativeResize="0"/>
          <p:nvPr/>
        </p:nvPicPr>
        <p:blipFill rotWithShape="1">
          <a:blip r:embed="rId4">
            <a:alphaModFix/>
          </a:blip>
          <a:srcRect/>
          <a:stretch/>
        </p:blipFill>
        <p:spPr>
          <a:xfrm>
            <a:off x="1066800" y="3041650"/>
            <a:ext cx="1854200" cy="185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667"/>
              <a:buNone/>
            </a:pPr>
            <a:r>
              <a:rPr lang="en" sz="2400" b="1" dirty="0">
                <a:solidFill>
                  <a:srgbClr val="339966"/>
                </a:solidFill>
                <a:latin typeface="Lato"/>
                <a:ea typeface="Lato"/>
                <a:cs typeface="Lato"/>
                <a:sym typeface="Lato"/>
              </a:rPr>
              <a:t>1. </a:t>
            </a:r>
            <a:r>
              <a:rPr lang="sr-Cyrl-RS" sz="2400" b="1" dirty="0" smtClean="0">
                <a:solidFill>
                  <a:srgbClr val="339966"/>
                </a:solidFill>
                <a:latin typeface="Lato"/>
                <a:ea typeface="Lato"/>
                <a:cs typeface="Lato"/>
                <a:sym typeface="Lato"/>
              </a:rPr>
              <a:t>Активност</a:t>
            </a:r>
            <a:endParaRPr sz="2400" b="1" dirty="0">
              <a:solidFill>
                <a:srgbClr val="339966"/>
              </a:solidFill>
              <a:latin typeface="Lato"/>
              <a:ea typeface="Lato"/>
              <a:cs typeface="Lato"/>
              <a:sym typeface="Lato"/>
            </a:endParaRPr>
          </a:p>
        </p:txBody>
      </p:sp>
      <p:sp>
        <p:nvSpPr>
          <p:cNvPr id="227" name="Google Shape;227;p9"/>
          <p:cNvSpPr txBox="1">
            <a:spLocks noGrp="1"/>
          </p:cNvSpPr>
          <p:nvPr>
            <p:ph type="body" idx="1"/>
          </p:nvPr>
        </p:nvSpPr>
        <p:spPr>
          <a:xfrm>
            <a:off x="457200" y="1200150"/>
            <a:ext cx="4224600" cy="33945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500"/>
              </a:spcBef>
              <a:spcAft>
                <a:spcPts val="0"/>
              </a:spcAft>
              <a:buClr>
                <a:schemeClr val="dk1"/>
              </a:buClr>
              <a:buSzPts val="852"/>
              <a:buFont typeface="Arial"/>
              <a:buNone/>
            </a:pPr>
            <a:endParaRPr sz="1168" dirty="0">
              <a:solidFill>
                <a:schemeClr val="dk1"/>
              </a:solidFill>
              <a:highlight>
                <a:srgbClr val="F2F2F2"/>
              </a:highlight>
              <a:latin typeface="Times New Roman"/>
              <a:ea typeface="Times New Roman"/>
              <a:cs typeface="Times New Roman"/>
              <a:sym typeface="Times New Roman"/>
            </a:endParaRPr>
          </a:p>
          <a:p>
            <a:pPr lvl="0" indent="0" algn="just">
              <a:lnSpc>
                <a:spcPct val="130000"/>
              </a:lnSpc>
              <a:spcBef>
                <a:spcPts val="1500"/>
              </a:spcBef>
              <a:buSzPts val="1395"/>
              <a:buNone/>
            </a:pPr>
            <a:r>
              <a:rPr lang="ru-RU" sz="2060" dirty="0"/>
              <a:t>Придружите се </a:t>
            </a:r>
            <a:r>
              <a:rPr lang="ru-RU" sz="2060" dirty="0" smtClean="0"/>
              <a:t>Ментиметру </a:t>
            </a:r>
            <a:r>
              <a:rPr lang="ru-RU" sz="2060" dirty="0"/>
              <a:t>и наведите карактеристике и вредности школе која побољшава ментално здравље својих ученика.</a:t>
            </a:r>
            <a:endParaRPr sz="2060" dirty="0">
              <a:latin typeface="Lato"/>
              <a:ea typeface="Lato"/>
              <a:cs typeface="Lato"/>
              <a:sym typeface="Lato"/>
            </a:endParaRPr>
          </a:p>
          <a:p>
            <a:pPr marL="457200" lvl="0" indent="0" algn="just" rtl="0">
              <a:lnSpc>
                <a:spcPct val="130000"/>
              </a:lnSpc>
              <a:spcBef>
                <a:spcPts val="2700"/>
              </a:spcBef>
              <a:spcAft>
                <a:spcPts val="1200"/>
              </a:spcAft>
              <a:buSzPts val="1395"/>
              <a:buNone/>
            </a:pPr>
            <a:endParaRPr sz="2060" dirty="0">
              <a:latin typeface="Lato"/>
              <a:ea typeface="Lato"/>
              <a:cs typeface="Lato"/>
              <a:sym typeface="Lato"/>
            </a:endParaRPr>
          </a:p>
        </p:txBody>
      </p:sp>
      <p:pic>
        <p:nvPicPr>
          <p:cNvPr id="228" name="Google Shape;228;p9"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229" name="Google Shape;229;p9"/>
          <p:cNvPicPr preferRelativeResize="0"/>
          <p:nvPr/>
        </p:nvPicPr>
        <p:blipFill rotWithShape="1">
          <a:blip r:embed="rId4">
            <a:alphaModFix/>
          </a:blip>
          <a:srcRect/>
          <a:stretch/>
        </p:blipFill>
        <p:spPr>
          <a:xfrm>
            <a:off x="4911475" y="1009740"/>
            <a:ext cx="3775323" cy="37753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780136" y="413803"/>
            <a:ext cx="7888500" cy="471000"/>
          </a:xfrm>
          <a:prstGeom prst="rect">
            <a:avLst/>
          </a:prstGeom>
          <a:noFill/>
          <a:ln>
            <a:noFill/>
          </a:ln>
        </p:spPr>
        <p:txBody>
          <a:bodyPr spcFirstLastPara="1" wrap="square" lIns="91425" tIns="45700" rIns="91425" bIns="45700" anchor="ctr" anchorCtr="0">
            <a:normAutofit/>
          </a:bodyPr>
          <a:lstStyle/>
          <a:p>
            <a:pPr lvl="0" algn="l">
              <a:buClr>
                <a:srgbClr val="2C2C2C"/>
              </a:buClr>
              <a:buSzPts val="2667"/>
            </a:pPr>
            <a:r>
              <a:rPr lang="sr-Cyrl-ME" sz="2400" b="1" dirty="0">
                <a:solidFill>
                  <a:srgbClr val="339966"/>
                </a:solidFill>
                <a:latin typeface="Lato"/>
                <a:ea typeface="Lato"/>
                <a:cs typeface="Lato"/>
                <a:sym typeface="Lato"/>
              </a:rPr>
              <a:t>Карактеристике добре школе</a:t>
            </a:r>
            <a:endParaRPr sz="2400" b="1" dirty="0">
              <a:solidFill>
                <a:srgbClr val="339966"/>
              </a:solidFill>
              <a:latin typeface="Lato"/>
              <a:ea typeface="Lato"/>
              <a:cs typeface="Lato"/>
              <a:sym typeface="Lato"/>
            </a:endParaRPr>
          </a:p>
        </p:txBody>
      </p:sp>
      <p:sp>
        <p:nvSpPr>
          <p:cNvPr id="236" name="Google Shape;236;p10"/>
          <p:cNvSpPr txBox="1">
            <a:spLocks noGrp="1"/>
          </p:cNvSpPr>
          <p:nvPr>
            <p:ph type="body" idx="1"/>
          </p:nvPr>
        </p:nvSpPr>
        <p:spPr>
          <a:xfrm>
            <a:off x="475338" y="1092744"/>
            <a:ext cx="8193300" cy="4466400"/>
          </a:xfrm>
          <a:prstGeom prst="rect">
            <a:avLst/>
          </a:prstGeom>
          <a:noFill/>
          <a:ln>
            <a:noFill/>
          </a:ln>
        </p:spPr>
        <p:txBody>
          <a:bodyPr spcFirstLastPara="1" wrap="square" lIns="91425" tIns="45700" rIns="91425" bIns="45700" anchor="t" anchorCtr="0">
            <a:noAutofit/>
          </a:bodyPr>
          <a:lstStyle/>
          <a:p>
            <a:pPr marL="800100">
              <a:lnSpc>
                <a:spcPct val="130000"/>
              </a:lnSpc>
              <a:spcBef>
                <a:spcPts val="0"/>
              </a:spcBef>
            </a:pPr>
            <a:r>
              <a:rPr lang="ru-RU" sz="2000" dirty="0">
                <a:latin typeface="Lato"/>
                <a:ea typeface="Lato"/>
                <a:cs typeface="Lato"/>
                <a:sym typeface="Lato"/>
              </a:rPr>
              <a:t> Школу похађају разноврсни ученици и ученици из социјално рањивих група.</a:t>
            </a:r>
          </a:p>
          <a:p>
            <a:pPr marL="800100">
              <a:lnSpc>
                <a:spcPct val="130000"/>
              </a:lnSpc>
              <a:spcBef>
                <a:spcPts val="0"/>
              </a:spcBef>
            </a:pPr>
            <a:r>
              <a:rPr lang="ru-RU" sz="2000" dirty="0" smtClean="0">
                <a:latin typeface="Lato"/>
                <a:ea typeface="Lato"/>
                <a:cs typeface="Lato"/>
                <a:sym typeface="Lato"/>
              </a:rPr>
              <a:t>Брижан </a:t>
            </a:r>
            <a:r>
              <a:rPr lang="ru-RU" sz="2000" dirty="0">
                <a:latin typeface="Lato"/>
                <a:ea typeface="Lato"/>
                <a:cs typeface="Lato"/>
                <a:sym typeface="Lato"/>
              </a:rPr>
              <a:t>однос између ученика и наставника.</a:t>
            </a:r>
          </a:p>
          <a:p>
            <a:pPr marL="800100">
              <a:lnSpc>
                <a:spcPct val="130000"/>
              </a:lnSpc>
              <a:spcBef>
                <a:spcPts val="0"/>
              </a:spcBef>
            </a:pPr>
            <a:r>
              <a:rPr lang="ru-RU" sz="2000" dirty="0" smtClean="0">
                <a:latin typeface="Lato"/>
                <a:ea typeface="Lato"/>
                <a:cs typeface="Lato"/>
                <a:sym typeface="Lato"/>
              </a:rPr>
              <a:t> </a:t>
            </a:r>
            <a:r>
              <a:rPr lang="ru-RU" sz="2000" dirty="0">
                <a:latin typeface="Lato"/>
                <a:ea typeface="Lato"/>
                <a:cs typeface="Lato"/>
                <a:sym typeface="Lato"/>
              </a:rPr>
              <a:t>Постоји партнерство између школе.</a:t>
            </a:r>
          </a:p>
          <a:p>
            <a:pPr marL="800100">
              <a:lnSpc>
                <a:spcPct val="130000"/>
              </a:lnSpc>
              <a:spcBef>
                <a:spcPts val="0"/>
              </a:spcBef>
            </a:pPr>
            <a:r>
              <a:rPr lang="ru-RU" sz="2000" dirty="0" smtClean="0">
                <a:latin typeface="Lato"/>
                <a:ea typeface="Lato"/>
                <a:cs typeface="Lato"/>
                <a:sym typeface="Lato"/>
              </a:rPr>
              <a:t> </a:t>
            </a:r>
            <a:r>
              <a:rPr lang="ru-RU" sz="2000" dirty="0">
                <a:latin typeface="Lato"/>
                <a:ea typeface="Lato"/>
                <a:cs typeface="Lato"/>
                <a:sym typeface="Lato"/>
              </a:rPr>
              <a:t>Безбедно физичко и међуљудско окружење.</a:t>
            </a:r>
          </a:p>
          <a:p>
            <a:pPr marL="800100">
              <a:lnSpc>
                <a:spcPct val="130000"/>
              </a:lnSpc>
              <a:spcBef>
                <a:spcPts val="0"/>
              </a:spcBef>
            </a:pPr>
            <a:r>
              <a:rPr lang="ru-RU" sz="2000" dirty="0" smtClean="0">
                <a:latin typeface="Lato"/>
                <a:ea typeface="Lato"/>
                <a:cs typeface="Lato"/>
                <a:sym typeface="Lato"/>
              </a:rPr>
              <a:t> </a:t>
            </a:r>
            <a:r>
              <a:rPr lang="ru-RU" sz="2000" dirty="0">
                <a:latin typeface="Lato"/>
                <a:ea typeface="Lato"/>
                <a:cs typeface="Lato"/>
                <a:sym typeface="Lato"/>
              </a:rPr>
              <a:t>Кооперативно учење и ефикасно управљање процесом учења у учионици.</a:t>
            </a:r>
          </a:p>
          <a:p>
            <a:pPr marL="800100">
              <a:lnSpc>
                <a:spcPct val="130000"/>
              </a:lnSpc>
              <a:spcBef>
                <a:spcPts val="0"/>
              </a:spcBef>
            </a:pPr>
            <a:r>
              <a:rPr lang="ru-RU" sz="2000" dirty="0" smtClean="0">
                <a:latin typeface="Lato"/>
                <a:ea typeface="Lato"/>
                <a:cs typeface="Lato"/>
                <a:sym typeface="Lato"/>
              </a:rPr>
              <a:t> </a:t>
            </a:r>
            <a:r>
              <a:rPr lang="ru-RU" sz="2000" dirty="0">
                <a:latin typeface="Lato"/>
                <a:ea typeface="Lato"/>
                <a:cs typeface="Lato"/>
                <a:sym typeface="Lato"/>
              </a:rPr>
              <a:t>Јасно дефинисана правила и границе које се доследно спроводе.</a:t>
            </a:r>
            <a:endParaRPr sz="2000" dirty="0">
              <a:latin typeface="Lato"/>
              <a:ea typeface="Lato"/>
              <a:cs typeface="Lato"/>
              <a:sym typeface="Lato"/>
            </a:endParaRPr>
          </a:p>
        </p:txBody>
      </p:sp>
      <p:pic>
        <p:nvPicPr>
          <p:cNvPr id="237" name="Google Shape;237;p10"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221447eae4_0_15"/>
          <p:cNvSpPr txBox="1">
            <a:spLocks noGrp="1"/>
          </p:cNvSpPr>
          <p:nvPr>
            <p:ph type="body" idx="1"/>
          </p:nvPr>
        </p:nvSpPr>
        <p:spPr>
          <a:xfrm>
            <a:off x="609600" y="829519"/>
            <a:ext cx="8193300" cy="4466400"/>
          </a:xfrm>
          <a:prstGeom prst="rect">
            <a:avLst/>
          </a:prstGeom>
          <a:noFill/>
          <a:ln>
            <a:noFill/>
          </a:ln>
        </p:spPr>
        <p:txBody>
          <a:bodyPr spcFirstLastPara="1" wrap="square" lIns="91425" tIns="45700" rIns="91425" bIns="45700" anchor="t" anchorCtr="0">
            <a:noAutofit/>
          </a:bodyPr>
          <a:lstStyle/>
          <a:p>
            <a:pPr lvl="0" indent="0">
              <a:lnSpc>
                <a:spcPct val="130000"/>
              </a:lnSpc>
              <a:spcBef>
                <a:spcPts val="1200"/>
              </a:spcBef>
              <a:buNone/>
            </a:pPr>
            <a:r>
              <a:rPr lang="ru-RU" sz="1700" dirty="0">
                <a:latin typeface="Lato"/>
                <a:ea typeface="Lato"/>
                <a:cs typeface="Lato"/>
                <a:sym typeface="Lato"/>
              </a:rPr>
              <a:t>• Конструктивно успостављање и одржавање дисциплине у складу са договореним правилима.</a:t>
            </a:r>
          </a:p>
          <a:p>
            <a:pPr lvl="0" indent="0">
              <a:lnSpc>
                <a:spcPct val="130000"/>
              </a:lnSpc>
              <a:spcBef>
                <a:spcPts val="1200"/>
              </a:spcBef>
              <a:buNone/>
            </a:pPr>
            <a:r>
              <a:rPr lang="ru-RU" sz="1700" dirty="0">
                <a:latin typeface="Lato"/>
                <a:ea typeface="Lato"/>
                <a:cs typeface="Lato"/>
                <a:sym typeface="Lato"/>
              </a:rPr>
              <a:t>• Ученици су укључени у неке школске и ваннаставне активности и добијају одговорност за њих.</a:t>
            </a:r>
          </a:p>
          <a:p>
            <a:pPr lvl="0" indent="0">
              <a:lnSpc>
                <a:spcPct val="130000"/>
              </a:lnSpc>
              <a:spcBef>
                <a:spcPts val="1200"/>
              </a:spcBef>
              <a:buNone/>
            </a:pPr>
            <a:r>
              <a:rPr lang="ru-RU" sz="1700" dirty="0">
                <a:latin typeface="Lato"/>
                <a:ea typeface="Lato"/>
                <a:cs typeface="Lato"/>
                <a:sym typeface="Lato"/>
              </a:rPr>
              <a:t>• Континуиране повратне информације о развоју вештина и циљева ученика.</a:t>
            </a:r>
          </a:p>
          <a:p>
            <a:pPr lvl="0" indent="0">
              <a:lnSpc>
                <a:spcPct val="130000"/>
              </a:lnSpc>
              <a:spcBef>
                <a:spcPts val="1200"/>
              </a:spcBef>
              <a:buNone/>
            </a:pPr>
            <a:r>
              <a:rPr lang="ru-RU" sz="1700" dirty="0">
                <a:latin typeface="Lato"/>
                <a:ea typeface="Lato"/>
                <a:cs typeface="Lato"/>
                <a:sym typeface="Lato"/>
              </a:rPr>
              <a:t>• Фокус не само на академски рад, већ и на емоционално благостање и друштвени развој.</a:t>
            </a:r>
          </a:p>
          <a:p>
            <a:pPr lvl="0" indent="0">
              <a:lnSpc>
                <a:spcPct val="130000"/>
              </a:lnSpc>
              <a:spcBef>
                <a:spcPts val="1200"/>
              </a:spcBef>
              <a:buNone/>
            </a:pPr>
            <a:r>
              <a:rPr lang="ru-RU" sz="1700" dirty="0">
                <a:latin typeface="Lato"/>
                <a:ea typeface="Lato"/>
                <a:cs typeface="Lato"/>
                <a:sym typeface="Lato"/>
              </a:rPr>
              <a:t>• Међусобно изражавање високих академских очекивања између ученика и наставника.</a:t>
            </a:r>
          </a:p>
          <a:p>
            <a:pPr lvl="0" indent="0">
              <a:lnSpc>
                <a:spcPct val="130000"/>
              </a:lnSpc>
              <a:spcBef>
                <a:spcPts val="1200"/>
              </a:spcBef>
              <a:buNone/>
            </a:pPr>
            <a:r>
              <a:rPr lang="ru-RU" sz="1700" dirty="0">
                <a:latin typeface="Lato"/>
                <a:ea typeface="Lato"/>
                <a:cs typeface="Lato"/>
                <a:sym typeface="Lato"/>
              </a:rPr>
              <a:t>• Тесна сарадња са релевантним институцијама у заједници.</a:t>
            </a:r>
            <a:endParaRPr sz="1700" dirty="0">
              <a:latin typeface="Lato"/>
              <a:ea typeface="Lato"/>
              <a:cs typeface="Lato"/>
              <a:sym typeface="Lato"/>
            </a:endParaRPr>
          </a:p>
        </p:txBody>
      </p:sp>
      <p:pic>
        <p:nvPicPr>
          <p:cNvPr id="244" name="Google Shape;244;g3221447eae4_0_15"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245" name="Google Shape;245;g3221447eae4_0_15"/>
          <p:cNvSpPr txBox="1">
            <a:spLocks noGrp="1"/>
          </p:cNvSpPr>
          <p:nvPr>
            <p:ph type="title"/>
          </p:nvPr>
        </p:nvSpPr>
        <p:spPr>
          <a:xfrm>
            <a:off x="780136" y="413803"/>
            <a:ext cx="7888500" cy="471000"/>
          </a:xfrm>
          <a:prstGeom prst="rect">
            <a:avLst/>
          </a:prstGeom>
          <a:noFill/>
          <a:ln>
            <a:noFill/>
          </a:ln>
        </p:spPr>
        <p:txBody>
          <a:bodyPr spcFirstLastPara="1" wrap="square" lIns="91425" tIns="45700" rIns="91425" bIns="45700" anchor="ctr" anchorCtr="0">
            <a:normAutofit/>
          </a:bodyPr>
          <a:lstStyle/>
          <a:p>
            <a:pPr lvl="0" algn="l">
              <a:buClr>
                <a:srgbClr val="2C2C2C"/>
              </a:buClr>
              <a:buSzPts val="2667"/>
            </a:pPr>
            <a:r>
              <a:rPr lang="sr-Cyrl-ME" sz="2400" b="1" dirty="0">
                <a:solidFill>
                  <a:srgbClr val="339966"/>
                </a:solidFill>
                <a:latin typeface="Lato"/>
                <a:ea typeface="Lato"/>
                <a:cs typeface="Lato"/>
                <a:sym typeface="Lato"/>
              </a:rPr>
              <a:t>Карактеристике добре школе</a:t>
            </a:r>
            <a:endParaRPr sz="2400" b="1" dirty="0">
              <a:solidFill>
                <a:srgbClr val="339966"/>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349200" y="453628"/>
            <a:ext cx="8229600" cy="4710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ts val="2667"/>
            </a:pPr>
            <a:r>
              <a:rPr lang="ru-RU" sz="2400" b="1" dirty="0">
                <a:solidFill>
                  <a:srgbClr val="339966"/>
                </a:solidFill>
                <a:latin typeface="Lato"/>
                <a:ea typeface="Lato"/>
                <a:cs typeface="Lato"/>
                <a:sym typeface="Lato"/>
              </a:rPr>
              <a:t>Основне вредности школе која промовише ментално здравље</a:t>
            </a:r>
            <a:endParaRPr sz="2400" b="1" dirty="0">
              <a:solidFill>
                <a:srgbClr val="339966"/>
              </a:solidFill>
              <a:latin typeface="Lato"/>
              <a:ea typeface="Lato"/>
              <a:cs typeface="Lato"/>
              <a:sym typeface="Lato"/>
            </a:endParaRPr>
          </a:p>
        </p:txBody>
      </p:sp>
      <p:sp>
        <p:nvSpPr>
          <p:cNvPr id="252" name="Google Shape;252;p11"/>
          <p:cNvSpPr txBox="1">
            <a:spLocks noGrp="1"/>
          </p:cNvSpPr>
          <p:nvPr>
            <p:ph type="body" idx="1"/>
          </p:nvPr>
        </p:nvSpPr>
        <p:spPr>
          <a:xfrm>
            <a:off x="457200" y="740229"/>
            <a:ext cx="8229600" cy="3854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500"/>
              </a:spcBef>
              <a:spcAft>
                <a:spcPts val="0"/>
              </a:spcAft>
              <a:buClr>
                <a:schemeClr val="dk1"/>
              </a:buClr>
              <a:buSzPts val="1100"/>
              <a:buFont typeface="Arial"/>
              <a:buNone/>
            </a:pPr>
            <a:endParaRPr sz="1250" dirty="0">
              <a:solidFill>
                <a:schemeClr val="dk1"/>
              </a:solidFill>
              <a:highlight>
                <a:srgbClr val="F2F2F2"/>
              </a:highlight>
              <a:latin typeface="Arial"/>
              <a:ea typeface="Arial"/>
              <a:cs typeface="Arial"/>
              <a:sym typeface="Arial"/>
            </a:endParaRPr>
          </a:p>
          <a:p>
            <a:pPr marL="457200" lvl="0" indent="0" algn="l" rtl="0">
              <a:lnSpc>
                <a:spcPct val="130000"/>
              </a:lnSpc>
              <a:spcBef>
                <a:spcPts val="1500"/>
              </a:spcBef>
              <a:spcAft>
                <a:spcPts val="1200"/>
              </a:spcAft>
              <a:buSzPts val="1800"/>
              <a:buNone/>
            </a:pPr>
            <a:endParaRPr sz="2400" dirty="0">
              <a:latin typeface="Lato"/>
              <a:ea typeface="Lato"/>
              <a:cs typeface="Lato"/>
              <a:sym typeface="Lato"/>
            </a:endParaRPr>
          </a:p>
        </p:txBody>
      </p:sp>
      <p:pic>
        <p:nvPicPr>
          <p:cNvPr id="253" name="Google Shape;253;p11"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254" name="Google Shape;254;p11"/>
          <p:cNvSpPr txBox="1"/>
          <p:nvPr/>
        </p:nvSpPr>
        <p:spPr>
          <a:xfrm>
            <a:off x="804040" y="1517396"/>
            <a:ext cx="7774759" cy="3176214"/>
          </a:xfrm>
          <a:prstGeom prst="rect">
            <a:avLst/>
          </a:prstGeom>
          <a:noFill/>
          <a:ln>
            <a:noFill/>
          </a:ln>
        </p:spPr>
        <p:txBody>
          <a:bodyPr spcFirstLastPara="1" wrap="square" lIns="91425" tIns="45700" rIns="91425" bIns="45700" anchor="t" anchorCtr="0">
            <a:spAutoFit/>
          </a:bodyPr>
          <a:lstStyle/>
          <a:p>
            <a:pPr marL="457200" lvl="0">
              <a:lnSpc>
                <a:spcPct val="130000"/>
              </a:lnSpc>
              <a:spcBef>
                <a:spcPts val="1200"/>
              </a:spcBef>
              <a:buSzPts val="1800"/>
            </a:pPr>
            <a:r>
              <a:rPr lang="ru-RU" sz="1800" dirty="0">
                <a:solidFill>
                  <a:schemeClr val="dk2"/>
                </a:solidFill>
                <a:latin typeface="Lato"/>
                <a:ea typeface="Lato"/>
                <a:cs typeface="Lato"/>
                <a:sym typeface="Lato"/>
              </a:rPr>
              <a:t>• Комуникација</a:t>
            </a:r>
          </a:p>
          <a:p>
            <a:pPr marL="457200" lvl="0">
              <a:lnSpc>
                <a:spcPct val="130000"/>
              </a:lnSpc>
              <a:spcBef>
                <a:spcPts val="1200"/>
              </a:spcBef>
              <a:buSzPts val="1800"/>
            </a:pPr>
            <a:r>
              <a:rPr lang="ru-RU" sz="1800" dirty="0">
                <a:solidFill>
                  <a:schemeClr val="dk2"/>
                </a:solidFill>
                <a:latin typeface="Lato"/>
                <a:ea typeface="Lato"/>
                <a:cs typeface="Lato"/>
                <a:sym typeface="Lato"/>
              </a:rPr>
              <a:t>• Брига о свима</a:t>
            </a:r>
          </a:p>
          <a:p>
            <a:pPr marL="457200" lvl="0">
              <a:lnSpc>
                <a:spcPct val="130000"/>
              </a:lnSpc>
              <a:spcBef>
                <a:spcPts val="1200"/>
              </a:spcBef>
              <a:buSzPts val="1800"/>
            </a:pPr>
            <a:r>
              <a:rPr lang="ru-RU" sz="1800" dirty="0">
                <a:solidFill>
                  <a:schemeClr val="dk2"/>
                </a:solidFill>
                <a:latin typeface="Lato"/>
                <a:ea typeface="Lato"/>
                <a:cs typeface="Lato"/>
                <a:sym typeface="Lato"/>
              </a:rPr>
              <a:t>• Вредновање различитости</a:t>
            </a:r>
          </a:p>
          <a:p>
            <a:pPr marL="457200" lvl="0">
              <a:lnSpc>
                <a:spcPct val="130000"/>
              </a:lnSpc>
              <a:spcBef>
                <a:spcPts val="1200"/>
              </a:spcBef>
              <a:buSzPts val="1800"/>
            </a:pPr>
            <a:r>
              <a:rPr lang="ru-RU" sz="1800" dirty="0">
                <a:solidFill>
                  <a:schemeClr val="dk2"/>
                </a:solidFill>
                <a:latin typeface="Lato"/>
                <a:ea typeface="Lato"/>
                <a:cs typeface="Lato"/>
                <a:sym typeface="Lato"/>
              </a:rPr>
              <a:t>• Изградња самопоштовања</a:t>
            </a:r>
          </a:p>
          <a:p>
            <a:pPr marL="457200" lvl="0">
              <a:lnSpc>
                <a:spcPct val="130000"/>
              </a:lnSpc>
              <a:spcBef>
                <a:spcPts val="1200"/>
              </a:spcBef>
              <a:buSzPts val="1800"/>
            </a:pPr>
            <a:r>
              <a:rPr lang="ru-RU" sz="1800" dirty="0">
                <a:solidFill>
                  <a:schemeClr val="dk2"/>
                </a:solidFill>
                <a:latin typeface="Lato"/>
                <a:ea typeface="Lato"/>
                <a:cs typeface="Lato"/>
                <a:sym typeface="Lato"/>
              </a:rPr>
              <a:t>• Изградња односа</a:t>
            </a:r>
          </a:p>
          <a:p>
            <a:pPr marL="457200" lvl="0">
              <a:lnSpc>
                <a:spcPct val="130000"/>
              </a:lnSpc>
              <a:spcBef>
                <a:spcPts val="1200"/>
              </a:spcBef>
              <a:buSzPts val="1800"/>
            </a:pPr>
            <a:r>
              <a:rPr lang="ru-RU" sz="1800" dirty="0">
                <a:solidFill>
                  <a:schemeClr val="dk2"/>
                </a:solidFill>
                <a:latin typeface="Lato"/>
                <a:ea typeface="Lato"/>
                <a:cs typeface="Lato"/>
                <a:sym typeface="Lato"/>
              </a:rPr>
              <a:t>• Обезбеђивање безбедности за све</a:t>
            </a:r>
            <a:endParaRPr sz="1800" b="0" i="0" u="none" strike="noStrike" cap="none" dirty="0">
              <a:solidFill>
                <a:srgbClr val="000000"/>
              </a:solidFill>
              <a:latin typeface="Lato"/>
              <a:ea typeface="Lato"/>
              <a:cs typeface="Lato"/>
              <a:sym typeface="Lato"/>
            </a:endParaRPr>
          </a:p>
        </p:txBody>
      </p:sp>
      <p:sp>
        <p:nvSpPr>
          <p:cNvPr id="255" name="Google Shape;255;p11"/>
          <p:cNvSpPr txBox="1"/>
          <p:nvPr/>
        </p:nvSpPr>
        <p:spPr>
          <a:xfrm>
            <a:off x="4679999" y="1445063"/>
            <a:ext cx="4006800" cy="3320879"/>
          </a:xfrm>
          <a:prstGeom prst="rect">
            <a:avLst/>
          </a:prstGeom>
          <a:noFill/>
          <a:ln>
            <a:noFill/>
          </a:ln>
        </p:spPr>
        <p:txBody>
          <a:bodyPr spcFirstLastPara="1" wrap="square" lIns="91425" tIns="91425" rIns="91425" bIns="91425" anchor="t" anchorCtr="0">
            <a:spAutoFit/>
          </a:bodyPr>
          <a:lstStyle/>
          <a:p>
            <a:pPr marL="457200" lvl="0" algn="just">
              <a:lnSpc>
                <a:spcPct val="130000"/>
              </a:lnSpc>
              <a:spcBef>
                <a:spcPts val="1200"/>
              </a:spcBef>
              <a:buSzPts val="1800"/>
            </a:pPr>
            <a:r>
              <a:rPr lang="ru-RU" sz="1800" dirty="0">
                <a:solidFill>
                  <a:schemeClr val="dk2"/>
                </a:solidFill>
                <a:latin typeface="Lato"/>
                <a:ea typeface="Lato"/>
                <a:cs typeface="Lato"/>
                <a:sym typeface="Lato"/>
              </a:rPr>
              <a:t>• Подстицање учешћа</a:t>
            </a:r>
          </a:p>
          <a:p>
            <a:pPr marL="457200" lvl="0" algn="just">
              <a:lnSpc>
                <a:spcPct val="130000"/>
              </a:lnSpc>
              <a:spcBef>
                <a:spcPts val="1200"/>
              </a:spcBef>
              <a:buSzPts val="1800"/>
            </a:pPr>
            <a:r>
              <a:rPr lang="ru-RU" sz="1800" dirty="0">
                <a:solidFill>
                  <a:schemeClr val="dk2"/>
                </a:solidFill>
                <a:latin typeface="Lato"/>
                <a:ea typeface="Lato"/>
                <a:cs typeface="Lato"/>
                <a:sym typeface="Lato"/>
              </a:rPr>
              <a:t>• Развијање вештина за бригу о сопственом менталном здрављу</a:t>
            </a:r>
          </a:p>
          <a:p>
            <a:pPr marL="457200" lvl="0" algn="just">
              <a:lnSpc>
                <a:spcPct val="130000"/>
              </a:lnSpc>
              <a:spcBef>
                <a:spcPts val="1200"/>
              </a:spcBef>
              <a:buSzPts val="1800"/>
            </a:pPr>
            <a:r>
              <a:rPr lang="ru-RU" sz="1800" dirty="0">
                <a:solidFill>
                  <a:schemeClr val="dk2"/>
                </a:solidFill>
                <a:latin typeface="Lato"/>
                <a:ea typeface="Lato"/>
                <a:cs typeface="Lato"/>
                <a:sym typeface="Lato"/>
              </a:rPr>
              <a:t>• Подстицање независности</a:t>
            </a:r>
          </a:p>
          <a:p>
            <a:pPr marL="457200" lvl="0" algn="just">
              <a:lnSpc>
                <a:spcPct val="130000"/>
              </a:lnSpc>
              <a:spcBef>
                <a:spcPts val="1200"/>
              </a:spcBef>
              <a:buSzPts val="1800"/>
            </a:pPr>
            <a:r>
              <a:rPr lang="ru-RU" sz="1800" dirty="0">
                <a:solidFill>
                  <a:schemeClr val="dk2"/>
                </a:solidFill>
                <a:latin typeface="Lato"/>
                <a:ea typeface="Lato"/>
                <a:cs typeface="Lato"/>
                <a:sym typeface="Lato"/>
              </a:rPr>
              <a:t>• Рана идентификација и интервенција за унапређење благостања и менталног здравља</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title"/>
          </p:nvPr>
        </p:nvSpPr>
        <p:spPr>
          <a:xfrm>
            <a:off x="722082" y="456750"/>
            <a:ext cx="7699800" cy="4233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ct val="111125"/>
            </a:pPr>
            <a:r>
              <a:rPr lang="ru-RU" sz="2700" b="1" dirty="0">
                <a:solidFill>
                  <a:srgbClr val="339966"/>
                </a:solidFill>
                <a:latin typeface="Lato"/>
                <a:ea typeface="Lato"/>
                <a:cs typeface="Lato"/>
                <a:sym typeface="Lato"/>
              </a:rPr>
              <a:t>2. Активност - Улоге и одговорности појединачних актера у погледу менталног здравља:</a:t>
            </a:r>
            <a:endParaRPr sz="2700" b="1" dirty="0">
              <a:solidFill>
                <a:srgbClr val="339966"/>
              </a:solidFill>
              <a:latin typeface="Lato"/>
              <a:ea typeface="Lato"/>
              <a:cs typeface="Lato"/>
              <a:sym typeface="Lato"/>
            </a:endParaRPr>
          </a:p>
        </p:txBody>
      </p:sp>
      <p:sp>
        <p:nvSpPr>
          <p:cNvPr id="262" name="Google Shape;262;p12"/>
          <p:cNvSpPr txBox="1">
            <a:spLocks noGrp="1"/>
          </p:cNvSpPr>
          <p:nvPr>
            <p:ph type="body" idx="1"/>
          </p:nvPr>
        </p:nvSpPr>
        <p:spPr>
          <a:xfrm>
            <a:off x="457175" y="1231900"/>
            <a:ext cx="8229600" cy="4229100"/>
          </a:xfrm>
          <a:prstGeom prst="rect">
            <a:avLst/>
          </a:prstGeom>
          <a:noFill/>
          <a:ln>
            <a:noFill/>
          </a:ln>
        </p:spPr>
        <p:txBody>
          <a:bodyPr spcFirstLastPara="1" wrap="square" lIns="91425" tIns="45700" rIns="91425" bIns="45700" anchor="t" anchorCtr="0">
            <a:normAutofit/>
          </a:bodyPr>
          <a:lstStyle/>
          <a:p>
            <a:pPr lvl="0" indent="0">
              <a:lnSpc>
                <a:spcPct val="130000"/>
              </a:lnSpc>
              <a:spcBef>
                <a:spcPts val="1200"/>
              </a:spcBef>
              <a:buNone/>
            </a:pPr>
            <a:r>
              <a:rPr lang="ru-RU" sz="1600" dirty="0">
                <a:latin typeface="Lato"/>
                <a:ea typeface="Lato"/>
                <a:cs typeface="Lato"/>
                <a:sym typeface="Lato"/>
              </a:rPr>
              <a:t>1. Група – Родитељи</a:t>
            </a:r>
          </a:p>
          <a:p>
            <a:pPr lvl="0" indent="0">
              <a:lnSpc>
                <a:spcPct val="130000"/>
              </a:lnSpc>
              <a:spcBef>
                <a:spcPts val="1200"/>
              </a:spcBef>
              <a:buNone/>
            </a:pPr>
            <a:r>
              <a:rPr lang="ru-RU" sz="1600" dirty="0">
                <a:latin typeface="Lato"/>
                <a:ea typeface="Lato"/>
                <a:cs typeface="Lato"/>
                <a:sym typeface="Lato"/>
              </a:rPr>
              <a:t>2. Група – Наставници</a:t>
            </a:r>
          </a:p>
          <a:p>
            <a:pPr lvl="0" indent="0">
              <a:lnSpc>
                <a:spcPct val="130000"/>
              </a:lnSpc>
              <a:spcBef>
                <a:spcPts val="1200"/>
              </a:spcBef>
              <a:buNone/>
            </a:pPr>
            <a:r>
              <a:rPr lang="ru-RU" sz="1600" dirty="0">
                <a:latin typeface="Lato"/>
                <a:ea typeface="Lato"/>
                <a:cs typeface="Lato"/>
                <a:sym typeface="Lato"/>
              </a:rPr>
              <a:t>3. Група – Психолози, социјални радници, саветници...</a:t>
            </a:r>
          </a:p>
          <a:p>
            <a:pPr lvl="0" indent="0">
              <a:lnSpc>
                <a:spcPct val="130000"/>
              </a:lnSpc>
              <a:spcBef>
                <a:spcPts val="1200"/>
              </a:spcBef>
              <a:buNone/>
            </a:pPr>
            <a:r>
              <a:rPr lang="ru-RU" sz="1600" dirty="0">
                <a:latin typeface="Lato"/>
                <a:ea typeface="Lato"/>
                <a:cs typeface="Lato"/>
                <a:sym typeface="Lato"/>
              </a:rPr>
              <a:t>4. Група – Стручњаци из локалне заједнице</a:t>
            </a:r>
          </a:p>
          <a:p>
            <a:pPr lvl="0" indent="0">
              <a:lnSpc>
                <a:spcPct val="130000"/>
              </a:lnSpc>
              <a:spcBef>
                <a:spcPts val="1200"/>
              </a:spcBef>
              <a:buNone/>
            </a:pPr>
            <a:r>
              <a:rPr lang="ru-RU" sz="1600" dirty="0">
                <a:latin typeface="Lato"/>
                <a:ea typeface="Lato"/>
                <a:cs typeface="Lato"/>
                <a:sym typeface="Lato"/>
              </a:rPr>
              <a:t>(лекари, психијатри...)</a:t>
            </a:r>
          </a:p>
          <a:p>
            <a:pPr lvl="0" indent="0">
              <a:lnSpc>
                <a:spcPct val="130000"/>
              </a:lnSpc>
              <a:spcBef>
                <a:spcPts val="1200"/>
              </a:spcBef>
              <a:buNone/>
            </a:pPr>
            <a:endParaRPr lang="ru-RU" sz="1600" dirty="0">
              <a:latin typeface="Lato"/>
              <a:ea typeface="Lato"/>
              <a:cs typeface="Lato"/>
              <a:sym typeface="Lato"/>
            </a:endParaRPr>
          </a:p>
          <a:p>
            <a:pPr lvl="0" indent="0">
              <a:lnSpc>
                <a:spcPct val="130000"/>
              </a:lnSpc>
              <a:spcBef>
                <a:spcPts val="1200"/>
              </a:spcBef>
              <a:buNone/>
            </a:pPr>
            <a:r>
              <a:rPr lang="ru-RU" sz="1600" dirty="0">
                <a:latin typeface="Lato"/>
                <a:ea typeface="Lato"/>
                <a:cs typeface="Lato"/>
                <a:sym typeface="Lato"/>
              </a:rPr>
              <a:t>Придружите се Падлету да бисте распоредили улоге </a:t>
            </a:r>
            <a:endParaRPr lang="ru-RU" sz="1600" dirty="0" smtClean="0">
              <a:latin typeface="Lato"/>
              <a:ea typeface="Lato"/>
              <a:cs typeface="Lato"/>
              <a:sym typeface="Lato"/>
            </a:endParaRPr>
          </a:p>
          <a:p>
            <a:pPr lvl="0" indent="0">
              <a:lnSpc>
                <a:spcPct val="130000"/>
              </a:lnSpc>
              <a:spcBef>
                <a:spcPts val="1200"/>
              </a:spcBef>
              <a:buNone/>
            </a:pPr>
            <a:r>
              <a:rPr lang="ru-RU" sz="1600" dirty="0" smtClean="0">
                <a:latin typeface="Lato"/>
                <a:ea typeface="Lato"/>
                <a:cs typeface="Lato"/>
                <a:sym typeface="Lato"/>
              </a:rPr>
              <a:t>и одговорности у </a:t>
            </a:r>
            <a:r>
              <a:rPr lang="ru-RU" sz="1600" dirty="0">
                <a:latin typeface="Lato"/>
                <a:ea typeface="Lato"/>
                <a:cs typeface="Lato"/>
                <a:sym typeface="Lato"/>
              </a:rPr>
              <a:t>погледу менталног здравља</a:t>
            </a:r>
            <a:endParaRPr sz="1600" dirty="0">
              <a:latin typeface="Lato"/>
              <a:ea typeface="Lato"/>
              <a:cs typeface="Lato"/>
              <a:sym typeface="Lato"/>
            </a:endParaRPr>
          </a:p>
        </p:txBody>
      </p:sp>
      <p:pic>
        <p:nvPicPr>
          <p:cNvPr id="263" name="Google Shape;263;p12"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264" name="Google Shape;264;p12"/>
          <p:cNvPicPr preferRelativeResize="0"/>
          <p:nvPr/>
        </p:nvPicPr>
        <p:blipFill rotWithShape="1">
          <a:blip r:embed="rId4">
            <a:alphaModFix/>
          </a:blip>
          <a:srcRect/>
          <a:stretch/>
        </p:blipFill>
        <p:spPr>
          <a:xfrm>
            <a:off x="5804075" y="1689100"/>
            <a:ext cx="3114224" cy="31142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body" idx="1"/>
          </p:nvPr>
        </p:nvSpPr>
        <p:spPr>
          <a:xfrm>
            <a:off x="457200" y="918889"/>
            <a:ext cx="8229600" cy="4224600"/>
          </a:xfrm>
          <a:prstGeom prst="rect">
            <a:avLst/>
          </a:prstGeom>
          <a:noFill/>
          <a:ln>
            <a:noFill/>
          </a:ln>
        </p:spPr>
        <p:txBody>
          <a:bodyPr spcFirstLastPara="1" wrap="square" lIns="91425" tIns="45700" rIns="91425" bIns="45700" anchor="t" anchorCtr="0">
            <a:normAutofit/>
          </a:bodyPr>
          <a:lstStyle/>
          <a:p>
            <a:pPr marL="0" lvl="0" indent="0" algn="just">
              <a:lnSpc>
                <a:spcPct val="130000"/>
              </a:lnSpc>
              <a:spcBef>
                <a:spcPts val="0"/>
              </a:spcBef>
              <a:buNone/>
            </a:pPr>
            <a:r>
              <a:rPr lang="ru-RU" b="1" dirty="0">
                <a:solidFill>
                  <a:srgbClr val="2E9377"/>
                </a:solidFill>
                <a:highlight>
                  <a:srgbClr val="FFFFFF"/>
                </a:highlight>
              </a:rPr>
              <a:t>Родитељи – </a:t>
            </a:r>
            <a:r>
              <a:rPr lang="ru-RU" dirty="0">
                <a:solidFill>
                  <a:schemeClr val="tx1"/>
                </a:solidFill>
                <a:highlight>
                  <a:srgbClr val="FFFFFF"/>
                </a:highlight>
              </a:rPr>
              <a:t>активни партнери у промоцији менталног здравља своје деце у школском окружењу. Родитељи познају своју децу боље од било кога другог. Кућно окружење је важно за учење и стога је, када дете има потешкоћа, њихова сарадња са школом кључна.</a:t>
            </a:r>
          </a:p>
          <a:p>
            <a:pPr marL="0" lvl="0" indent="0" algn="just">
              <a:lnSpc>
                <a:spcPct val="130000"/>
              </a:lnSpc>
              <a:spcBef>
                <a:spcPts val="0"/>
              </a:spcBef>
              <a:buNone/>
            </a:pPr>
            <a:endParaRPr lang="ru-RU" b="1" dirty="0">
              <a:solidFill>
                <a:srgbClr val="2E9377"/>
              </a:solidFill>
              <a:highlight>
                <a:srgbClr val="FFFFFF"/>
              </a:highlight>
            </a:endParaRPr>
          </a:p>
          <a:p>
            <a:pPr marL="0" lvl="0" indent="0" algn="just">
              <a:lnSpc>
                <a:spcPct val="130000"/>
              </a:lnSpc>
              <a:spcBef>
                <a:spcPts val="0"/>
              </a:spcBef>
              <a:buNone/>
            </a:pPr>
            <a:r>
              <a:rPr lang="ru-RU" b="1" dirty="0">
                <a:solidFill>
                  <a:srgbClr val="2E9377"/>
                </a:solidFill>
                <a:highlight>
                  <a:srgbClr val="FFFFFF"/>
                </a:highlight>
              </a:rPr>
              <a:t>Наставници – </a:t>
            </a:r>
            <a:r>
              <a:rPr lang="ru-RU" dirty="0">
                <a:solidFill>
                  <a:schemeClr val="tx1"/>
                </a:solidFill>
                <a:highlight>
                  <a:srgbClr val="FFFFFF"/>
                </a:highlight>
              </a:rPr>
              <a:t>Наставници не дијагностикују и не би требало да дијагностикују децу са менталним поремећајима, али играју главну улогу у одржавању здравог окружења у учионици, рано идентификујући децу са потешкоћама и упућујући их психологу, саветнику и, у договору са њима, специјалисти ако је потребно.</a:t>
            </a:r>
            <a:endParaRPr dirty="0">
              <a:solidFill>
                <a:schemeClr val="tx1"/>
              </a:solidFill>
              <a:highlight>
                <a:srgbClr val="FFFFFF"/>
              </a:highlight>
              <a:latin typeface="Roboto"/>
              <a:ea typeface="Roboto"/>
              <a:cs typeface="Roboto"/>
              <a:sym typeface="Roboto"/>
            </a:endParaRPr>
          </a:p>
        </p:txBody>
      </p:sp>
      <p:pic>
        <p:nvPicPr>
          <p:cNvPr id="271" name="Google Shape;271;p13"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body" idx="1"/>
          </p:nvPr>
        </p:nvSpPr>
        <p:spPr>
          <a:xfrm>
            <a:off x="457200" y="918964"/>
            <a:ext cx="8229600" cy="4224600"/>
          </a:xfrm>
          <a:prstGeom prst="rect">
            <a:avLst/>
          </a:prstGeom>
          <a:noFill/>
          <a:ln>
            <a:noFill/>
          </a:ln>
        </p:spPr>
        <p:txBody>
          <a:bodyPr spcFirstLastPara="1" wrap="square" lIns="91425" tIns="45700" rIns="91425" bIns="45700" anchor="t" anchorCtr="0">
            <a:normAutofit/>
          </a:bodyPr>
          <a:lstStyle/>
          <a:p>
            <a:pPr marL="0" lvl="0" indent="0" algn="just">
              <a:lnSpc>
                <a:spcPct val="130000"/>
              </a:lnSpc>
              <a:spcBef>
                <a:spcPts val="1200"/>
              </a:spcBef>
              <a:buNone/>
            </a:pPr>
            <a:r>
              <a:rPr lang="ru-RU" b="1" dirty="0">
                <a:solidFill>
                  <a:srgbClr val="2E9377"/>
                </a:solidFill>
                <a:highlight>
                  <a:srgbClr val="FFFFFF"/>
                </a:highlight>
              </a:rPr>
              <a:t>Психолози – </a:t>
            </a:r>
            <a:r>
              <a:rPr lang="ru-RU" dirty="0">
                <a:solidFill>
                  <a:schemeClr val="tx1"/>
                </a:solidFill>
                <a:highlight>
                  <a:srgbClr val="FFFFFF"/>
                </a:highlight>
              </a:rPr>
              <a:t>обучени стручњаци који процењују и лече широк спектар емоционалних, бихејвиоралних и психолошких изазова, спроводе истраживања и обављају психолошка тестирања.</a:t>
            </a:r>
          </a:p>
          <a:p>
            <a:pPr marL="0" lvl="0" indent="0" algn="just">
              <a:lnSpc>
                <a:spcPct val="130000"/>
              </a:lnSpc>
              <a:spcBef>
                <a:spcPts val="1200"/>
              </a:spcBef>
              <a:buNone/>
            </a:pPr>
            <a:r>
              <a:rPr lang="ru-RU" b="1" dirty="0">
                <a:solidFill>
                  <a:srgbClr val="2E9377"/>
                </a:solidFill>
                <a:highlight>
                  <a:srgbClr val="FFFFFF"/>
                </a:highlight>
              </a:rPr>
              <a:t>Социјални радници – </a:t>
            </a:r>
            <a:r>
              <a:rPr lang="ru-RU" dirty="0">
                <a:solidFill>
                  <a:schemeClr val="tx1"/>
                </a:solidFill>
                <a:highlight>
                  <a:srgbClr val="FFFFFF"/>
                </a:highlight>
              </a:rPr>
              <a:t>раде на томе да помогну појединцима, породицама и заједницама да побољшају своје благостање.</a:t>
            </a:r>
          </a:p>
          <a:p>
            <a:pPr marL="0" lvl="0" indent="0" algn="just">
              <a:lnSpc>
                <a:spcPct val="130000"/>
              </a:lnSpc>
              <a:spcBef>
                <a:spcPts val="1200"/>
              </a:spcBef>
              <a:buNone/>
            </a:pPr>
            <a:r>
              <a:rPr lang="ru-RU" b="1" dirty="0">
                <a:solidFill>
                  <a:srgbClr val="2E9377"/>
                </a:solidFill>
                <a:highlight>
                  <a:srgbClr val="FFFFFF"/>
                </a:highlight>
              </a:rPr>
              <a:t>Дечји и адолесцентни психијатри – </a:t>
            </a:r>
            <a:r>
              <a:rPr lang="ru-RU" dirty="0">
                <a:solidFill>
                  <a:schemeClr val="tx1"/>
                </a:solidFill>
                <a:highlight>
                  <a:srgbClr val="FFFFFF"/>
                </a:highlight>
              </a:rPr>
              <a:t>лекари који су специјализовани за дијагнозу и лечење емоционалних, бихејвиоралних и психолошких изазова који погађају децу, адолесценте и њихове породице. Имају медицинско образовање и могу да преписују лекове.</a:t>
            </a:r>
            <a:endParaRPr dirty="0">
              <a:solidFill>
                <a:schemeClr val="tx1"/>
              </a:solidFill>
              <a:highlight>
                <a:srgbClr val="FFFFFF"/>
              </a:highlight>
              <a:sym typeface="Arial"/>
            </a:endParaRPr>
          </a:p>
        </p:txBody>
      </p:sp>
      <p:pic>
        <p:nvPicPr>
          <p:cNvPr id="278" name="Google Shape;278;p32"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ctrTitle"/>
          </p:nvPr>
        </p:nvSpPr>
        <p:spPr>
          <a:xfrm>
            <a:off x="311708" y="558431"/>
            <a:ext cx="8520600" cy="1539600"/>
          </a:xfrm>
          <a:prstGeom prst="rect">
            <a:avLst/>
          </a:prstGeom>
          <a:noFill/>
          <a:ln>
            <a:noFill/>
          </a:ln>
        </p:spPr>
        <p:txBody>
          <a:bodyPr spcFirstLastPara="1" wrap="square" lIns="91425" tIns="45700" rIns="91425" bIns="45700" anchor="ctr" anchorCtr="0">
            <a:normAutofit/>
          </a:bodyPr>
          <a:lstStyle/>
          <a:p>
            <a:pPr lvl="0">
              <a:buClr>
                <a:srgbClr val="2C2C2C"/>
              </a:buClr>
              <a:buSzPct val="154305"/>
            </a:pP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ru-RU" sz="2400" b="1" dirty="0">
                <a:solidFill>
                  <a:srgbClr val="339966"/>
                </a:solidFill>
              </a:rPr>
              <a:t>4. Када контактирати специјалисту за даљу процену?</a:t>
            </a:r>
            <a:endParaRPr sz="2400" b="1" dirty="0">
              <a:solidFill>
                <a:srgbClr val="339966"/>
              </a:solidFill>
              <a:latin typeface="Arial"/>
              <a:ea typeface="Arial"/>
              <a:cs typeface="Arial"/>
              <a:sym typeface="Arial"/>
            </a:endParaRPr>
          </a:p>
        </p:txBody>
      </p:sp>
      <p:pic>
        <p:nvPicPr>
          <p:cNvPr id="284" name="Google Shape;284;p33"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285" name="Google Shape;285;p33"/>
          <p:cNvPicPr preferRelativeResize="0"/>
          <p:nvPr/>
        </p:nvPicPr>
        <p:blipFill rotWithShape="1">
          <a:blip r:embed="rId4">
            <a:alphaModFix/>
          </a:blip>
          <a:srcRect/>
          <a:stretch/>
        </p:blipFill>
        <p:spPr>
          <a:xfrm>
            <a:off x="6577475" y="2736850"/>
            <a:ext cx="1663700" cy="166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547120" y="85853"/>
            <a:ext cx="8209500" cy="1649700"/>
          </a:xfrm>
          <a:prstGeom prst="rect">
            <a:avLst/>
          </a:prstGeom>
          <a:noFill/>
          <a:ln>
            <a:noFill/>
          </a:ln>
        </p:spPr>
        <p:txBody>
          <a:bodyPr spcFirstLastPara="1" wrap="square" lIns="91425" tIns="45700" rIns="91425" bIns="45700" anchor="ctr" anchorCtr="0">
            <a:normAutofit/>
          </a:bodyPr>
          <a:lstStyle/>
          <a:p>
            <a:pPr lvl="0" algn="l">
              <a:buSzPts val="1100"/>
            </a:pPr>
            <a:r>
              <a:rPr lang="ru-RU" sz="2300" b="1" dirty="0">
                <a:solidFill>
                  <a:srgbClr val="2E9377"/>
                </a:solidFill>
                <a:latin typeface="Lato"/>
                <a:ea typeface="Lato"/>
                <a:cs typeface="Lato"/>
                <a:sym typeface="Lato"/>
              </a:rPr>
              <a:t>Шта за вас значи ментално здравље?</a:t>
            </a:r>
            <a:br>
              <a:rPr lang="ru-RU" sz="2300" b="1" dirty="0">
                <a:solidFill>
                  <a:srgbClr val="2E9377"/>
                </a:solidFill>
                <a:latin typeface="Lato"/>
                <a:ea typeface="Lato"/>
                <a:cs typeface="Lato"/>
                <a:sym typeface="Lato"/>
              </a:rPr>
            </a:br>
            <a:r>
              <a:rPr lang="ru-RU" sz="2300" b="1" dirty="0">
                <a:solidFill>
                  <a:srgbClr val="2E9377"/>
                </a:solidFill>
                <a:latin typeface="Lato"/>
                <a:ea typeface="Lato"/>
                <a:cs typeface="Lato"/>
                <a:sym typeface="Lato"/>
              </a:rPr>
              <a:t>Како бисте га </a:t>
            </a:r>
            <a:r>
              <a:rPr lang="ru-RU" sz="2300" b="1" dirty="0" smtClean="0">
                <a:solidFill>
                  <a:srgbClr val="2E9377"/>
                </a:solidFill>
                <a:latin typeface="Lato"/>
                <a:ea typeface="Lato"/>
                <a:cs typeface="Lato"/>
                <a:sym typeface="Lato"/>
              </a:rPr>
              <a:t>дефинисали</a:t>
            </a:r>
            <a:r>
              <a:rPr lang="en" sz="2300" b="1" dirty="0" smtClean="0">
                <a:solidFill>
                  <a:srgbClr val="2E9377"/>
                </a:solidFill>
                <a:latin typeface="Lato"/>
                <a:ea typeface="Lato"/>
                <a:cs typeface="Lato"/>
                <a:sym typeface="Lato"/>
              </a:rPr>
              <a:t>?</a:t>
            </a:r>
            <a:endParaRPr sz="2300" b="1" dirty="0">
              <a:solidFill>
                <a:srgbClr val="2E9377"/>
              </a:solidFill>
              <a:latin typeface="Lato"/>
              <a:ea typeface="Lato"/>
              <a:cs typeface="Lato"/>
              <a:sym typeface="Lato"/>
            </a:endParaRPr>
          </a:p>
        </p:txBody>
      </p:sp>
      <p:pic>
        <p:nvPicPr>
          <p:cNvPr id="71" name="Google Shape;71;p4"/>
          <p:cNvPicPr preferRelativeResize="0"/>
          <p:nvPr/>
        </p:nvPicPr>
        <p:blipFill rotWithShape="1">
          <a:blip r:embed="rId3">
            <a:alphaModFix/>
          </a:blip>
          <a:srcRect/>
          <a:stretch/>
        </p:blipFill>
        <p:spPr>
          <a:xfrm>
            <a:off x="8348441" y="188274"/>
            <a:ext cx="676715" cy="676715"/>
          </a:xfrm>
          <a:prstGeom prst="rect">
            <a:avLst/>
          </a:prstGeom>
          <a:noFill/>
          <a:ln>
            <a:noFill/>
          </a:ln>
        </p:spPr>
      </p:pic>
      <p:sp>
        <p:nvSpPr>
          <p:cNvPr id="72" name="Google Shape;72;p4"/>
          <p:cNvSpPr txBox="1"/>
          <p:nvPr/>
        </p:nvSpPr>
        <p:spPr>
          <a:xfrm>
            <a:off x="922100" y="1768475"/>
            <a:ext cx="3458100" cy="2474493"/>
          </a:xfrm>
          <a:prstGeom prst="rect">
            <a:avLst/>
          </a:prstGeom>
          <a:noFill/>
          <a:ln>
            <a:noFill/>
          </a:ln>
        </p:spPr>
        <p:txBody>
          <a:bodyPr spcFirstLastPara="1" wrap="square" lIns="91425" tIns="91425" rIns="91425" bIns="91425" anchor="t" anchorCtr="0">
            <a:spAutoFit/>
          </a:bodyPr>
          <a:lstStyle/>
          <a:p>
            <a:pPr lvl="0">
              <a:lnSpc>
                <a:spcPct val="115000"/>
              </a:lnSpc>
              <a:spcBef>
                <a:spcPts val="1200"/>
              </a:spcBef>
              <a:buClr>
                <a:schemeClr val="dk1"/>
              </a:buClr>
              <a:buSzPts val="1100"/>
            </a:pPr>
            <a:endParaRPr lang="ru-RU" sz="1600" dirty="0">
              <a:solidFill>
                <a:schemeClr val="dk1"/>
              </a:solidFill>
            </a:endParaRPr>
          </a:p>
          <a:p>
            <a:pPr lvl="0">
              <a:lnSpc>
                <a:spcPct val="115000"/>
              </a:lnSpc>
              <a:spcBef>
                <a:spcPts val="1200"/>
              </a:spcBef>
              <a:buClr>
                <a:schemeClr val="dk1"/>
              </a:buClr>
              <a:buSzPts val="1100"/>
            </a:pPr>
            <a:r>
              <a:rPr lang="ru-RU" sz="1600" dirty="0">
                <a:solidFill>
                  <a:schemeClr val="dk1"/>
                </a:solidFill>
              </a:rPr>
              <a:t>Придружите се Падлету, одговорите на питања: Шта за вас значи ментално здравље? Како бисте га дефинисали? и представите своје одговоре групи.</a:t>
            </a:r>
            <a:endParaRPr sz="2400" dirty="0">
              <a:solidFill>
                <a:schemeClr val="dk2"/>
              </a:solidFill>
              <a:latin typeface="Lato"/>
              <a:ea typeface="Lato"/>
              <a:cs typeface="Lato"/>
              <a:sym typeface="Lato"/>
            </a:endParaRPr>
          </a:p>
        </p:txBody>
      </p:sp>
      <p:pic>
        <p:nvPicPr>
          <p:cNvPr id="73" name="Google Shape;73;p4"/>
          <p:cNvPicPr preferRelativeResize="0"/>
          <p:nvPr/>
        </p:nvPicPr>
        <p:blipFill rotWithShape="1">
          <a:blip r:embed="rId4">
            <a:alphaModFix/>
          </a:blip>
          <a:srcRect/>
          <a:stretch/>
        </p:blipFill>
        <p:spPr>
          <a:xfrm>
            <a:off x="5016700" y="1362953"/>
            <a:ext cx="3331747" cy="33317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lvl="0" algn="l">
              <a:buClr>
                <a:srgbClr val="2C2C2C"/>
              </a:buClr>
              <a:buSzPts val="2667"/>
            </a:pPr>
            <a:r>
              <a:rPr lang="sr-Cyrl-ME" sz="2400" b="1" dirty="0">
                <a:solidFill>
                  <a:srgbClr val="339966"/>
                </a:solidFill>
              </a:rPr>
              <a:t>Питања за дискусију</a:t>
            </a:r>
            <a:endParaRPr sz="2400" b="1" dirty="0">
              <a:solidFill>
                <a:srgbClr val="339966"/>
              </a:solidFill>
              <a:latin typeface="Arial"/>
              <a:ea typeface="Arial"/>
              <a:cs typeface="Arial"/>
              <a:sym typeface="Arial"/>
            </a:endParaRPr>
          </a:p>
        </p:txBody>
      </p:sp>
      <p:sp>
        <p:nvSpPr>
          <p:cNvPr id="292" name="Google Shape;292;p1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lvl="0" indent="0">
              <a:lnSpc>
                <a:spcPct val="130000"/>
              </a:lnSpc>
              <a:spcBef>
                <a:spcPts val="0"/>
              </a:spcBef>
              <a:buNone/>
            </a:pPr>
            <a:r>
              <a:rPr lang="ru-RU" sz="1900" dirty="0"/>
              <a:t>Када се обратити специјалисти ради процене и лечења?</a:t>
            </a:r>
          </a:p>
          <a:p>
            <a:pPr lvl="0" indent="0">
              <a:lnSpc>
                <a:spcPct val="130000"/>
              </a:lnSpc>
              <a:spcBef>
                <a:spcPts val="0"/>
              </a:spcBef>
              <a:buNone/>
            </a:pPr>
            <a:r>
              <a:rPr lang="ru-RU" sz="1900" dirty="0"/>
              <a:t>Која понашања захтевају упућивање стручњаку?</a:t>
            </a:r>
          </a:p>
          <a:p>
            <a:pPr lvl="0" indent="0">
              <a:lnSpc>
                <a:spcPct val="130000"/>
              </a:lnSpc>
              <a:spcBef>
                <a:spcPts val="0"/>
              </a:spcBef>
              <a:buNone/>
            </a:pPr>
            <a:r>
              <a:rPr lang="ru-RU" sz="1900" dirty="0"/>
              <a:t>Да ли сте икада препоручили родитељима да контактирају стручњака ван школе?</a:t>
            </a:r>
          </a:p>
          <a:p>
            <a:pPr lvl="0" indent="0">
              <a:lnSpc>
                <a:spcPct val="130000"/>
              </a:lnSpc>
              <a:spcBef>
                <a:spcPts val="0"/>
              </a:spcBef>
              <a:buNone/>
            </a:pPr>
            <a:r>
              <a:rPr lang="ru-RU" sz="1900" dirty="0"/>
              <a:t>Зашто сте то препоручили?</a:t>
            </a:r>
          </a:p>
          <a:p>
            <a:pPr lvl="0" indent="0">
              <a:lnSpc>
                <a:spcPct val="130000"/>
              </a:lnSpc>
              <a:spcBef>
                <a:spcPts val="0"/>
              </a:spcBef>
              <a:buNone/>
            </a:pPr>
            <a:r>
              <a:rPr lang="ru-RU" sz="1900" dirty="0"/>
              <a:t>Како су родитељи реаговали?</a:t>
            </a:r>
            <a:endParaRPr sz="1900" dirty="0">
              <a:latin typeface="Arial"/>
              <a:ea typeface="Arial"/>
              <a:cs typeface="Arial"/>
              <a:sym typeface="Arial"/>
            </a:endParaRPr>
          </a:p>
        </p:txBody>
      </p:sp>
      <p:pic>
        <p:nvPicPr>
          <p:cNvPr id="293" name="Google Shape;293;p14"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110358" y="217937"/>
            <a:ext cx="8229600" cy="659207"/>
          </a:xfrm>
          <a:prstGeom prst="rect">
            <a:avLst/>
          </a:prstGeom>
          <a:noFill/>
          <a:ln>
            <a:noFill/>
          </a:ln>
        </p:spPr>
        <p:txBody>
          <a:bodyPr spcFirstLastPara="1" wrap="square" lIns="91425" tIns="45700" rIns="91425" bIns="45700" anchor="ctr" anchorCtr="0">
            <a:normAutofit/>
          </a:bodyPr>
          <a:lstStyle/>
          <a:p>
            <a:pPr lvl="0" algn="l">
              <a:buClr>
                <a:srgbClr val="2C2C2C"/>
              </a:buClr>
              <a:buSzPct val="111125"/>
            </a:pPr>
            <a:r>
              <a:rPr lang="ru-RU" sz="2400" b="1" dirty="0">
                <a:solidFill>
                  <a:srgbClr val="339966"/>
                </a:solidFill>
              </a:rPr>
              <a:t>Када се обратити специјалисти за процену и лечење</a:t>
            </a:r>
            <a:endParaRPr sz="2400" b="1" dirty="0">
              <a:solidFill>
                <a:srgbClr val="339966"/>
              </a:solidFill>
              <a:latin typeface="Arial"/>
              <a:ea typeface="Arial"/>
              <a:cs typeface="Arial"/>
              <a:sym typeface="Arial"/>
            </a:endParaRPr>
          </a:p>
        </p:txBody>
      </p:sp>
      <p:sp>
        <p:nvSpPr>
          <p:cNvPr id="300" name="Google Shape;300;p15"/>
          <p:cNvSpPr txBox="1">
            <a:spLocks noGrp="1"/>
          </p:cNvSpPr>
          <p:nvPr>
            <p:ph type="body" idx="1"/>
          </p:nvPr>
        </p:nvSpPr>
        <p:spPr>
          <a:xfrm>
            <a:off x="457200" y="1077169"/>
            <a:ext cx="8229600" cy="3756300"/>
          </a:xfrm>
          <a:prstGeom prst="rect">
            <a:avLst/>
          </a:prstGeom>
          <a:noFill/>
          <a:ln>
            <a:noFill/>
          </a:ln>
        </p:spPr>
        <p:txBody>
          <a:bodyPr spcFirstLastPara="1" wrap="square" lIns="91425" tIns="45700" rIns="91425" bIns="45700" anchor="t" anchorCtr="0">
            <a:normAutofit fontScale="92500" lnSpcReduction="10000"/>
          </a:bodyPr>
          <a:lstStyle/>
          <a:p>
            <a:pPr marL="800100">
              <a:lnSpc>
                <a:spcPct val="130000"/>
              </a:lnSpc>
              <a:spcBef>
                <a:spcPts val="0"/>
              </a:spcBef>
              <a:buSzPct val="105882"/>
            </a:pPr>
            <a:r>
              <a:rPr lang="ru-RU" sz="2000" dirty="0"/>
              <a:t> Када су могућности сарадње са педагошко-психолошком службом школе исцрпљене.</a:t>
            </a:r>
          </a:p>
          <a:p>
            <a:pPr marL="800100">
              <a:lnSpc>
                <a:spcPct val="130000"/>
              </a:lnSpc>
              <a:spcBef>
                <a:spcPts val="0"/>
              </a:spcBef>
              <a:buSzPct val="105882"/>
            </a:pPr>
            <a:r>
              <a:rPr lang="ru-RU" sz="2000" dirty="0" smtClean="0"/>
              <a:t>Када </a:t>
            </a:r>
            <a:r>
              <a:rPr lang="ru-RU" sz="2000" dirty="0"/>
              <a:t>се понашање/симптоми погоршавају уместо да се побољшају.</a:t>
            </a:r>
          </a:p>
          <a:p>
            <a:pPr marL="800100">
              <a:lnSpc>
                <a:spcPct val="130000"/>
              </a:lnSpc>
              <a:spcBef>
                <a:spcPts val="0"/>
              </a:spcBef>
              <a:buSzPct val="105882"/>
            </a:pPr>
            <a:r>
              <a:rPr lang="ru-RU" sz="2000" dirty="0" smtClean="0"/>
              <a:t> </a:t>
            </a:r>
            <a:r>
              <a:rPr lang="ru-RU" sz="2000" dirty="0"/>
              <a:t>Када понашање/симптоми негативно утичу на функционисање детета код куће или у школи.</a:t>
            </a:r>
          </a:p>
          <a:p>
            <a:pPr marL="800100">
              <a:lnSpc>
                <a:spcPct val="130000"/>
              </a:lnSpc>
              <a:spcBef>
                <a:spcPts val="0"/>
              </a:spcBef>
              <a:buSzPct val="105882"/>
            </a:pPr>
            <a:r>
              <a:rPr lang="ru-RU" sz="2000" dirty="0" smtClean="0"/>
              <a:t> </a:t>
            </a:r>
            <a:r>
              <a:rPr lang="ru-RU" sz="2000" dirty="0"/>
              <a:t>Када су симптоми веома изражени или узнемирујући.</a:t>
            </a:r>
          </a:p>
          <a:p>
            <a:pPr marL="800100">
              <a:lnSpc>
                <a:spcPct val="130000"/>
              </a:lnSpc>
              <a:spcBef>
                <a:spcPts val="0"/>
              </a:spcBef>
              <a:buSzPct val="105882"/>
            </a:pPr>
            <a:r>
              <a:rPr lang="ru-RU" sz="2000" dirty="0" smtClean="0"/>
              <a:t> </a:t>
            </a:r>
            <a:r>
              <a:rPr lang="ru-RU" sz="2000" dirty="0"/>
              <a:t>Када је дете у ризику или опасно по себе или друге.</a:t>
            </a:r>
          </a:p>
          <a:p>
            <a:pPr marL="800100">
              <a:lnSpc>
                <a:spcPct val="130000"/>
              </a:lnSpc>
              <a:spcBef>
                <a:spcPts val="0"/>
              </a:spcBef>
              <a:buSzPct val="105882"/>
            </a:pPr>
            <a:r>
              <a:rPr lang="ru-RU" sz="2000" dirty="0" smtClean="0"/>
              <a:t> </a:t>
            </a:r>
            <a:r>
              <a:rPr lang="ru-RU" sz="2000" dirty="0"/>
              <a:t>Када интервенција у учионици није довољна.</a:t>
            </a:r>
          </a:p>
          <a:p>
            <a:pPr marL="800100">
              <a:lnSpc>
                <a:spcPct val="130000"/>
              </a:lnSpc>
              <a:spcBef>
                <a:spcPts val="0"/>
              </a:spcBef>
              <a:buSzPct val="105882"/>
            </a:pPr>
            <a:r>
              <a:rPr lang="ru-RU" sz="2000" dirty="0" smtClean="0"/>
              <a:t> </a:t>
            </a:r>
            <a:r>
              <a:rPr lang="ru-RU" sz="2000" dirty="0"/>
              <a:t>У случају сумње, најбоље је консултовати се.</a:t>
            </a:r>
            <a:endParaRPr sz="2000" dirty="0">
              <a:latin typeface="Arial"/>
              <a:ea typeface="Arial"/>
              <a:cs typeface="Arial"/>
              <a:sym typeface="Arial"/>
            </a:endParaRPr>
          </a:p>
        </p:txBody>
      </p:sp>
      <p:pic>
        <p:nvPicPr>
          <p:cNvPr id="301" name="Google Shape;301;p15"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457200" y="339328"/>
            <a:ext cx="8229600" cy="6591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ct val="111125"/>
            </a:pPr>
            <a:r>
              <a:rPr lang="ru-RU" sz="2400" b="1" dirty="0">
                <a:solidFill>
                  <a:srgbClr val="339966"/>
                </a:solidFill>
              </a:rPr>
              <a:t>Нека уобичајена понашања и симптоми који захтевају упућивање код специјалисте</a:t>
            </a:r>
            <a:endParaRPr sz="2400" b="1" dirty="0">
              <a:solidFill>
                <a:srgbClr val="339966"/>
              </a:solidFill>
              <a:latin typeface="Arial"/>
              <a:ea typeface="Arial"/>
              <a:cs typeface="Arial"/>
              <a:sym typeface="Arial"/>
            </a:endParaRPr>
          </a:p>
        </p:txBody>
      </p:sp>
      <p:sp>
        <p:nvSpPr>
          <p:cNvPr id="308" name="Google Shape;308;p34"/>
          <p:cNvSpPr txBox="1">
            <a:spLocks noGrp="1"/>
          </p:cNvSpPr>
          <p:nvPr>
            <p:ph type="body" idx="1"/>
          </p:nvPr>
        </p:nvSpPr>
        <p:spPr>
          <a:xfrm>
            <a:off x="457200" y="1229569"/>
            <a:ext cx="8229600" cy="3756300"/>
          </a:xfrm>
          <a:prstGeom prst="rect">
            <a:avLst/>
          </a:prstGeom>
          <a:noFill/>
          <a:ln>
            <a:noFill/>
          </a:ln>
        </p:spPr>
        <p:txBody>
          <a:bodyPr spcFirstLastPara="1" wrap="square" lIns="91425" tIns="45700" rIns="91425" bIns="45700" anchor="t" anchorCtr="0">
            <a:normAutofit/>
          </a:bodyPr>
          <a:lstStyle/>
          <a:p>
            <a:pPr lvl="0" indent="0">
              <a:lnSpc>
                <a:spcPct val="130000"/>
              </a:lnSpc>
              <a:spcBef>
                <a:spcPts val="0"/>
              </a:spcBef>
              <a:buNone/>
            </a:pPr>
            <a:r>
              <a:rPr lang="sr-Cyrl-ME" sz="2000" dirty="0"/>
              <a:t>• Изненадно погоршање оцена или школског успеха.</a:t>
            </a:r>
          </a:p>
          <a:p>
            <a:pPr lvl="0" indent="0">
              <a:lnSpc>
                <a:spcPct val="130000"/>
              </a:lnSpc>
              <a:spcBef>
                <a:spcPts val="0"/>
              </a:spcBef>
              <a:buNone/>
            </a:pPr>
            <a:r>
              <a:rPr lang="sr-Cyrl-ME" sz="2000" dirty="0"/>
              <a:t>• Изненадно повлачење или изолација од вршњака.</a:t>
            </a:r>
          </a:p>
          <a:p>
            <a:pPr lvl="0" indent="0">
              <a:lnSpc>
                <a:spcPct val="130000"/>
              </a:lnSpc>
              <a:spcBef>
                <a:spcPts val="0"/>
              </a:spcBef>
              <a:buNone/>
            </a:pPr>
            <a:r>
              <a:rPr lang="sr-Cyrl-ME" sz="2000" dirty="0"/>
              <a:t>• Дете је претерано емотивно или се лако љути.</a:t>
            </a:r>
          </a:p>
          <a:p>
            <a:pPr lvl="0" indent="0">
              <a:lnSpc>
                <a:spcPct val="130000"/>
              </a:lnSpc>
              <a:spcBef>
                <a:spcPts val="0"/>
              </a:spcBef>
              <a:buNone/>
            </a:pPr>
            <a:r>
              <a:rPr lang="sr-Cyrl-ME" sz="2000" dirty="0"/>
              <a:t>• Често се свађа или пркоси.</a:t>
            </a:r>
          </a:p>
          <a:p>
            <a:pPr lvl="0" indent="0">
              <a:lnSpc>
                <a:spcPct val="130000"/>
              </a:lnSpc>
              <a:spcBef>
                <a:spcPts val="0"/>
              </a:spcBef>
              <a:buNone/>
            </a:pPr>
            <a:r>
              <a:rPr lang="sr-Cyrl-ME" sz="2000" dirty="0"/>
              <a:t>• Дете је стално тужно и плаче.</a:t>
            </a:r>
          </a:p>
          <a:p>
            <a:pPr lvl="0" indent="0">
              <a:lnSpc>
                <a:spcPct val="130000"/>
              </a:lnSpc>
              <a:spcBef>
                <a:spcPts val="0"/>
              </a:spcBef>
              <a:buNone/>
            </a:pPr>
            <a:r>
              <a:rPr lang="sr-Cyrl-ME" sz="2000" dirty="0"/>
              <a:t>• Показује необично понашање, као што је реаговање на нешто што није ту.</a:t>
            </a:r>
          </a:p>
          <a:p>
            <a:pPr lvl="0" indent="0">
              <a:lnSpc>
                <a:spcPct val="130000"/>
              </a:lnSpc>
              <a:spcBef>
                <a:spcPts val="0"/>
              </a:spcBef>
              <a:buNone/>
            </a:pPr>
            <a:endParaRPr lang="sr-Cyrl-ME" sz="2000" dirty="0"/>
          </a:p>
        </p:txBody>
      </p:sp>
      <p:pic>
        <p:nvPicPr>
          <p:cNvPr id="309" name="Google Shape;309;p34" descr="H:\My Drive\KA2\KA2 - TYM\_WP5-Sharing and Promotion\Graphic Identity\Logo TYM\TYM_Tavola disegno 1-02.png"/>
          <p:cNvPicPr preferRelativeResize="0"/>
          <p:nvPr/>
        </p:nvPicPr>
        <p:blipFill rotWithShape="1">
          <a:blip r:embed="rId3">
            <a:alphaModFix/>
          </a:blip>
          <a:srcRect/>
          <a:stretch/>
        </p:blipFill>
        <p:spPr>
          <a:xfrm>
            <a:off x="8466881" y="0"/>
            <a:ext cx="677119" cy="67711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457200" y="1286719"/>
            <a:ext cx="8229600" cy="3756300"/>
          </a:xfrm>
          <a:prstGeom prst="rect">
            <a:avLst/>
          </a:prstGeom>
          <a:noFill/>
          <a:ln>
            <a:noFill/>
          </a:ln>
        </p:spPr>
        <p:txBody>
          <a:bodyPr spcFirstLastPara="1" wrap="square" lIns="91425" tIns="45700" rIns="91425" bIns="45700" anchor="t" anchorCtr="0">
            <a:normAutofit/>
          </a:bodyPr>
          <a:lstStyle/>
          <a:p>
            <a:pPr lvl="0" indent="0">
              <a:lnSpc>
                <a:spcPct val="130000"/>
              </a:lnSpc>
              <a:spcBef>
                <a:spcPts val="0"/>
              </a:spcBef>
              <a:buSzPct val="90000"/>
              <a:buNone/>
            </a:pPr>
            <a:r>
              <a:rPr lang="ru-RU" sz="2000" dirty="0"/>
              <a:t>• Дете је тихо или претерано повучено.</a:t>
            </a:r>
          </a:p>
          <a:p>
            <a:pPr lvl="0" indent="0">
              <a:lnSpc>
                <a:spcPct val="130000"/>
              </a:lnSpc>
              <a:spcBef>
                <a:spcPts val="0"/>
              </a:spcBef>
              <a:buSzPct val="90000"/>
              <a:buNone/>
            </a:pPr>
            <a:r>
              <a:rPr lang="ru-RU" sz="2000" dirty="0"/>
              <a:t>• Бежи из школе.</a:t>
            </a:r>
          </a:p>
          <a:p>
            <a:pPr lvl="0" indent="0">
              <a:lnSpc>
                <a:spcPct val="130000"/>
              </a:lnSpc>
              <a:spcBef>
                <a:spcPts val="0"/>
              </a:spcBef>
              <a:buSzPct val="90000"/>
              <a:buNone/>
            </a:pPr>
            <a:r>
              <a:rPr lang="ru-RU" sz="2000" dirty="0"/>
              <a:t>• Стално делује уморно или поспано на часу.</a:t>
            </a:r>
          </a:p>
          <a:p>
            <a:pPr lvl="0" indent="0">
              <a:lnSpc>
                <a:spcPct val="130000"/>
              </a:lnSpc>
              <a:spcBef>
                <a:spcPts val="0"/>
              </a:spcBef>
              <a:buSzPct val="90000"/>
              <a:buNone/>
            </a:pPr>
            <a:r>
              <a:rPr lang="ru-RU" sz="2000" dirty="0"/>
              <a:t>• Показује понављајуће понашање.</a:t>
            </a:r>
          </a:p>
          <a:p>
            <a:pPr lvl="0" indent="0">
              <a:lnSpc>
                <a:spcPct val="130000"/>
              </a:lnSpc>
              <a:spcBef>
                <a:spcPts val="0"/>
              </a:spcBef>
              <a:buSzPct val="90000"/>
              <a:buNone/>
            </a:pPr>
            <a:r>
              <a:rPr lang="ru-RU" sz="2000" dirty="0"/>
              <a:t>• Самоповређивање (на пример, сечење, ударање главом).</a:t>
            </a:r>
          </a:p>
          <a:p>
            <a:pPr lvl="0" indent="0">
              <a:lnSpc>
                <a:spcPct val="130000"/>
              </a:lnSpc>
              <a:spcBef>
                <a:spcPts val="0"/>
              </a:spcBef>
              <a:buSzPct val="90000"/>
              <a:buNone/>
            </a:pPr>
            <a:r>
              <a:rPr lang="ru-RU" sz="2000" dirty="0"/>
              <a:t>• Показује значајне промене у тежини.</a:t>
            </a:r>
          </a:p>
          <a:p>
            <a:pPr lvl="0" indent="0">
              <a:lnSpc>
                <a:spcPct val="130000"/>
              </a:lnSpc>
              <a:spcBef>
                <a:spcPts val="0"/>
              </a:spcBef>
              <a:buSzPct val="90000"/>
              <a:buNone/>
            </a:pPr>
            <a:r>
              <a:rPr lang="ru-RU" sz="2000" dirty="0"/>
              <a:t>• Често изостаје са наставе због бола који се не јавља викендом и празницима.</a:t>
            </a:r>
            <a:endParaRPr sz="2000" dirty="0">
              <a:latin typeface="Arial"/>
              <a:ea typeface="Arial"/>
              <a:cs typeface="Arial"/>
              <a:sym typeface="Arial"/>
            </a:endParaRPr>
          </a:p>
        </p:txBody>
      </p:sp>
      <p:pic>
        <p:nvPicPr>
          <p:cNvPr id="316" name="Google Shape;316;p35" descr="H:\My Drive\KA2\KA2 - TYM\_WP5-Sharing and Promotion\Graphic Identity\Logo TYM\TYM_Tavola disegno 1-02.png"/>
          <p:cNvPicPr preferRelativeResize="0"/>
          <p:nvPr/>
        </p:nvPicPr>
        <p:blipFill rotWithShape="1">
          <a:blip r:embed="rId3">
            <a:alphaModFix/>
          </a:blip>
          <a:srcRect/>
          <a:stretch/>
        </p:blipFill>
        <p:spPr>
          <a:xfrm>
            <a:off x="8466881" y="0"/>
            <a:ext cx="677119" cy="677119"/>
          </a:xfrm>
          <a:prstGeom prst="rect">
            <a:avLst/>
          </a:prstGeom>
          <a:noFill/>
          <a:ln>
            <a:noFill/>
          </a:ln>
        </p:spPr>
      </p:pic>
      <p:sp>
        <p:nvSpPr>
          <p:cNvPr id="317" name="Google Shape;317;p35"/>
          <p:cNvSpPr txBox="1">
            <a:spLocks noGrp="1"/>
          </p:cNvSpPr>
          <p:nvPr>
            <p:ph type="title"/>
          </p:nvPr>
        </p:nvSpPr>
        <p:spPr>
          <a:xfrm>
            <a:off x="457200" y="339328"/>
            <a:ext cx="8229600" cy="659100"/>
          </a:xfrm>
          <a:prstGeom prst="rect">
            <a:avLst/>
          </a:prstGeom>
          <a:noFill/>
          <a:ln>
            <a:noFill/>
          </a:ln>
        </p:spPr>
        <p:txBody>
          <a:bodyPr spcFirstLastPara="1" wrap="square" lIns="91425" tIns="45700" rIns="91425" bIns="45700" anchor="ctr" anchorCtr="0">
            <a:normAutofit fontScale="90000"/>
          </a:bodyPr>
          <a:lstStyle/>
          <a:p>
            <a:pPr lvl="0" algn="l">
              <a:buClr>
                <a:srgbClr val="2C2C2C"/>
              </a:buClr>
              <a:buSzPct val="111125"/>
            </a:pPr>
            <a:r>
              <a:rPr lang="ru-RU" sz="2400" b="1" dirty="0">
                <a:solidFill>
                  <a:srgbClr val="339966"/>
                </a:solidFill>
              </a:rPr>
              <a:t>Нека уобичајена понашања и симптоми који захтевају упућивање код специјалисте</a:t>
            </a:r>
            <a:endParaRPr sz="2400" b="1" dirty="0">
              <a:solidFill>
                <a:srgbClr val="339966"/>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316b9e64fd6_0_71"/>
          <p:cNvSpPr txBox="1">
            <a:spLocks noGrp="1"/>
          </p:cNvSpPr>
          <p:nvPr>
            <p:ph type="ctrTitle"/>
          </p:nvPr>
        </p:nvSpPr>
        <p:spPr>
          <a:xfrm>
            <a:off x="311708" y="558431"/>
            <a:ext cx="8520600" cy="1539600"/>
          </a:xfrm>
          <a:prstGeom prst="rect">
            <a:avLst/>
          </a:prstGeom>
          <a:noFill/>
          <a:ln>
            <a:noFill/>
          </a:ln>
        </p:spPr>
        <p:txBody>
          <a:bodyPr spcFirstLastPara="1" wrap="square" lIns="91425" tIns="45700" rIns="91425" bIns="45700" anchor="ctr" anchorCtr="0">
            <a:noAutofit/>
          </a:bodyPr>
          <a:lstStyle/>
          <a:p>
            <a:pPr marL="457200" lvl="0"/>
            <a:r>
              <a:rPr lang="ru-RU" sz="2400" b="1" dirty="0">
                <a:solidFill>
                  <a:srgbClr val="339966"/>
                </a:solidFill>
              </a:rPr>
              <a:t>5. Бихејвиоралне манифестације уобичајених проблема менталног здравља у адолесцентном периоду</a:t>
            </a:r>
            <a:endParaRPr sz="2400" b="1" dirty="0">
              <a:solidFill>
                <a:srgbClr val="339966"/>
              </a:solidFill>
              <a:latin typeface="Arial"/>
              <a:ea typeface="Arial"/>
              <a:cs typeface="Arial"/>
              <a:sym typeface="Arial"/>
            </a:endParaRPr>
          </a:p>
        </p:txBody>
      </p:sp>
      <p:pic>
        <p:nvPicPr>
          <p:cNvPr id="323" name="Google Shape;323;g316b9e64fd6_0_71"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pic>
        <p:nvPicPr>
          <p:cNvPr id="324" name="Google Shape;324;g316b9e64fd6_0_71"/>
          <p:cNvPicPr preferRelativeResize="0"/>
          <p:nvPr/>
        </p:nvPicPr>
        <p:blipFill rotWithShape="1">
          <a:blip r:embed="rId4">
            <a:alphaModFix/>
          </a:blip>
          <a:srcRect/>
          <a:stretch/>
        </p:blipFill>
        <p:spPr>
          <a:xfrm>
            <a:off x="3197225" y="2098025"/>
            <a:ext cx="2749550" cy="2749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ctrTitle"/>
          </p:nvPr>
        </p:nvSpPr>
        <p:spPr>
          <a:xfrm>
            <a:off x="-352328" y="977353"/>
            <a:ext cx="8785200" cy="4304100"/>
          </a:xfrm>
          <a:prstGeom prst="rect">
            <a:avLst/>
          </a:prstGeom>
          <a:noFill/>
          <a:ln>
            <a:noFill/>
          </a:ln>
        </p:spPr>
        <p:txBody>
          <a:bodyPr spcFirstLastPara="1" wrap="square" lIns="91425" tIns="45700" rIns="91425" bIns="45700" anchor="ctr" anchorCtr="0">
            <a:noAutofit/>
          </a:bodyPr>
          <a:lstStyle/>
          <a:p>
            <a:pPr marL="457200" lvl="0" algn="l"/>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ru-RU" sz="1800" dirty="0">
                <a:solidFill>
                  <a:schemeClr val="dk2"/>
                </a:solidFill>
              </a:rPr>
              <a:t>1.г. – студија случаја - анксиозност </a:t>
            </a:r>
            <a:r>
              <a:rPr lang="en-US" sz="1800" dirty="0" smtClean="0">
                <a:solidFill>
                  <a:schemeClr val="dk2"/>
                </a:solidFill>
              </a:rPr>
              <a:t/>
            </a:r>
            <a:br>
              <a:rPr lang="en-US" sz="1800" dirty="0" smtClean="0">
                <a:solidFill>
                  <a:schemeClr val="dk2"/>
                </a:solidFill>
              </a:rPr>
            </a:br>
            <a:r>
              <a:rPr lang="ru-RU" sz="1800" dirty="0" smtClean="0">
                <a:solidFill>
                  <a:schemeClr val="dk2"/>
                </a:solidFill>
              </a:rPr>
              <a:t>2.г</a:t>
            </a:r>
            <a:r>
              <a:rPr lang="ru-RU" sz="1800" dirty="0">
                <a:solidFill>
                  <a:schemeClr val="dk2"/>
                </a:solidFill>
              </a:rPr>
              <a:t>. – студија случаја - проблеми са расположењем </a:t>
            </a:r>
            <a:r>
              <a:rPr lang="en-US" sz="1800" dirty="0" smtClean="0">
                <a:solidFill>
                  <a:schemeClr val="dk2"/>
                </a:solidFill>
              </a:rPr>
              <a:t/>
            </a:r>
            <a:br>
              <a:rPr lang="en-US" sz="1800" dirty="0" smtClean="0">
                <a:solidFill>
                  <a:schemeClr val="dk2"/>
                </a:solidFill>
              </a:rPr>
            </a:br>
            <a:r>
              <a:rPr lang="ru-RU" sz="1800" dirty="0" smtClean="0">
                <a:solidFill>
                  <a:schemeClr val="dk2"/>
                </a:solidFill>
              </a:rPr>
              <a:t>3.г</a:t>
            </a:r>
            <a:r>
              <a:rPr lang="ru-RU" sz="1800" dirty="0">
                <a:solidFill>
                  <a:schemeClr val="dk2"/>
                </a:solidFill>
              </a:rPr>
              <a:t>. – студија случаја - самоповређивање и проблеми са </a:t>
            </a:r>
            <a:r>
              <a:rPr lang="en-US" sz="1800" dirty="0" smtClean="0">
                <a:solidFill>
                  <a:schemeClr val="dk2"/>
                </a:solidFill>
              </a:rPr>
              <a:t/>
            </a:r>
            <a:br>
              <a:rPr lang="en-US" sz="1800" dirty="0" smtClean="0">
                <a:solidFill>
                  <a:schemeClr val="dk2"/>
                </a:solidFill>
              </a:rPr>
            </a:br>
            <a:r>
              <a:rPr lang="en-US" sz="1800" dirty="0">
                <a:solidFill>
                  <a:schemeClr val="dk2"/>
                </a:solidFill>
              </a:rPr>
              <a:t> </a:t>
            </a:r>
            <a:r>
              <a:rPr lang="en-US" sz="1800" dirty="0" smtClean="0">
                <a:solidFill>
                  <a:schemeClr val="dk2"/>
                </a:solidFill>
              </a:rPr>
              <a:t>        </a:t>
            </a:r>
            <a:r>
              <a:rPr lang="ru-RU" sz="1800" dirty="0" smtClean="0">
                <a:solidFill>
                  <a:schemeClr val="dk2"/>
                </a:solidFill>
              </a:rPr>
              <a:t>суицидалним </a:t>
            </a:r>
            <a:r>
              <a:rPr lang="ru-RU" sz="1800" dirty="0">
                <a:solidFill>
                  <a:schemeClr val="dk2"/>
                </a:solidFill>
              </a:rPr>
              <a:t>понашањем </a:t>
            </a:r>
            <a:r>
              <a:rPr lang="en-US" sz="1800" dirty="0" smtClean="0">
                <a:solidFill>
                  <a:schemeClr val="dk2"/>
                </a:solidFill>
              </a:rPr>
              <a:t/>
            </a:r>
            <a:br>
              <a:rPr lang="en-US" sz="1800" dirty="0" smtClean="0">
                <a:solidFill>
                  <a:schemeClr val="dk2"/>
                </a:solidFill>
              </a:rPr>
            </a:br>
            <a:r>
              <a:rPr lang="ru-RU" sz="1800" dirty="0" smtClean="0">
                <a:solidFill>
                  <a:schemeClr val="dk2"/>
                </a:solidFill>
              </a:rPr>
              <a:t>4.г</a:t>
            </a:r>
            <a:r>
              <a:rPr lang="ru-RU" sz="1800" dirty="0">
                <a:solidFill>
                  <a:schemeClr val="dk2"/>
                </a:solidFill>
              </a:rPr>
              <a:t>. – студија случаја - зависност од супстанци</a:t>
            </a:r>
            <a:br>
              <a:rPr lang="ru-RU" sz="1800" dirty="0">
                <a:solidFill>
                  <a:schemeClr val="dk2"/>
                </a:solidFill>
              </a:rPr>
            </a:br>
            <a:r>
              <a:rPr lang="ru-RU" sz="1800" dirty="0">
                <a:solidFill>
                  <a:schemeClr val="dk2"/>
                </a:solidFill>
              </a:rPr>
              <a:t/>
            </a:r>
            <a:br>
              <a:rPr lang="ru-RU" sz="1800" dirty="0">
                <a:solidFill>
                  <a:schemeClr val="dk2"/>
                </a:solidFill>
              </a:rPr>
            </a:br>
            <a:r>
              <a:rPr lang="ru-RU" sz="1800" dirty="0">
                <a:solidFill>
                  <a:schemeClr val="dk2"/>
                </a:solidFill>
              </a:rPr>
              <a:t>Отворите документ да бисте прочитали студије случаја</a:t>
            </a:r>
            <a:br>
              <a:rPr lang="ru-RU" sz="1800" dirty="0">
                <a:solidFill>
                  <a:schemeClr val="dk2"/>
                </a:solidFill>
              </a:rPr>
            </a:br>
            <a:r>
              <a:rPr lang="ru-RU" sz="1800" dirty="0">
                <a:solidFill>
                  <a:schemeClr val="dk2"/>
                </a:solidFill>
              </a:rPr>
              <a:t>Имате 15 минута за рад у групи. Договорите се ко ће представити ваше одговоре у име групе када се вратимо у велику групу.</a:t>
            </a: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r>
            <a:br>
              <a:rPr lang="en" sz="2400" b="1"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t>
            </a: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endParaRPr sz="2400" b="1" dirty="0">
              <a:solidFill>
                <a:srgbClr val="339966"/>
              </a:solidFill>
              <a:latin typeface="Arial"/>
              <a:ea typeface="Arial"/>
              <a:cs typeface="Arial"/>
              <a:sym typeface="Arial"/>
            </a:endParaRPr>
          </a:p>
        </p:txBody>
      </p:sp>
      <p:pic>
        <p:nvPicPr>
          <p:cNvPr id="330" name="Google Shape;330;p36"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sp>
        <p:nvSpPr>
          <p:cNvPr id="331" name="Google Shape;331;p36"/>
          <p:cNvSpPr txBox="1">
            <a:spLocks noGrp="1"/>
          </p:cNvSpPr>
          <p:nvPr>
            <p:ph type="title" idx="4294967295"/>
          </p:nvPr>
        </p:nvSpPr>
        <p:spPr>
          <a:xfrm>
            <a:off x="457200" y="339328"/>
            <a:ext cx="8229600" cy="659100"/>
          </a:xfrm>
          <a:prstGeom prst="rect">
            <a:avLst/>
          </a:prstGeom>
          <a:noFill/>
          <a:ln>
            <a:noFill/>
          </a:ln>
        </p:spPr>
        <p:txBody>
          <a:bodyPr spcFirstLastPara="1" wrap="square" lIns="91425" tIns="45700" rIns="91425" bIns="45700" anchor="ctr" anchorCtr="0">
            <a:normAutofit/>
          </a:bodyPr>
          <a:lstStyle/>
          <a:p>
            <a:pPr lvl="0">
              <a:buClr>
                <a:srgbClr val="2C2C2C"/>
              </a:buClr>
              <a:buSzPts val="2667"/>
            </a:pPr>
            <a:r>
              <a:rPr lang="sr-Cyrl-ME" sz="2400" b="1" dirty="0">
                <a:solidFill>
                  <a:srgbClr val="339966"/>
                </a:solidFill>
              </a:rPr>
              <a:t>1. Активност</a:t>
            </a:r>
            <a:endParaRPr sz="2400" b="1" dirty="0">
              <a:solidFill>
                <a:srgbClr val="339966"/>
              </a:solidFill>
              <a:latin typeface="Arial"/>
              <a:ea typeface="Arial"/>
              <a:cs typeface="Arial"/>
              <a:sym typeface="Arial"/>
            </a:endParaRPr>
          </a:p>
        </p:txBody>
      </p:sp>
      <p:pic>
        <p:nvPicPr>
          <p:cNvPr id="332" name="Google Shape;332;p36"/>
          <p:cNvPicPr preferRelativeResize="0"/>
          <p:nvPr/>
        </p:nvPicPr>
        <p:blipFill rotWithShape="1">
          <a:blip r:embed="rId5">
            <a:alphaModFix/>
          </a:blip>
          <a:srcRect/>
          <a:stretch/>
        </p:blipFill>
        <p:spPr>
          <a:xfrm>
            <a:off x="6277600" y="831850"/>
            <a:ext cx="2735951" cy="27359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3221447eae4_0_29"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338" name="Google Shape;338;g3221447eae4_0_29"/>
          <p:cNvSpPr txBox="1">
            <a:spLocks noGrp="1"/>
          </p:cNvSpPr>
          <p:nvPr>
            <p:ph type="title" idx="4294967295"/>
          </p:nvPr>
        </p:nvSpPr>
        <p:spPr>
          <a:xfrm>
            <a:off x="234900" y="416778"/>
            <a:ext cx="8229600" cy="65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45833"/>
              <a:buFont typeface="Arial"/>
              <a:buNone/>
            </a:pPr>
            <a:endParaRPr sz="2400" b="1" dirty="0">
              <a:solidFill>
                <a:srgbClr val="339966"/>
              </a:solidFill>
            </a:endParaRPr>
          </a:p>
          <a:p>
            <a:pPr lvl="0">
              <a:buSzPct val="43137"/>
            </a:pPr>
            <a:r>
              <a:rPr lang="sr-Cyrl-ME" sz="2550" b="1" dirty="0">
                <a:solidFill>
                  <a:srgbClr val="339966"/>
                </a:solidFill>
              </a:rPr>
              <a:t>1. Анксиозност</a:t>
            </a:r>
            <a:endParaRPr sz="2550" b="1" dirty="0">
              <a:solidFill>
                <a:srgbClr val="339966"/>
              </a:solidFill>
            </a:endParaRPr>
          </a:p>
        </p:txBody>
      </p:sp>
      <p:sp>
        <p:nvSpPr>
          <p:cNvPr id="339" name="Google Shape;339;g3221447eae4_0_29"/>
          <p:cNvSpPr txBox="1"/>
          <p:nvPr/>
        </p:nvSpPr>
        <p:spPr>
          <a:xfrm>
            <a:off x="457200" y="1417200"/>
            <a:ext cx="8007300" cy="2843825"/>
          </a:xfrm>
          <a:prstGeom prst="rect">
            <a:avLst/>
          </a:prstGeom>
          <a:noFill/>
          <a:ln>
            <a:noFill/>
          </a:ln>
        </p:spPr>
        <p:txBody>
          <a:bodyPr spcFirstLastPara="1" wrap="square" lIns="91425" tIns="91425" rIns="91425" bIns="91425" anchor="t" anchorCtr="0">
            <a:spAutoFit/>
          </a:bodyPr>
          <a:lstStyle/>
          <a:p>
            <a:pPr lvl="0" algn="just">
              <a:lnSpc>
                <a:spcPct val="107916"/>
              </a:lnSpc>
              <a:buSzPts val="2000"/>
            </a:pPr>
            <a:r>
              <a:rPr lang="ru-RU" sz="2000" dirty="0">
                <a:solidFill>
                  <a:schemeClr val="dk1"/>
                </a:solidFill>
                <a:latin typeface="Calibri"/>
                <a:ea typeface="Calibri"/>
                <a:cs typeface="Calibri"/>
                <a:sym typeface="Calibri"/>
              </a:rPr>
              <a:t>Лука има 17 година. Игра кошарку. У последње време, сваког дана је веома забринут због усклађивања обавеза у школи и кошарке. Његови родитељи очекују да буде успешан у обе области. Дешавало се да једноставно изјури из учионице када је напетост постала велика. У школи му руке често дрхте, срце му лупа, губи дах, руке му дрхте. Мисли да га сви у школи само гледају и да сви мисле да је губитник, да неће успети ни у спорту ни у школи. Осећа се постиђено, беспомоћно и неуспешно.</a:t>
            </a:r>
            <a:endParaRPr sz="2400" b="1" i="0" u="none" strike="noStrike" cap="none" dirty="0">
              <a:solidFill>
                <a:srgbClr val="339966"/>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g3221447eae4_0_39"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345" name="Google Shape;345;g3221447eae4_0_39"/>
          <p:cNvSpPr txBox="1">
            <a:spLocks noGrp="1"/>
          </p:cNvSpPr>
          <p:nvPr>
            <p:ph type="title" idx="4294967295"/>
          </p:nvPr>
        </p:nvSpPr>
        <p:spPr>
          <a:xfrm>
            <a:off x="457200" y="339328"/>
            <a:ext cx="8229600" cy="65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45833"/>
              <a:buNone/>
            </a:pPr>
            <a:endParaRPr sz="2400" b="1" dirty="0">
              <a:solidFill>
                <a:srgbClr val="339966"/>
              </a:solidFill>
            </a:endParaRPr>
          </a:p>
          <a:p>
            <a:pPr lvl="0">
              <a:buSzPct val="43137"/>
            </a:pPr>
            <a:r>
              <a:rPr lang="sr-Cyrl-ME" sz="2550" b="1" dirty="0">
                <a:solidFill>
                  <a:srgbClr val="339966"/>
                </a:solidFill>
              </a:rPr>
              <a:t>2. Проблеми са расположењем</a:t>
            </a:r>
            <a:endParaRPr sz="2550" b="1" dirty="0">
              <a:solidFill>
                <a:srgbClr val="339966"/>
              </a:solidFill>
            </a:endParaRPr>
          </a:p>
        </p:txBody>
      </p:sp>
      <p:sp>
        <p:nvSpPr>
          <p:cNvPr id="346" name="Google Shape;346;g3221447eae4_0_39"/>
          <p:cNvSpPr txBox="1"/>
          <p:nvPr/>
        </p:nvSpPr>
        <p:spPr>
          <a:xfrm>
            <a:off x="457200" y="1417200"/>
            <a:ext cx="8007300" cy="3611215"/>
          </a:xfrm>
          <a:prstGeom prst="rect">
            <a:avLst/>
          </a:prstGeom>
          <a:noFill/>
          <a:ln>
            <a:noFill/>
          </a:ln>
        </p:spPr>
        <p:txBody>
          <a:bodyPr spcFirstLastPara="1" wrap="square" lIns="91425" tIns="91425" rIns="91425" bIns="91425" anchor="t" anchorCtr="0">
            <a:spAutoFit/>
          </a:bodyPr>
          <a:lstStyle/>
          <a:p>
            <a:pPr lvl="0" algn="just">
              <a:lnSpc>
                <a:spcPct val="107916"/>
              </a:lnSpc>
              <a:spcAft>
                <a:spcPts val="800"/>
              </a:spcAft>
              <a:buSzPts val="2000"/>
            </a:pPr>
            <a:r>
              <a:rPr lang="ru-RU" sz="2000" dirty="0">
                <a:solidFill>
                  <a:schemeClr val="dk1"/>
                </a:solidFill>
                <a:latin typeface="Calibri"/>
                <a:ea typeface="Calibri"/>
                <a:cs typeface="Calibri"/>
                <a:sym typeface="Calibri"/>
              </a:rPr>
              <a:t>Сара има 16 година. Изгледа тужно и уплашено. Често делује одсутно током часа. Сара је изненада престала да похађа часове плеса које је похађала од своје седме године. Заборавља да уради домаћи задатак, покварила је оцене у школи. Потпуно је немотивисана за учење. Занемарила је свој изглед. У последње време долази у школу неочешљана, неуредна, у истој одећи коју носи сваких неколико дана. Више не излази са пријатељима. Дешава се да он не излази из њене собе цео викенд. Пријатељи кажу да је у последње време веома раздражљива. Сара им је рекла да не може да спава ноћу и да може да проведе дане, а да ништа не једе.</a:t>
            </a:r>
            <a:endParaRPr sz="2400" b="1" i="0" u="none" strike="noStrike" cap="none" dirty="0">
              <a:solidFill>
                <a:srgbClr val="33996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3221447eae4_0_46"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352" name="Google Shape;352;g3221447eae4_0_46"/>
          <p:cNvSpPr txBox="1">
            <a:spLocks noGrp="1"/>
          </p:cNvSpPr>
          <p:nvPr>
            <p:ph type="title" idx="4294967295"/>
          </p:nvPr>
        </p:nvSpPr>
        <p:spPr>
          <a:xfrm>
            <a:off x="457200" y="339328"/>
            <a:ext cx="8229600" cy="65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45833"/>
              <a:buNone/>
            </a:pPr>
            <a:endParaRPr sz="2400" b="1" dirty="0">
              <a:solidFill>
                <a:srgbClr val="339966"/>
              </a:solidFill>
            </a:endParaRPr>
          </a:p>
          <a:p>
            <a:pPr lvl="0">
              <a:buSzPct val="43137"/>
            </a:pPr>
            <a:r>
              <a:rPr lang="ru-RU" sz="2550" b="1" dirty="0">
                <a:solidFill>
                  <a:srgbClr val="339966"/>
                </a:solidFill>
              </a:rPr>
              <a:t>3. Проблеми са самоповређивањем и суицидалним понашањем</a:t>
            </a:r>
            <a:endParaRPr sz="2550" b="1" dirty="0">
              <a:solidFill>
                <a:srgbClr val="339966"/>
              </a:solidFill>
            </a:endParaRPr>
          </a:p>
        </p:txBody>
      </p:sp>
      <p:sp>
        <p:nvSpPr>
          <p:cNvPr id="353" name="Google Shape;353;g3221447eae4_0_46"/>
          <p:cNvSpPr txBox="1"/>
          <p:nvPr/>
        </p:nvSpPr>
        <p:spPr>
          <a:xfrm>
            <a:off x="457200" y="1417200"/>
            <a:ext cx="8007300" cy="3943613"/>
          </a:xfrm>
          <a:prstGeom prst="rect">
            <a:avLst/>
          </a:prstGeom>
          <a:noFill/>
          <a:ln>
            <a:noFill/>
          </a:ln>
        </p:spPr>
        <p:txBody>
          <a:bodyPr spcFirstLastPara="1" wrap="square" lIns="91425" tIns="91425" rIns="91425" bIns="91425" anchor="t" anchorCtr="0">
            <a:spAutoFit/>
          </a:bodyPr>
          <a:lstStyle/>
          <a:p>
            <a:pPr lvl="0" algn="just">
              <a:lnSpc>
                <a:spcPct val="107916"/>
              </a:lnSpc>
              <a:spcAft>
                <a:spcPts val="800"/>
              </a:spcAft>
              <a:buSzPts val="2000"/>
            </a:pPr>
            <a:r>
              <a:rPr lang="ru-RU" sz="2000" dirty="0">
                <a:solidFill>
                  <a:schemeClr val="dk1"/>
                </a:solidFill>
                <a:latin typeface="Calibri"/>
                <a:ea typeface="Calibri"/>
                <a:cs typeface="Calibri"/>
                <a:sym typeface="Calibri"/>
              </a:rPr>
              <a:t>Миа има 15 година. Сада похађа нову средњу школу јер се преселила са родитељима из мањег града. У претходној школи је имала добре оцене и била је међу најбољим ученицима. У новој школи не може да се навикне на ученике и наставнике. Добила је неколико лоших оцена. Има утисак да су сви бољи од ње, да никада неће бити успешна, да нигде не припада. Мисли да је разочарала родитеље. Почела је да се самоповређује јер се тада једино осећа добро. Наставник физичког васпитања је приметио ожиљке на њеним рукама. Након тога, Миа почиње да размишља о самоубиству јер мисли да ће наставник рећи њеним родитељима о самоповређивању и да ће сви ученици у школи сазнати.</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g3221447eae4_0_54"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359" name="Google Shape;359;g3221447eae4_0_54"/>
          <p:cNvSpPr txBox="1">
            <a:spLocks noGrp="1"/>
          </p:cNvSpPr>
          <p:nvPr>
            <p:ph type="title" idx="4294967295"/>
          </p:nvPr>
        </p:nvSpPr>
        <p:spPr>
          <a:xfrm>
            <a:off x="457200" y="339328"/>
            <a:ext cx="8229600" cy="65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45833"/>
              <a:buNone/>
            </a:pPr>
            <a:endParaRPr sz="2400" b="1" dirty="0">
              <a:solidFill>
                <a:srgbClr val="339966"/>
              </a:solidFill>
            </a:endParaRPr>
          </a:p>
          <a:p>
            <a:pPr lvl="0">
              <a:buSzPct val="43137"/>
            </a:pPr>
            <a:r>
              <a:rPr lang="ru-RU" sz="2550" b="1" dirty="0">
                <a:solidFill>
                  <a:srgbClr val="339966"/>
                </a:solidFill>
              </a:rPr>
              <a:t>4. Проблеми са зависношћу од супстанци</a:t>
            </a:r>
            <a:endParaRPr sz="2550" b="1" dirty="0">
              <a:solidFill>
                <a:srgbClr val="339966"/>
              </a:solidFill>
            </a:endParaRPr>
          </a:p>
        </p:txBody>
      </p:sp>
      <p:sp>
        <p:nvSpPr>
          <p:cNvPr id="360" name="Google Shape;360;g3221447eae4_0_54"/>
          <p:cNvSpPr txBox="1"/>
          <p:nvPr/>
        </p:nvSpPr>
        <p:spPr>
          <a:xfrm>
            <a:off x="457200" y="1417200"/>
            <a:ext cx="8007300" cy="3611215"/>
          </a:xfrm>
          <a:prstGeom prst="rect">
            <a:avLst/>
          </a:prstGeom>
          <a:noFill/>
          <a:ln>
            <a:noFill/>
          </a:ln>
        </p:spPr>
        <p:txBody>
          <a:bodyPr spcFirstLastPara="1" wrap="square" lIns="91425" tIns="91425" rIns="91425" bIns="91425" anchor="t" anchorCtr="0">
            <a:spAutoFit/>
          </a:bodyPr>
          <a:lstStyle/>
          <a:p>
            <a:pPr lvl="0" algn="just">
              <a:lnSpc>
                <a:spcPct val="107916"/>
              </a:lnSpc>
              <a:spcAft>
                <a:spcPts val="800"/>
              </a:spcAft>
              <a:buSzPts val="2000"/>
            </a:pPr>
            <a:r>
              <a:rPr lang="ru-RU" sz="2000" dirty="0">
                <a:solidFill>
                  <a:schemeClr val="dk1"/>
                </a:solidFill>
                <a:latin typeface="Calibri"/>
                <a:ea typeface="Calibri"/>
                <a:cs typeface="Calibri"/>
                <a:sym typeface="Calibri"/>
              </a:rPr>
              <a:t>Марко има 18 година. Сви наставници су приметили промену у његовом понашању. Последњих месец дана нередовно долази на наставу. Када дође, делује раздражљиво, љутито и агресивно. Не ради домаћи задатак, а такође не жели да учествује у активностима на часу. Добијао је лоше оцене из скоро свих предмета. Другари из школе га виђају по граду са проблематичним друштвом. Његови родитељи кажу да га ретко виђају, да је често ван куће и да долази касно само да спава. Због свог понашања упућен је код психолога коме признаје да је почео да користи психоактивне супстанце које комбинује са алкохолом.</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C2C2C"/>
              </a:buClr>
              <a:buSzPts val="2556"/>
              <a:buFont typeface="Lato"/>
              <a:buNone/>
            </a:pPr>
            <a:r>
              <a:rPr lang="sr-Cyrl-RS" sz="2400" b="1" dirty="0" smtClean="0">
                <a:solidFill>
                  <a:srgbClr val="339966"/>
                </a:solidFill>
                <a:latin typeface="Lato"/>
                <a:ea typeface="Lato"/>
                <a:cs typeface="Lato"/>
                <a:sym typeface="Lato"/>
              </a:rPr>
              <a:t>Дефиниција</a:t>
            </a:r>
            <a:endParaRPr sz="2400" b="1" dirty="0">
              <a:solidFill>
                <a:srgbClr val="339966"/>
              </a:solidFill>
              <a:latin typeface="Lato"/>
              <a:ea typeface="Lato"/>
              <a:cs typeface="Lato"/>
              <a:sym typeface="Lato"/>
            </a:endParaRPr>
          </a:p>
        </p:txBody>
      </p:sp>
      <p:sp>
        <p:nvSpPr>
          <p:cNvPr id="80" name="Google Shape;80;p2"/>
          <p:cNvSpPr txBox="1">
            <a:spLocks noGrp="1"/>
          </p:cNvSpPr>
          <p:nvPr>
            <p:ph type="body" idx="1"/>
          </p:nvPr>
        </p:nvSpPr>
        <p:spPr>
          <a:xfrm>
            <a:off x="457200" y="1035497"/>
            <a:ext cx="8229600" cy="3711600"/>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1200"/>
              </a:spcBef>
              <a:buSzPct val="45833"/>
              <a:buNone/>
            </a:pPr>
            <a:r>
              <a:rPr lang="ru-RU" sz="2400" i="1" dirty="0"/>
              <a:t>Постоје многе дефиниције сложеног концепта менталног здравља. Ментално здравље се често дефинише као стање благостања у којем људи препознају и користе своје способности и потенцијал, могу да се носе са свакодневним стресним ситуацијама, продуктивно раде и доприносе друштву. Ментално здраву особу карактерише емоционално благостање, односно присуство позитивних осећања и позитивно функционисање како психолошки тако и социјално. Ментално здрава особа није само срећна особа, већ и особа која добро функционише.</a:t>
            </a:r>
            <a:endParaRPr sz="2400" i="1" dirty="0"/>
          </a:p>
        </p:txBody>
      </p:sp>
      <p:pic>
        <p:nvPicPr>
          <p:cNvPr id="81" name="Google Shape;81;p2"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a:spLocks noGrp="1"/>
          </p:cNvSpPr>
          <p:nvPr>
            <p:ph type="ctrTitle"/>
          </p:nvPr>
        </p:nvSpPr>
        <p:spPr>
          <a:xfrm>
            <a:off x="260067" y="1052231"/>
            <a:ext cx="8623800" cy="3876300"/>
          </a:xfrm>
          <a:prstGeom prst="rect">
            <a:avLst/>
          </a:prstGeom>
          <a:noFill/>
          <a:ln>
            <a:noFill/>
          </a:ln>
        </p:spPr>
        <p:txBody>
          <a:bodyPr spcFirstLastPara="1" wrap="square" lIns="91425" tIns="45700" rIns="91425" bIns="45700" anchor="ctr" anchorCtr="0">
            <a:noAutofit/>
          </a:bodyPr>
          <a:lstStyle/>
          <a:p>
            <a:pPr marL="457200" lvl="0" algn="l"/>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smtClean="0">
                <a:solidFill>
                  <a:srgbClr val="339966"/>
                </a:solidFill>
                <a:latin typeface="Lato"/>
                <a:ea typeface="Lato"/>
                <a:cs typeface="Lato"/>
                <a:sym typeface="Lato"/>
              </a:rPr>
              <a:t/>
            </a:r>
            <a:br>
              <a:rPr lang="en" sz="2400" b="1" dirty="0" smtClean="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sr-Cyrl-ME" sz="2400" b="1" dirty="0" smtClean="0">
                <a:solidFill>
                  <a:srgbClr val="339966"/>
                </a:solidFill>
                <a:latin typeface="Lato"/>
                <a:ea typeface="Lato"/>
                <a:cs typeface="Lato"/>
                <a:sym typeface="Lato"/>
              </a:rPr>
              <a:t>2</a:t>
            </a:r>
            <a:r>
              <a:rPr lang="sr-Cyrl-ME" sz="2400" b="1" dirty="0">
                <a:solidFill>
                  <a:srgbClr val="339966"/>
                </a:solidFill>
                <a:latin typeface="Lato"/>
                <a:ea typeface="Lato"/>
                <a:cs typeface="Lato"/>
                <a:sym typeface="Lato"/>
              </a:rPr>
              <a:t>. Активност</a:t>
            </a: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r>
              <a:rPr lang="ru-RU" sz="2400" dirty="0">
                <a:solidFill>
                  <a:schemeClr val="dk2"/>
                </a:solidFill>
                <a:latin typeface="Lato"/>
                <a:ea typeface="Lato"/>
                <a:cs typeface="Lato"/>
                <a:sym typeface="Lato"/>
              </a:rPr>
              <a:t>Свака група представља своје одговоре на следећа питања: </a:t>
            </a:r>
            <a:r>
              <a:rPr lang="en-US" sz="2400" dirty="0" smtClean="0">
                <a:solidFill>
                  <a:schemeClr val="dk2"/>
                </a:solidFill>
                <a:latin typeface="Lato"/>
                <a:ea typeface="Lato"/>
                <a:cs typeface="Lato"/>
                <a:sym typeface="Lato"/>
              </a:rPr>
              <a:t/>
            </a:r>
            <a:br>
              <a:rPr lang="en-US" sz="2400" dirty="0" smtClean="0">
                <a:solidFill>
                  <a:schemeClr val="dk2"/>
                </a:solidFill>
                <a:latin typeface="Lato"/>
                <a:ea typeface="Lato"/>
                <a:cs typeface="Lato"/>
                <a:sym typeface="Lato"/>
              </a:rPr>
            </a:br>
            <a:r>
              <a:rPr lang="en-US" sz="2400" dirty="0">
                <a:solidFill>
                  <a:schemeClr val="dk2"/>
                </a:solidFill>
                <a:latin typeface="Lato"/>
                <a:ea typeface="Lato"/>
                <a:cs typeface="Lato"/>
                <a:sym typeface="Lato"/>
              </a:rPr>
              <a:t/>
            </a:r>
            <a:br>
              <a:rPr lang="en-US" sz="2400" dirty="0">
                <a:solidFill>
                  <a:schemeClr val="dk2"/>
                </a:solidFill>
                <a:latin typeface="Lato"/>
                <a:ea typeface="Lato"/>
                <a:cs typeface="Lato"/>
                <a:sym typeface="Lato"/>
              </a:rPr>
            </a:br>
            <a:r>
              <a:rPr lang="ru-RU" sz="2400" dirty="0" smtClean="0">
                <a:solidFill>
                  <a:schemeClr val="dk2"/>
                </a:solidFill>
                <a:latin typeface="Lato"/>
                <a:ea typeface="Lato"/>
                <a:cs typeface="Lato"/>
                <a:sym typeface="Lato"/>
              </a:rPr>
              <a:t>1</a:t>
            </a:r>
            <a:r>
              <a:rPr lang="ru-RU" sz="2400" dirty="0">
                <a:solidFill>
                  <a:schemeClr val="dk2"/>
                </a:solidFill>
                <a:latin typeface="Lato"/>
                <a:ea typeface="Lato"/>
                <a:cs typeface="Lato"/>
                <a:sym typeface="Lato"/>
              </a:rPr>
              <a:t>. Које стратегије наставник може да примени да би пружио подршку? </a:t>
            </a:r>
            <a:r>
              <a:rPr lang="en-US" sz="2400" dirty="0" smtClean="0">
                <a:solidFill>
                  <a:schemeClr val="dk2"/>
                </a:solidFill>
                <a:latin typeface="Lato"/>
                <a:ea typeface="Lato"/>
                <a:cs typeface="Lato"/>
                <a:sym typeface="Lato"/>
              </a:rPr>
              <a:t/>
            </a:r>
            <a:br>
              <a:rPr lang="en-US" sz="2400" dirty="0" smtClean="0">
                <a:solidFill>
                  <a:schemeClr val="dk2"/>
                </a:solidFill>
                <a:latin typeface="Lato"/>
                <a:ea typeface="Lato"/>
                <a:cs typeface="Lato"/>
                <a:sym typeface="Lato"/>
              </a:rPr>
            </a:br>
            <a:r>
              <a:rPr lang="ru-RU" sz="2400" dirty="0" smtClean="0">
                <a:solidFill>
                  <a:schemeClr val="dk2"/>
                </a:solidFill>
                <a:latin typeface="Lato"/>
                <a:ea typeface="Lato"/>
                <a:cs typeface="Lato"/>
                <a:sym typeface="Lato"/>
              </a:rPr>
              <a:t>2</a:t>
            </a:r>
            <a:r>
              <a:rPr lang="ru-RU" sz="2400" dirty="0">
                <a:solidFill>
                  <a:schemeClr val="dk2"/>
                </a:solidFill>
                <a:latin typeface="Lato"/>
                <a:ea typeface="Lato"/>
                <a:cs typeface="Lato"/>
                <a:sym typeface="Lato"/>
              </a:rPr>
              <a:t>. Које стратегије родитељ може да користи да би пружио подршку? </a:t>
            </a:r>
            <a:r>
              <a:rPr lang="en-US" sz="2400" dirty="0" smtClean="0">
                <a:solidFill>
                  <a:schemeClr val="dk2"/>
                </a:solidFill>
                <a:latin typeface="Lato"/>
                <a:ea typeface="Lato"/>
                <a:cs typeface="Lato"/>
                <a:sym typeface="Lato"/>
              </a:rPr>
              <a:t/>
            </a:r>
            <a:br>
              <a:rPr lang="en-US" sz="2400" dirty="0" smtClean="0">
                <a:solidFill>
                  <a:schemeClr val="dk2"/>
                </a:solidFill>
                <a:latin typeface="Lato"/>
                <a:ea typeface="Lato"/>
                <a:cs typeface="Lato"/>
                <a:sym typeface="Lato"/>
              </a:rPr>
            </a:br>
            <a:r>
              <a:rPr lang="ru-RU" sz="2400" dirty="0" smtClean="0">
                <a:solidFill>
                  <a:schemeClr val="dk2"/>
                </a:solidFill>
                <a:latin typeface="Lato"/>
                <a:ea typeface="Lato"/>
                <a:cs typeface="Lato"/>
                <a:sym typeface="Lato"/>
              </a:rPr>
              <a:t>3. </a:t>
            </a:r>
            <a:r>
              <a:rPr lang="ru-RU" sz="2400" dirty="0">
                <a:solidFill>
                  <a:schemeClr val="dk2"/>
                </a:solidFill>
                <a:latin typeface="Lato"/>
                <a:ea typeface="Lato"/>
                <a:cs typeface="Lato"/>
                <a:sym typeface="Lato"/>
              </a:rPr>
              <a:t>Које стратегије вршњаци могу да користе да би пружили подршку</a:t>
            </a:r>
            <a:r>
              <a:rPr lang="ru-RU" sz="2400" dirty="0" smtClean="0">
                <a:solidFill>
                  <a:schemeClr val="dk2"/>
                </a:solidFill>
                <a:latin typeface="Lato"/>
                <a:ea typeface="Lato"/>
                <a:cs typeface="Lato"/>
                <a:sym typeface="Lato"/>
              </a:rPr>
              <a:t>?</a:t>
            </a:r>
            <a:r>
              <a:rPr lang="en-US" sz="2400" dirty="0" smtClean="0">
                <a:solidFill>
                  <a:schemeClr val="dk2"/>
                </a:solidFill>
                <a:latin typeface="Lato"/>
                <a:ea typeface="Lato"/>
                <a:cs typeface="Lato"/>
                <a:sym typeface="Lato"/>
              </a:rPr>
              <a:t/>
            </a:r>
            <a:br>
              <a:rPr lang="en-US" sz="2400" dirty="0" smtClean="0">
                <a:solidFill>
                  <a:schemeClr val="dk2"/>
                </a:solidFill>
                <a:latin typeface="Lato"/>
                <a:ea typeface="Lato"/>
                <a:cs typeface="Lato"/>
                <a:sym typeface="Lato"/>
              </a:rPr>
            </a:br>
            <a:r>
              <a:rPr lang="ru-RU" sz="2400" dirty="0" smtClean="0">
                <a:solidFill>
                  <a:schemeClr val="dk2"/>
                </a:solidFill>
                <a:latin typeface="Lato"/>
                <a:ea typeface="Lato"/>
                <a:cs typeface="Lato"/>
                <a:sym typeface="Lato"/>
              </a:rPr>
              <a:t> </a:t>
            </a:r>
            <a:r>
              <a:rPr lang="ru-RU" sz="2400" dirty="0">
                <a:solidFill>
                  <a:schemeClr val="dk2"/>
                </a:solidFill>
                <a:latin typeface="Lato"/>
                <a:ea typeface="Lato"/>
                <a:cs typeface="Lato"/>
                <a:sym typeface="Lato"/>
              </a:rPr>
              <a:t>4. Ко још може да пружи подршку и на који начин?</a:t>
            </a: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u="sng" dirty="0">
                <a:solidFill>
                  <a:schemeClr val="dk2"/>
                </a:solidFill>
                <a:latin typeface="Lato"/>
                <a:ea typeface="Lato"/>
                <a:cs typeface="Lato"/>
                <a:sym typeface="Lato"/>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400" u="sng" dirty="0">
                <a:solidFill>
                  <a:schemeClr val="dk2"/>
                </a:solidFill>
                <a:latin typeface="Lato"/>
                <a:ea typeface="Lato"/>
                <a:cs typeface="Lato"/>
                <a:sym typeface="Lato"/>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400" dirty="0">
                <a:solidFill>
                  <a:schemeClr val="dk2"/>
                </a:solidFill>
                <a:latin typeface="Lato"/>
                <a:ea typeface="Lato"/>
                <a:cs typeface="Lato"/>
                <a:sym typeface="Lato"/>
              </a:rPr>
              <a:t/>
            </a:r>
            <a:br>
              <a:rPr lang="en" sz="2400" dirty="0">
                <a:solidFill>
                  <a:schemeClr val="dk2"/>
                </a:solidFill>
                <a:latin typeface="Lato"/>
                <a:ea typeface="Lato"/>
                <a:cs typeface="Lato"/>
                <a:sym typeface="Lato"/>
              </a:rPr>
            </a:br>
            <a:r>
              <a:rPr lang="en" sz="2400" b="1" dirty="0">
                <a:solidFill>
                  <a:schemeClr val="dk2"/>
                </a:solidFill>
                <a:latin typeface="Lato"/>
                <a:ea typeface="Lato"/>
                <a:cs typeface="Lato"/>
                <a:sym typeface="Lato"/>
              </a:rPr>
              <a:t/>
            </a:r>
            <a:br>
              <a:rPr lang="en" sz="2400" b="1" dirty="0">
                <a:solidFill>
                  <a:schemeClr val="dk2"/>
                </a:solidFill>
                <a:latin typeface="Lato"/>
                <a:ea typeface="Lato"/>
                <a:cs typeface="Lato"/>
                <a:sym typeface="Lato"/>
              </a:rPr>
            </a:br>
            <a:r>
              <a:rPr lang="en" sz="2400" b="1" dirty="0">
                <a:solidFill>
                  <a:schemeClr val="dk2"/>
                </a:solidFill>
                <a:latin typeface="Lato"/>
                <a:ea typeface="Lato"/>
                <a:cs typeface="Lato"/>
                <a:sym typeface="Lato"/>
              </a:rPr>
              <a:t>  </a:t>
            </a:r>
            <a:r>
              <a:rPr lang="en" sz="1600" b="1" dirty="0">
                <a:solidFill>
                  <a:schemeClr val="dk2"/>
                </a:solidFill>
                <a:latin typeface="Lato"/>
                <a:ea typeface="Lato"/>
                <a:cs typeface="Lato"/>
                <a:sym typeface="Lato"/>
              </a:rPr>
              <a:t/>
            </a:r>
            <a:br>
              <a:rPr lang="en" sz="1600" b="1" dirty="0">
                <a:solidFill>
                  <a:schemeClr val="dk2"/>
                </a:solidFill>
                <a:latin typeface="Lato"/>
                <a:ea typeface="Lato"/>
                <a:cs typeface="Lato"/>
                <a:sym typeface="Lato"/>
              </a:rPr>
            </a:br>
            <a:r>
              <a:rPr lang="en" sz="1600" b="1" dirty="0">
                <a:solidFill>
                  <a:schemeClr val="dk2"/>
                </a:solidFill>
                <a:latin typeface="Lato"/>
                <a:ea typeface="Lato"/>
                <a:cs typeface="Lato"/>
                <a:sym typeface="Lato"/>
              </a:rPr>
              <a:t/>
            </a:r>
            <a:br>
              <a:rPr lang="en" sz="1600" b="1" dirty="0">
                <a:solidFill>
                  <a:schemeClr val="dk2"/>
                </a:solidFill>
                <a:latin typeface="Lato"/>
                <a:ea typeface="Lato"/>
                <a:cs typeface="Lato"/>
                <a:sym typeface="Lato"/>
              </a:rPr>
            </a:br>
            <a:r>
              <a:rPr lang="en" sz="2400" b="1" dirty="0">
                <a:solidFill>
                  <a:srgbClr val="339966"/>
                </a:solidFill>
                <a:latin typeface="Lato"/>
                <a:ea typeface="Lato"/>
                <a:cs typeface="Lato"/>
                <a:sym typeface="Lato"/>
              </a:rPr>
              <a:t/>
            </a:r>
            <a:br>
              <a:rPr lang="en" sz="2400" b="1" dirty="0">
                <a:solidFill>
                  <a:srgbClr val="339966"/>
                </a:solidFill>
                <a:latin typeface="Lato"/>
                <a:ea typeface="Lato"/>
                <a:cs typeface="Lato"/>
                <a:sym typeface="Lato"/>
              </a:rPr>
            </a:br>
            <a:endParaRPr sz="2400" b="1" dirty="0">
              <a:solidFill>
                <a:srgbClr val="339966"/>
              </a:solidFill>
              <a:latin typeface="Lato"/>
              <a:ea typeface="Lato"/>
              <a:cs typeface="Lato"/>
              <a:sym typeface="Lato"/>
            </a:endParaRPr>
          </a:p>
        </p:txBody>
      </p:sp>
      <p:pic>
        <p:nvPicPr>
          <p:cNvPr id="366" name="Google Shape;366;p37"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ctrTitle"/>
          </p:nvPr>
        </p:nvSpPr>
        <p:spPr>
          <a:xfrm>
            <a:off x="208429" y="766481"/>
            <a:ext cx="8623871" cy="3876269"/>
          </a:xfrm>
          <a:prstGeom prst="rect">
            <a:avLst/>
          </a:prstGeom>
          <a:noFill/>
          <a:ln>
            <a:noFill/>
          </a:ln>
        </p:spPr>
        <p:txBody>
          <a:bodyPr spcFirstLastPara="1" wrap="square" lIns="91425" tIns="45700" rIns="91425" bIns="45700" anchor="ctr" anchorCtr="0">
            <a:noAutofit/>
          </a:bodyPr>
          <a:lstStyle/>
          <a:p>
            <a:pPr lvl="0" algn="l"/>
            <a:r>
              <a:rPr lang="ru-RU" sz="1800" b="1" dirty="0">
                <a:solidFill>
                  <a:srgbClr val="339966"/>
                </a:solidFill>
              </a:rPr>
              <a:t>Школске интервенције за смањење прекомерне напетости</a:t>
            </a:r>
            <a:r>
              <a:rPr lang="en" sz="1800" b="1" dirty="0">
                <a:solidFill>
                  <a:srgbClr val="339966"/>
                </a:solidFill>
                <a:sym typeface="Arial"/>
              </a:rPr>
              <a:t/>
            </a:r>
            <a:br>
              <a:rPr lang="en" sz="1800" b="1" dirty="0">
                <a:solidFill>
                  <a:srgbClr val="339966"/>
                </a:solidFill>
                <a:sym typeface="Arial"/>
              </a:rPr>
            </a:br>
            <a:r>
              <a:rPr lang="en" sz="900" dirty="0">
                <a:solidFill>
                  <a:schemeClr val="dk2"/>
                </a:solidFill>
                <a:latin typeface="Arial"/>
                <a:ea typeface="Arial"/>
                <a:cs typeface="Arial"/>
                <a:sym typeface="Arial"/>
              </a:rPr>
              <a:t>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t>
            </a:r>
            <a:r>
              <a:rPr lang="en" sz="900" b="1" dirty="0">
                <a:solidFill>
                  <a:schemeClr val="dk2"/>
                </a:solidFill>
                <a:latin typeface="Arial"/>
                <a:ea typeface="Arial"/>
                <a:cs typeface="Arial"/>
                <a:sym typeface="Arial"/>
              </a:rPr>
              <a:t>1st level strategies – green   2nd level strategies – blue   3rd level strategies - orange</a:t>
            </a: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r>
            <a:br>
              <a:rPr lang="en" sz="2400" b="1"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t>
            </a: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endParaRPr sz="2400" b="1" dirty="0">
              <a:solidFill>
                <a:srgbClr val="339966"/>
              </a:solidFill>
              <a:latin typeface="Arial"/>
              <a:ea typeface="Arial"/>
              <a:cs typeface="Arial"/>
              <a:sym typeface="Arial"/>
            </a:endParaRPr>
          </a:p>
        </p:txBody>
      </p:sp>
      <p:pic>
        <p:nvPicPr>
          <p:cNvPr id="372" name="Google Shape;372;p38"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graphicFrame>
        <p:nvGraphicFramePr>
          <p:cNvPr id="373" name="Google Shape;373;p38"/>
          <p:cNvGraphicFramePr/>
          <p:nvPr>
            <p:extLst>
              <p:ext uri="{D42A27DB-BD31-4B8C-83A1-F6EECF244321}">
                <p14:modId xmlns:p14="http://schemas.microsoft.com/office/powerpoint/2010/main" val="2168480322"/>
              </p:ext>
            </p:extLst>
          </p:nvPr>
        </p:nvGraphicFramePr>
        <p:xfrm>
          <a:off x="744071" y="605118"/>
          <a:ext cx="7555075" cy="4552475"/>
        </p:xfrm>
        <a:graphic>
          <a:graphicData uri="http://schemas.openxmlformats.org/drawingml/2006/table">
            <a:tbl>
              <a:tblPr firstRow="1" bandRow="1">
                <a:noFill/>
                <a:tableStyleId>{4AB2BDB1-428E-4B2E-8704-C9315173D1F5}</a:tableStyleId>
              </a:tblPr>
              <a:tblGrid>
                <a:gridCol w="382900">
                  <a:extLst>
                    <a:ext uri="{9D8B030D-6E8A-4147-A177-3AD203B41FA5}">
                      <a16:colId xmlns:a16="http://schemas.microsoft.com/office/drawing/2014/main" val="20000"/>
                    </a:ext>
                  </a:extLst>
                </a:gridCol>
                <a:gridCol w="4916477">
                  <a:extLst>
                    <a:ext uri="{9D8B030D-6E8A-4147-A177-3AD203B41FA5}">
                      <a16:colId xmlns:a16="http://schemas.microsoft.com/office/drawing/2014/main" val="20001"/>
                    </a:ext>
                  </a:extLst>
                </a:gridCol>
                <a:gridCol w="851338">
                  <a:extLst>
                    <a:ext uri="{9D8B030D-6E8A-4147-A177-3AD203B41FA5}">
                      <a16:colId xmlns:a16="http://schemas.microsoft.com/office/drawing/2014/main" val="20002"/>
                    </a:ext>
                  </a:extLst>
                </a:gridCol>
                <a:gridCol w="788276">
                  <a:extLst>
                    <a:ext uri="{9D8B030D-6E8A-4147-A177-3AD203B41FA5}">
                      <a16:colId xmlns:a16="http://schemas.microsoft.com/office/drawing/2014/main" val="20003"/>
                    </a:ext>
                  </a:extLst>
                </a:gridCol>
                <a:gridCol w="616084">
                  <a:extLst>
                    <a:ext uri="{9D8B030D-6E8A-4147-A177-3AD203B41FA5}">
                      <a16:colId xmlns:a16="http://schemas.microsoft.com/office/drawing/2014/main" val="20004"/>
                    </a:ext>
                  </a:extLst>
                </a:gridCol>
              </a:tblGrid>
              <a:tr h="419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i="0" u="none" strike="noStrike" cap="none" dirty="0" smtClean="0"/>
                        <a:t>Интервенције</a:t>
                      </a:r>
                      <a:endParaRPr sz="1000" i="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Наставник</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Родитељ</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Друг</a:t>
                      </a:r>
                      <a:endParaRPr sz="1000" u="none" strike="noStrike" cap="none" dirty="0"/>
                    </a:p>
                  </a:txBody>
                  <a:tcPr marL="91450" marR="91450" marT="45725" marB="45725"/>
                </a:tc>
                <a:extLst>
                  <a:ext uri="{0D108BD9-81ED-4DB2-BD59-A6C34878D82A}">
                    <a16:rowId xmlns:a16="http://schemas.microsoft.com/office/drawing/2014/main" val="10000"/>
                  </a:ext>
                </a:extLst>
              </a:tr>
              <a:tr h="3224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Говорите полако и мирно и охрабрујте дете да полако дише.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1"/>
                  </a:ext>
                </a:extLst>
              </a:tr>
              <a:tr h="3224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Разложите сложене акције на неколико једноставних</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2"/>
                  </a:ext>
                </a:extLst>
              </a:tr>
              <a:tr h="741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Помозите ученицима да схвате вероватноћу да се нешто деси („Плашим се да уђем у аутобус јер мислим да ће се срушити.“ „Колика је вероватноћа да ће се срушити? Колико аутобуса видите сваког дана који се не сударају са другим возилима?“)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3"/>
                  </a:ext>
                </a:extLst>
              </a:tr>
              <a:tr h="741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Помозите ученицима да процене све доказе за своје закључке („Нисам добар/добра у математици.“ „Какве су ти биле оцене прошле недеље? Увек добре осим данас? Да ли се питаш зашто си имао/имала један лош дан, а сви остали су били добри?“)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rgbClr val="92D050"/>
                    </a:solidFill>
                  </a:tcPr>
                </a:tc>
                <a:extLst>
                  <a:ext uri="{0D108BD9-81ED-4DB2-BD59-A6C34878D82A}">
                    <a16:rowId xmlns:a16="http://schemas.microsoft.com/office/drawing/2014/main" val="10004"/>
                  </a:ext>
                </a:extLst>
              </a:tr>
              <a:tr h="4656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Развијте и вежбајте позитиван дијалог са собом („Могу ја ово.“ „Иако сам погрешио у претходном задатку, урадићу следећи како треба.“)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5"/>
                  </a:ext>
                </a:extLst>
              </a:tr>
              <a:tr h="419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Нека ученици користе термометар страха како би утврдили шта их највише плаши и шта да раде када доживе различите нивое страха.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6"/>
                  </a:ext>
                </a:extLst>
              </a:tr>
              <a:tr h="419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Подстакните ученике да користе технике опуштања (нпр. дубоко дисање, вођено визуелизовање, опуштање мишића).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7"/>
                  </a:ext>
                </a:extLst>
              </a:tr>
              <a:tr h="5949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Користите постепено излагање: ако се дете плаши да говори у разреду, дозволите му да говори само испред огледала, затим снимите и пустите снимак, па говорите пред неколико другова из разреда и на крају пред целим разредом.</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dirty="0"/>
                        <a:t>P</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ctrTitle"/>
          </p:nvPr>
        </p:nvSpPr>
        <p:spPr>
          <a:xfrm>
            <a:off x="208429" y="766481"/>
            <a:ext cx="8623871" cy="3876269"/>
          </a:xfrm>
          <a:prstGeom prst="rect">
            <a:avLst/>
          </a:prstGeom>
          <a:noFill/>
          <a:ln>
            <a:noFill/>
          </a:ln>
        </p:spPr>
        <p:txBody>
          <a:bodyPr spcFirstLastPara="1" wrap="square" lIns="91425" tIns="45700" rIns="91425" bIns="45700" anchor="ctr" anchorCtr="0">
            <a:noAutofit/>
          </a:bodyPr>
          <a:lstStyle/>
          <a:p>
            <a:pPr marL="457200" lvl="0" algn="l"/>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ru-RU" sz="1400" b="1" dirty="0">
                <a:solidFill>
                  <a:srgbClr val="339966"/>
                </a:solidFill>
              </a:rPr>
              <a:t>Школске интервенције за побољшање расположења и регулацију расположења</a:t>
            </a:r>
            <a:r>
              <a:rPr lang="en" sz="1400" b="1" dirty="0">
                <a:solidFill>
                  <a:srgbClr val="339966"/>
                </a:solidFill>
                <a:sym typeface="Arial"/>
              </a:rPr>
              <a:t/>
            </a:r>
            <a:br>
              <a:rPr lang="en" sz="1400" b="1" dirty="0">
                <a:solidFill>
                  <a:srgbClr val="339966"/>
                </a:solidFil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r>
              <a:rPr lang="en" sz="2100" dirty="0">
                <a:solidFill>
                  <a:schemeClr val="dk2"/>
                </a:solidFill>
                <a:latin typeface="Arial"/>
                <a:ea typeface="Arial"/>
                <a:cs typeface="Arial"/>
                <a:sym typeface="Arial"/>
              </a:rPr>
              <a:t/>
            </a:r>
            <a:br>
              <a:rPr lang="en" sz="2100" dirty="0">
                <a:solidFill>
                  <a:schemeClr val="dk2"/>
                </a:solidFill>
                <a:latin typeface="Arial"/>
                <a:ea typeface="Arial"/>
                <a:cs typeface="Arial"/>
                <a:sym typeface="Arial"/>
              </a:rPr>
            </a:br>
            <a:r>
              <a:rPr lang="en" sz="2100" b="1" dirty="0">
                <a:solidFill>
                  <a:srgbClr val="339966"/>
                </a:solidFill>
                <a:latin typeface="Arial"/>
                <a:ea typeface="Arial"/>
                <a:cs typeface="Arial"/>
                <a:sym typeface="Arial"/>
              </a:rPr>
              <a:t/>
            </a:r>
            <a:br>
              <a:rPr lang="en" sz="2100" b="1" dirty="0">
                <a:solidFill>
                  <a:srgbClr val="339966"/>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1000" dirty="0">
                <a:solidFill>
                  <a:schemeClr val="dk2"/>
                </a:solidFill>
                <a:latin typeface="Arial"/>
                <a:ea typeface="Arial"/>
                <a:cs typeface="Arial"/>
                <a:sym typeface="Arial"/>
              </a:rPr>
              <a:t>     </a:t>
            </a:r>
            <a:br>
              <a:rPr lang="en" sz="1000" dirty="0">
                <a:solidFill>
                  <a:schemeClr val="dk2"/>
                </a:solidFill>
                <a:latin typeface="Arial"/>
                <a:ea typeface="Arial"/>
                <a:cs typeface="Arial"/>
                <a:sym typeface="Arial"/>
              </a:rPr>
            </a:br>
            <a:r>
              <a:rPr lang="en" sz="1000" dirty="0">
                <a:solidFill>
                  <a:schemeClr val="dk2"/>
                </a:solidFill>
                <a:latin typeface="Arial"/>
                <a:ea typeface="Arial"/>
                <a:cs typeface="Arial"/>
                <a:sym typeface="Arial"/>
              </a:rPr>
              <a:t/>
            </a:r>
            <a:br>
              <a:rPr lang="en" sz="1000" dirty="0">
                <a:solidFill>
                  <a:schemeClr val="dk2"/>
                </a:solidFill>
                <a:latin typeface="Arial"/>
                <a:ea typeface="Arial"/>
                <a:cs typeface="Arial"/>
                <a:sym typeface="Arial"/>
              </a:rPr>
            </a:br>
            <a:r>
              <a:rPr lang="en" sz="1000" dirty="0">
                <a:solidFill>
                  <a:schemeClr val="dk2"/>
                </a:solidFill>
                <a:latin typeface="Arial"/>
                <a:ea typeface="Arial"/>
                <a:cs typeface="Arial"/>
                <a:sym typeface="Arial"/>
              </a:rPr>
              <a:t/>
            </a:r>
            <a:br>
              <a:rPr lang="en" sz="1000" dirty="0">
                <a:solidFill>
                  <a:schemeClr val="dk2"/>
                </a:solidFill>
                <a:latin typeface="Arial"/>
                <a:ea typeface="Arial"/>
                <a:cs typeface="Arial"/>
                <a:sym typeface="Arial"/>
              </a:rPr>
            </a:br>
            <a:r>
              <a:rPr lang="en" sz="1000" dirty="0">
                <a:solidFill>
                  <a:schemeClr val="dk2"/>
                </a:solidFill>
                <a:latin typeface="Arial"/>
                <a:ea typeface="Arial"/>
                <a:cs typeface="Arial"/>
                <a:sym typeface="Arial"/>
              </a:rPr>
              <a:t/>
            </a:r>
            <a:br>
              <a:rPr lang="en" sz="1000" dirty="0">
                <a:solidFill>
                  <a:schemeClr val="dk2"/>
                </a:solidFill>
                <a:latin typeface="Arial"/>
                <a:ea typeface="Arial"/>
                <a:cs typeface="Arial"/>
                <a:sym typeface="Arial"/>
              </a:rPr>
            </a:br>
            <a:r>
              <a:rPr lang="en" sz="1000" dirty="0">
                <a:solidFill>
                  <a:schemeClr val="dk2"/>
                </a:solidFill>
                <a:latin typeface="Arial"/>
                <a:ea typeface="Arial"/>
                <a:cs typeface="Arial"/>
                <a:sym typeface="Arial"/>
              </a:rPr>
              <a:t>                             </a:t>
            </a:r>
            <a:r>
              <a:rPr lang="en" sz="1000" b="1" dirty="0">
                <a:solidFill>
                  <a:schemeClr val="dk2"/>
                </a:solidFill>
                <a:latin typeface="Arial"/>
                <a:ea typeface="Arial"/>
                <a:cs typeface="Arial"/>
                <a:sym typeface="Arial"/>
              </a:rPr>
              <a:t>1st level strategies – green   2nd level strategies – blue   3rd level strategies - orange</a:t>
            </a: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5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500" dirty="0">
                <a:solidFill>
                  <a:schemeClr val="dk2"/>
                </a:solidFill>
                <a:latin typeface="Arial"/>
                <a:ea typeface="Arial"/>
                <a:cs typeface="Arial"/>
                <a:sym typeface="Arial"/>
              </a:rPr>
              <a:t/>
            </a:r>
            <a:br>
              <a:rPr lang="en" sz="2500" dirty="0">
                <a:solidFill>
                  <a:schemeClr val="dk2"/>
                </a:solidFill>
                <a:latin typeface="Arial"/>
                <a:ea typeface="Arial"/>
                <a:cs typeface="Arial"/>
                <a:sym typeface="Arial"/>
              </a:rPr>
            </a:br>
            <a:r>
              <a:rPr lang="en" sz="2500" b="1" dirty="0">
                <a:solidFill>
                  <a:schemeClr val="dk2"/>
                </a:solidFill>
                <a:latin typeface="Arial"/>
                <a:ea typeface="Arial"/>
                <a:cs typeface="Arial"/>
                <a:sym typeface="Arial"/>
              </a:rPr>
              <a:t/>
            </a:r>
            <a:br>
              <a:rPr lang="en" sz="2500" b="1" dirty="0">
                <a:solidFill>
                  <a:schemeClr val="dk2"/>
                </a:solidFill>
                <a:latin typeface="Arial"/>
                <a:ea typeface="Arial"/>
                <a:cs typeface="Arial"/>
                <a:sym typeface="Arial"/>
              </a:rPr>
            </a:br>
            <a:r>
              <a:rPr lang="en" sz="2500" b="1" dirty="0">
                <a:solidFill>
                  <a:schemeClr val="dk2"/>
                </a:solidFill>
                <a:latin typeface="Arial"/>
                <a:ea typeface="Arial"/>
                <a:cs typeface="Arial"/>
                <a:sym typeface="Arial"/>
              </a:rPr>
              <a:t>  </a:t>
            </a:r>
            <a:r>
              <a:rPr lang="en" sz="1700" b="1" dirty="0">
                <a:solidFill>
                  <a:schemeClr val="dk2"/>
                </a:solidFill>
                <a:latin typeface="Arial"/>
                <a:ea typeface="Arial"/>
                <a:cs typeface="Arial"/>
                <a:sym typeface="Arial"/>
              </a:rPr>
              <a:t/>
            </a:r>
            <a:br>
              <a:rPr lang="en" sz="1700" b="1" dirty="0">
                <a:solidFill>
                  <a:schemeClr val="dk2"/>
                </a:solidFill>
                <a:latin typeface="Arial"/>
                <a:ea typeface="Arial"/>
                <a:cs typeface="Arial"/>
                <a:sym typeface="Arial"/>
              </a:rPr>
            </a:br>
            <a:r>
              <a:rPr lang="en" sz="1700" b="1" dirty="0">
                <a:solidFill>
                  <a:schemeClr val="dk2"/>
                </a:solidFill>
                <a:latin typeface="Arial"/>
                <a:ea typeface="Arial"/>
                <a:cs typeface="Arial"/>
                <a:sym typeface="Arial"/>
              </a:rPr>
              <a:t/>
            </a:r>
            <a:br>
              <a:rPr lang="en" sz="1700" b="1" dirty="0">
                <a:solidFill>
                  <a:schemeClr val="dk2"/>
                </a:solidFill>
                <a:latin typeface="Arial"/>
                <a:ea typeface="Arial"/>
                <a:cs typeface="Arial"/>
                <a:sym typeface="Arial"/>
              </a:rPr>
            </a:br>
            <a:r>
              <a:rPr lang="en" sz="2500" b="1" dirty="0">
                <a:solidFill>
                  <a:srgbClr val="339966"/>
                </a:solidFill>
                <a:latin typeface="Arial"/>
                <a:ea typeface="Arial"/>
                <a:cs typeface="Arial"/>
                <a:sym typeface="Arial"/>
              </a:rPr>
              <a:t/>
            </a:r>
            <a:br>
              <a:rPr lang="en" sz="2500" b="1" dirty="0">
                <a:solidFill>
                  <a:srgbClr val="339966"/>
                </a:solidFill>
                <a:latin typeface="Arial"/>
                <a:ea typeface="Arial"/>
                <a:cs typeface="Arial"/>
                <a:sym typeface="Arial"/>
              </a:rPr>
            </a:br>
            <a:endParaRPr sz="2500" b="1" dirty="0">
              <a:solidFill>
                <a:srgbClr val="339966"/>
              </a:solidFill>
              <a:latin typeface="Arial"/>
              <a:ea typeface="Arial"/>
              <a:cs typeface="Arial"/>
              <a:sym typeface="Arial"/>
            </a:endParaRPr>
          </a:p>
        </p:txBody>
      </p:sp>
      <p:pic>
        <p:nvPicPr>
          <p:cNvPr id="379" name="Google Shape;379;p39"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graphicFrame>
        <p:nvGraphicFramePr>
          <p:cNvPr id="380" name="Google Shape;380;p39"/>
          <p:cNvGraphicFramePr/>
          <p:nvPr>
            <p:extLst>
              <p:ext uri="{D42A27DB-BD31-4B8C-83A1-F6EECF244321}">
                <p14:modId xmlns:p14="http://schemas.microsoft.com/office/powerpoint/2010/main" val="642193867"/>
              </p:ext>
            </p:extLst>
          </p:nvPr>
        </p:nvGraphicFramePr>
        <p:xfrm>
          <a:off x="632012" y="388881"/>
          <a:ext cx="7355850" cy="4737139"/>
        </p:xfrm>
        <a:graphic>
          <a:graphicData uri="http://schemas.openxmlformats.org/drawingml/2006/table">
            <a:tbl>
              <a:tblPr firstRow="1" bandRow="1">
                <a:noFill/>
                <a:tableStyleId>{4AB2BDB1-428E-4B2E-8704-C9315173D1F5}</a:tableStyleId>
              </a:tblPr>
              <a:tblGrid>
                <a:gridCol w="230261">
                  <a:extLst>
                    <a:ext uri="{9D8B030D-6E8A-4147-A177-3AD203B41FA5}">
                      <a16:colId xmlns:a16="http://schemas.microsoft.com/office/drawing/2014/main" val="20000"/>
                    </a:ext>
                  </a:extLst>
                </a:gridCol>
                <a:gridCol w="4981657">
                  <a:extLst>
                    <a:ext uri="{9D8B030D-6E8A-4147-A177-3AD203B41FA5}">
                      <a16:colId xmlns:a16="http://schemas.microsoft.com/office/drawing/2014/main" val="20001"/>
                    </a:ext>
                  </a:extLst>
                </a:gridCol>
                <a:gridCol w="905801">
                  <a:extLst>
                    <a:ext uri="{9D8B030D-6E8A-4147-A177-3AD203B41FA5}">
                      <a16:colId xmlns:a16="http://schemas.microsoft.com/office/drawing/2014/main" val="20002"/>
                    </a:ext>
                  </a:extLst>
                </a:gridCol>
                <a:gridCol w="730809">
                  <a:extLst>
                    <a:ext uri="{9D8B030D-6E8A-4147-A177-3AD203B41FA5}">
                      <a16:colId xmlns:a16="http://schemas.microsoft.com/office/drawing/2014/main" val="20003"/>
                    </a:ext>
                  </a:extLst>
                </a:gridCol>
                <a:gridCol w="507322">
                  <a:extLst>
                    <a:ext uri="{9D8B030D-6E8A-4147-A177-3AD203B41FA5}">
                      <a16:colId xmlns:a16="http://schemas.microsoft.com/office/drawing/2014/main" val="20004"/>
                    </a:ext>
                  </a:extLst>
                </a:gridCol>
              </a:tblGrid>
              <a:tr h="3972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i="0" u="none" strike="noStrike" cap="none" dirty="0" smtClean="0"/>
                        <a:t>Интервенције</a:t>
                      </a:r>
                      <a:endParaRPr sz="1000" i="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Наставник</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Родитељ</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Друг</a:t>
                      </a:r>
                      <a:endParaRPr sz="1000" u="none" strike="noStrike" cap="none" dirty="0"/>
                    </a:p>
                  </a:txBody>
                  <a:tcPr marL="91450" marR="91450" marT="45725" marB="45725"/>
                </a:tc>
                <a:extLst>
                  <a:ext uri="{0D108BD9-81ED-4DB2-BD59-A6C34878D82A}">
                    <a16:rowId xmlns:a16="http://schemas.microsoft.com/office/drawing/2014/main" val="10000"/>
                  </a:ext>
                </a:extLst>
              </a:tr>
              <a:tr h="550008">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Нека ученик изрази своје расположење (на скали од 1 до 10, где 10 представља срећу) и идентификује пријатне активности у којима се бави (шетња, слушање музике, вежбање, дружење са позитивним вршњаком).</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rgbClr val="92D050"/>
                    </a:solidFill>
                  </a:tcPr>
                </a:tc>
                <a:extLst>
                  <a:ext uri="{0D108BD9-81ED-4DB2-BD59-A6C34878D82A}">
                    <a16:rowId xmlns:a16="http://schemas.microsoft.com/office/drawing/2014/main" val="10001"/>
                  </a:ext>
                </a:extLst>
              </a:tr>
              <a:tr h="3972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Идентификујте активности или часове где би ученик могао да сарађује са вршњаком који пружа подршку.</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2"/>
                  </a:ext>
                </a:extLst>
              </a:tr>
              <a:tr h="295505">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Помозите ученику да процени „све доказе“ негативних мисли.</a:t>
                      </a:r>
                      <a:endParaRPr sz="1400" u="none" strike="noStrike" cap="none" dirty="0"/>
                    </a:p>
                  </a:txBody>
                  <a:tcPr marL="91450" marR="91450" marT="45725" marB="45725"/>
                </a:tc>
                <a:tc rowSpan="2">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rowSpan="2">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rowSpan="2">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3"/>
                  </a:ext>
                </a:extLst>
              </a:tr>
              <a:tr h="127239">
                <a:tc vMerge="1">
                  <a:txBody>
                    <a:bodyPr/>
                    <a:lstStyle/>
                    <a:p>
                      <a:endParaRPr lang="sr-Latn-RS"/>
                    </a:p>
                  </a:txBody>
                  <a:tcPr/>
                </a:tc>
                <a:tc rowSpan="2">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Помозите ученику да процени све доказе за свој закључак („Нисам добар/добра у математици.“ „Какве су ти биле оцене прошле недеље? Увек добре осим данас? Да ли се питаш зашто си имао/имала један лош дан, а сви остали добри?“)</a:t>
                      </a:r>
                      <a:endParaRPr sz="1400" u="none" strike="noStrike" cap="none" dirty="0"/>
                    </a:p>
                  </a:txBody>
                  <a:tcPr marL="91450" marR="91450" marT="45725" marB="45725"/>
                </a:tc>
                <a:tc vMerge="1">
                  <a:txBody>
                    <a:bodyPr/>
                    <a:lstStyle/>
                    <a:p>
                      <a:endParaRPr lang="sr-Latn-RS"/>
                    </a:p>
                  </a:txBody>
                  <a:tcPr/>
                </a:tc>
                <a:tc vMerge="1">
                  <a:txBody>
                    <a:bodyPr/>
                    <a:lstStyle/>
                    <a:p>
                      <a:endParaRPr lang="sr-Latn-RS"/>
                    </a:p>
                  </a:txBody>
                  <a:tcPr/>
                </a:tc>
                <a:tc vMerge="1">
                  <a:txBody>
                    <a:bodyPr/>
                    <a:lstStyle/>
                    <a:p>
                      <a:endParaRPr lang="sr-Latn-RS"/>
                    </a:p>
                  </a:txBody>
                  <a:tcPr/>
                </a:tc>
                <a:extLst>
                  <a:ext uri="{0D108BD9-81ED-4DB2-BD59-A6C34878D82A}">
                    <a16:rowId xmlns:a16="http://schemas.microsoft.com/office/drawing/2014/main" val="10004"/>
                  </a:ext>
                </a:extLst>
              </a:tr>
              <a:tr h="422769">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vMerge="1">
                  <a:txBody>
                    <a:bodyPr/>
                    <a:lstStyle/>
                    <a:p>
                      <a:endParaRPr lang="sr-Latn-RS"/>
                    </a:p>
                  </a:txBody>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5"/>
                  </a:ext>
                </a:extLst>
              </a:tr>
              <a:tr h="3972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Развијте и вежбајте позитиван говор са собом („Могу ја ово.“ „Иако сам погрешио у претходном задатку, урадићу следећи како треба.“)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rgbClr val="92D050"/>
                    </a:solidFill>
                  </a:tcPr>
                </a:tc>
                <a:extLst>
                  <a:ext uri="{0D108BD9-81ED-4DB2-BD59-A6C34878D82A}">
                    <a16:rowId xmlns:a16="http://schemas.microsoft.com/office/drawing/2014/main" val="10006"/>
                  </a:ext>
                </a:extLst>
              </a:tr>
              <a:tr h="3972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Дозволите ученику да ради алтернативне задатке или да остане у другом делу собе ако је тужан или плаче.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7"/>
                  </a:ext>
                </a:extLst>
              </a:tr>
              <a:tr h="3972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Нека ученик почне са познатим, претходно успешно завршеним задатком, а затим пређе на нове и/или теже задатке.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8"/>
                  </a:ext>
                </a:extLst>
              </a:tr>
              <a:tr h="334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Пронађите партнере за учење који ће вам пружити подршку и помоћ око задатака.</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9"/>
                  </a:ext>
                </a:extLst>
              </a:tr>
              <a:tr h="334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Нека ученик пише дневник својих расположења, песама и прича.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10"/>
                  </a:ext>
                </a:extLst>
              </a:tr>
              <a:tr h="4741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Помозите ученику да идентификује шта доприноси узнемирујућем расположењу ван часа.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ctrTitle"/>
          </p:nvPr>
        </p:nvSpPr>
        <p:spPr>
          <a:xfrm>
            <a:off x="208429" y="766481"/>
            <a:ext cx="8623871" cy="3876269"/>
          </a:xfrm>
          <a:prstGeom prst="rect">
            <a:avLst/>
          </a:prstGeom>
          <a:noFill/>
          <a:ln>
            <a:noFill/>
          </a:ln>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SzPts val="5200"/>
              <a:buNone/>
            </a:pP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endParaRPr sz="2300" b="1" dirty="0">
              <a:solidFill>
                <a:srgbClr val="339966"/>
              </a:solidFill>
              <a:latin typeface="Arial"/>
              <a:ea typeface="Arial"/>
              <a:cs typeface="Arial"/>
              <a:sym typeface="Arial"/>
            </a:endParaRPr>
          </a:p>
          <a:p>
            <a:pPr marL="457200" lvl="0"/>
            <a:r>
              <a:rPr lang="ru-RU" sz="1900" b="1" dirty="0">
                <a:solidFill>
                  <a:srgbClr val="339966"/>
                </a:solidFill>
              </a:rPr>
              <a:t>Школске интервенције за суочавање са самоповређивањем и суицидалним понашањем</a:t>
            </a: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r>
              <a:rPr lang="en" sz="1900" dirty="0">
                <a:solidFill>
                  <a:schemeClr val="dk2"/>
                </a:solidFill>
                <a:latin typeface="Arial"/>
                <a:ea typeface="Arial"/>
                <a:cs typeface="Arial"/>
                <a:sym typeface="Arial"/>
              </a:rPr>
              <a:t/>
            </a:r>
            <a:br>
              <a:rPr lang="en" sz="1900" dirty="0">
                <a:solidFill>
                  <a:schemeClr val="dk2"/>
                </a:solidFill>
                <a:latin typeface="Arial"/>
                <a:ea typeface="Arial"/>
                <a:cs typeface="Arial"/>
                <a:sym typeface="Arial"/>
              </a:rPr>
            </a:br>
            <a:r>
              <a:rPr lang="en" sz="1900" b="1" dirty="0">
                <a:solidFill>
                  <a:srgbClr val="339966"/>
                </a:solidFill>
                <a:latin typeface="Arial"/>
                <a:ea typeface="Arial"/>
                <a:cs typeface="Arial"/>
                <a:sym typeface="Arial"/>
              </a:rPr>
              <a:t/>
            </a:r>
            <a:br>
              <a:rPr lang="en" sz="1900" b="1" dirty="0">
                <a:solidFill>
                  <a:srgbClr val="339966"/>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b="1" dirty="0">
                <a:solidFill>
                  <a:schemeClr val="dk2"/>
                </a:solidFill>
                <a:latin typeface="Arial"/>
                <a:ea typeface="Arial"/>
                <a:cs typeface="Arial"/>
                <a:sym typeface="Arial"/>
              </a:rPr>
              <a:t/>
            </a:r>
            <a:br>
              <a:rPr lang="en" sz="2300" b="1" dirty="0">
                <a:solidFill>
                  <a:schemeClr val="dk2"/>
                </a:solidFill>
                <a:latin typeface="Arial"/>
                <a:ea typeface="Arial"/>
                <a:cs typeface="Arial"/>
                <a:sym typeface="Arial"/>
              </a:rPr>
            </a:br>
            <a:r>
              <a:rPr lang="en" sz="1000" b="1" dirty="0">
                <a:solidFill>
                  <a:schemeClr val="dk2"/>
                </a:solidFill>
                <a:latin typeface="Arial"/>
                <a:ea typeface="Arial"/>
                <a:cs typeface="Arial"/>
                <a:sym typeface="Arial"/>
              </a:rPr>
              <a:t>1st level strategies – green   2nd level strategies – blue   3rd level strategies - orange     </a:t>
            </a:r>
            <a:r>
              <a:rPr lang="en" sz="800" dirty="0">
                <a:solidFill>
                  <a:schemeClr val="dk2"/>
                </a:solidFill>
                <a:latin typeface="Arial"/>
                <a:ea typeface="Arial"/>
                <a:cs typeface="Arial"/>
                <a:sym typeface="Arial"/>
              </a:rPr>
              <a:t/>
            </a:r>
            <a:br>
              <a:rPr lang="en" sz="800" dirty="0">
                <a:solidFill>
                  <a:schemeClr val="dk2"/>
                </a:solidFill>
                <a:latin typeface="Arial"/>
                <a:ea typeface="Arial"/>
                <a:cs typeface="Arial"/>
                <a:sym typeface="Arial"/>
              </a:rPr>
            </a:br>
            <a:r>
              <a:rPr lang="en" sz="800" dirty="0">
                <a:solidFill>
                  <a:schemeClr val="dk2"/>
                </a:solidFill>
                <a:latin typeface="Arial"/>
                <a:ea typeface="Arial"/>
                <a:cs typeface="Arial"/>
                <a:sym typeface="Arial"/>
              </a:rPr>
              <a:t/>
            </a:r>
            <a:br>
              <a:rPr lang="en" sz="800" dirty="0">
                <a:solidFill>
                  <a:schemeClr val="dk2"/>
                </a:solidFill>
                <a:latin typeface="Arial"/>
                <a:ea typeface="Arial"/>
                <a:cs typeface="Arial"/>
                <a:sym typeface="Arial"/>
              </a:rPr>
            </a:br>
            <a:r>
              <a:rPr lang="en" sz="800" dirty="0">
                <a:solidFill>
                  <a:schemeClr val="dk2"/>
                </a:solidFill>
                <a:latin typeface="Arial"/>
                <a:ea typeface="Arial"/>
                <a:cs typeface="Arial"/>
                <a:sym typeface="Arial"/>
              </a:rPr>
              <a:t/>
            </a:r>
            <a:br>
              <a:rPr lang="en" sz="800" dirty="0">
                <a:solidFill>
                  <a:schemeClr val="dk2"/>
                </a:solidFill>
                <a:latin typeface="Arial"/>
                <a:ea typeface="Arial"/>
                <a:cs typeface="Arial"/>
                <a:sym typeface="Arial"/>
              </a:rPr>
            </a:br>
            <a:r>
              <a:rPr lang="en" sz="800" dirty="0">
                <a:solidFill>
                  <a:schemeClr val="dk2"/>
                </a:solidFill>
                <a:latin typeface="Arial"/>
                <a:ea typeface="Arial"/>
                <a:cs typeface="Arial"/>
                <a:sym typeface="Arial"/>
              </a:rPr>
              <a:t/>
            </a:r>
            <a:br>
              <a:rPr lang="en" sz="800" dirty="0">
                <a:solidFill>
                  <a:schemeClr val="dk2"/>
                </a:solidFill>
                <a:latin typeface="Arial"/>
                <a:ea typeface="Arial"/>
                <a:cs typeface="Arial"/>
                <a:sym typeface="Arial"/>
              </a:rPr>
            </a:br>
            <a:r>
              <a:rPr lang="en" sz="800" dirty="0">
                <a:solidFill>
                  <a:schemeClr val="dk2"/>
                </a:solidFill>
                <a:latin typeface="Arial"/>
                <a:ea typeface="Arial"/>
                <a:cs typeface="Arial"/>
                <a:sym typeface="Arial"/>
              </a:rPr>
              <a:t>                             </a:t>
            </a: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3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300" dirty="0">
                <a:solidFill>
                  <a:schemeClr val="dk2"/>
                </a:solidFill>
                <a:latin typeface="Arial"/>
                <a:ea typeface="Arial"/>
                <a:cs typeface="Arial"/>
                <a:sym typeface="Arial"/>
              </a:rPr>
              <a:t/>
            </a:r>
            <a:br>
              <a:rPr lang="en" sz="2300" dirty="0">
                <a:solidFill>
                  <a:schemeClr val="dk2"/>
                </a:solidFill>
                <a:latin typeface="Arial"/>
                <a:ea typeface="Arial"/>
                <a:cs typeface="Arial"/>
                <a:sym typeface="Arial"/>
              </a:rPr>
            </a:br>
            <a:r>
              <a:rPr lang="en" sz="2300" b="1" dirty="0">
                <a:solidFill>
                  <a:schemeClr val="dk2"/>
                </a:solidFill>
                <a:latin typeface="Arial"/>
                <a:ea typeface="Arial"/>
                <a:cs typeface="Arial"/>
                <a:sym typeface="Arial"/>
              </a:rPr>
              <a:t/>
            </a:r>
            <a:br>
              <a:rPr lang="en" sz="2300" b="1" dirty="0">
                <a:solidFill>
                  <a:schemeClr val="dk2"/>
                </a:solidFill>
                <a:latin typeface="Arial"/>
                <a:ea typeface="Arial"/>
                <a:cs typeface="Arial"/>
                <a:sym typeface="Arial"/>
              </a:rPr>
            </a:br>
            <a:r>
              <a:rPr lang="en" sz="2300" b="1" dirty="0">
                <a:solidFill>
                  <a:schemeClr val="dk2"/>
                </a:solidFill>
                <a:latin typeface="Arial"/>
                <a:ea typeface="Arial"/>
                <a:cs typeface="Arial"/>
                <a:sym typeface="Arial"/>
              </a:rPr>
              <a:t>  </a:t>
            </a:r>
            <a:r>
              <a:rPr lang="en" sz="1500" b="1" dirty="0">
                <a:solidFill>
                  <a:schemeClr val="dk2"/>
                </a:solidFill>
                <a:latin typeface="Arial"/>
                <a:ea typeface="Arial"/>
                <a:cs typeface="Arial"/>
                <a:sym typeface="Arial"/>
              </a:rPr>
              <a:t/>
            </a:r>
            <a:br>
              <a:rPr lang="en" sz="1500" b="1" dirty="0">
                <a:solidFill>
                  <a:schemeClr val="dk2"/>
                </a:solidFill>
                <a:latin typeface="Arial"/>
                <a:ea typeface="Arial"/>
                <a:cs typeface="Arial"/>
                <a:sym typeface="Arial"/>
              </a:rPr>
            </a:br>
            <a:r>
              <a:rPr lang="en" sz="1500" b="1" dirty="0">
                <a:solidFill>
                  <a:schemeClr val="dk2"/>
                </a:solidFill>
                <a:latin typeface="Arial"/>
                <a:ea typeface="Arial"/>
                <a:cs typeface="Arial"/>
                <a:sym typeface="Arial"/>
              </a:rPr>
              <a:t/>
            </a:r>
            <a:br>
              <a:rPr lang="en" sz="1500" b="1" dirty="0">
                <a:solidFill>
                  <a:schemeClr val="dk2"/>
                </a:solidFill>
                <a:latin typeface="Arial"/>
                <a:ea typeface="Arial"/>
                <a:cs typeface="Arial"/>
                <a:sym typeface="Arial"/>
              </a:rPr>
            </a:br>
            <a:r>
              <a:rPr lang="en" sz="2300" b="1" dirty="0">
                <a:solidFill>
                  <a:srgbClr val="339966"/>
                </a:solidFill>
                <a:latin typeface="Arial"/>
                <a:ea typeface="Arial"/>
                <a:cs typeface="Arial"/>
                <a:sym typeface="Arial"/>
              </a:rPr>
              <a:t/>
            </a:r>
            <a:br>
              <a:rPr lang="en" sz="2300" b="1" dirty="0">
                <a:solidFill>
                  <a:srgbClr val="339966"/>
                </a:solidFill>
                <a:latin typeface="Arial"/>
                <a:ea typeface="Arial"/>
                <a:cs typeface="Arial"/>
                <a:sym typeface="Arial"/>
              </a:rPr>
            </a:br>
            <a:endParaRPr sz="2300" b="1" dirty="0">
              <a:solidFill>
                <a:srgbClr val="339966"/>
              </a:solidFill>
              <a:latin typeface="Arial"/>
              <a:ea typeface="Arial"/>
              <a:cs typeface="Arial"/>
              <a:sym typeface="Arial"/>
            </a:endParaRPr>
          </a:p>
        </p:txBody>
      </p:sp>
      <p:pic>
        <p:nvPicPr>
          <p:cNvPr id="386" name="Google Shape;386;p40"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graphicFrame>
        <p:nvGraphicFramePr>
          <p:cNvPr id="387" name="Google Shape;387;p40"/>
          <p:cNvGraphicFramePr/>
          <p:nvPr>
            <p:extLst>
              <p:ext uri="{D42A27DB-BD31-4B8C-83A1-F6EECF244321}">
                <p14:modId xmlns:p14="http://schemas.microsoft.com/office/powerpoint/2010/main" val="1888268242"/>
              </p:ext>
            </p:extLst>
          </p:nvPr>
        </p:nvGraphicFramePr>
        <p:xfrm>
          <a:off x="756745" y="1007333"/>
          <a:ext cx="7616600" cy="3995108"/>
        </p:xfrm>
        <a:graphic>
          <a:graphicData uri="http://schemas.openxmlformats.org/drawingml/2006/table">
            <a:tbl>
              <a:tblPr firstRow="1" bandRow="1">
                <a:noFill/>
                <a:tableStyleId>{4AB2BDB1-428E-4B2E-8704-C9315173D1F5}</a:tableStyleId>
              </a:tblPr>
              <a:tblGrid>
                <a:gridCol w="378460">
                  <a:extLst>
                    <a:ext uri="{9D8B030D-6E8A-4147-A177-3AD203B41FA5}">
                      <a16:colId xmlns:a16="http://schemas.microsoft.com/office/drawing/2014/main" val="20000"/>
                    </a:ext>
                  </a:extLst>
                </a:gridCol>
                <a:gridCol w="4935258">
                  <a:extLst>
                    <a:ext uri="{9D8B030D-6E8A-4147-A177-3AD203B41FA5}">
                      <a16:colId xmlns:a16="http://schemas.microsoft.com/office/drawing/2014/main" val="20001"/>
                    </a:ext>
                  </a:extLst>
                </a:gridCol>
                <a:gridCol w="883021">
                  <a:extLst>
                    <a:ext uri="{9D8B030D-6E8A-4147-A177-3AD203B41FA5}">
                      <a16:colId xmlns:a16="http://schemas.microsoft.com/office/drawing/2014/main" val="20002"/>
                    </a:ext>
                  </a:extLst>
                </a:gridCol>
                <a:gridCol w="755307">
                  <a:extLst>
                    <a:ext uri="{9D8B030D-6E8A-4147-A177-3AD203B41FA5}">
                      <a16:colId xmlns:a16="http://schemas.microsoft.com/office/drawing/2014/main" val="20003"/>
                    </a:ext>
                  </a:extLst>
                </a:gridCol>
                <a:gridCol w="664554">
                  <a:extLst>
                    <a:ext uri="{9D8B030D-6E8A-4147-A177-3AD203B41FA5}">
                      <a16:colId xmlns:a16="http://schemas.microsoft.com/office/drawing/2014/main" val="20004"/>
                    </a:ext>
                  </a:extLst>
                </a:gridCol>
              </a:tblGrid>
              <a:tr h="36604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Интервенције</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Наставник</a:t>
                      </a:r>
                      <a:endParaRPr sz="1000"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r-Cyrl-RS" sz="1000" b="1" i="0" u="none" strike="noStrike" kern="0" cap="none" spc="0" normalizeH="0" baseline="0" noProof="0" dirty="0" smtClean="0">
                          <a:ln>
                            <a:noFill/>
                          </a:ln>
                          <a:solidFill>
                            <a:srgbClr val="FFFFFF"/>
                          </a:solidFill>
                          <a:effectLst/>
                          <a:uLnTx/>
                          <a:uFillTx/>
                          <a:latin typeface="Arial"/>
                          <a:cs typeface="Arial"/>
                          <a:sym typeface="Arial"/>
                        </a:rPr>
                        <a:t>Родитељ</a:t>
                      </a:r>
                      <a:endParaRPr kumimoji="0" lang="sr-Cyrl-RS" sz="1000" b="1" i="0" u="none" strike="noStrike" kern="0" cap="none" spc="0" normalizeH="0" baseline="0" noProof="0" dirty="0">
                        <a:ln>
                          <a:noFill/>
                        </a:ln>
                        <a:solidFill>
                          <a:srgbClr val="FFFFFF"/>
                        </a:solidFill>
                        <a:effectLst/>
                        <a:uLnTx/>
                        <a:uFillTx/>
                        <a:latin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Друг</a:t>
                      </a:r>
                      <a:endParaRPr sz="1000" u="none" strike="noStrike" cap="none" dirty="0"/>
                    </a:p>
                  </a:txBody>
                  <a:tcPr marL="91450" marR="91450" marT="45725" marB="45725"/>
                </a:tc>
                <a:extLst>
                  <a:ext uri="{0D108BD9-81ED-4DB2-BD59-A6C34878D82A}">
                    <a16:rowId xmlns:a16="http://schemas.microsoft.com/office/drawing/2014/main" val="10000"/>
                  </a:ext>
                </a:extLst>
              </a:tr>
              <a:tr h="57654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Ојачати заштитне факторе, укључујући добре односе са школским друговима и наставницима и приступ подршци у учионици и ван ње.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rgbClr val="92D050"/>
                    </a:solidFill>
                  </a:tcPr>
                </a:tc>
                <a:extLst>
                  <a:ext uri="{0D108BD9-81ED-4DB2-BD59-A6C34878D82A}">
                    <a16:rowId xmlns:a16="http://schemas.microsoft.com/office/drawing/2014/main" val="10001"/>
                  </a:ext>
                </a:extLst>
              </a:tr>
              <a:tr h="51627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Идентификујте који су ученици у ризику од самоповређивања и самоубиства (изненадне или драматичне промене у понашању или постигнућима, поклањање ствари).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2"/>
                  </a:ext>
                </a:extLst>
              </a:tr>
              <a:tr h="65888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Успоставите дијалог са узнемиреном и/или суицидалном младом особом; важно је разумети да наставник није сам у процесу комуникације.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solidFill>
                      <a:schemeClr val="lt2"/>
                    </a:solidFill>
                  </a:tcPr>
                </a:tc>
                <a:extLst>
                  <a:ext uri="{0D108BD9-81ED-4DB2-BD59-A6C34878D82A}">
                    <a16:rowId xmlns:a16="http://schemas.microsoft.com/office/drawing/2014/main" val="10003"/>
                  </a:ext>
                </a:extLst>
              </a:tr>
              <a:tr h="65888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Реаговати на ученике који могу бити у ризику од самоубиства (причају или пишу о смрти, осећају се беспомоћно или немају разлога за живот или причају о самоубиству, траже начине да се убију) предузимањем неопходних акција.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4"/>
                  </a:ext>
                </a:extLst>
              </a:tr>
              <a:tr h="65888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Непрекидно надгледајте ученика за кога се утврди да је у непосредној опасности (или организујте да га надгледа друга одрасла особа) док га не прегледа стручњак за ментално здравље.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5"/>
                  </a:ext>
                </a:extLst>
              </a:tr>
              <a:tr h="497009">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Одведите ученика код стручњака и пружите му додатне информације које ће му помоћи у процени.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ctrTitle"/>
          </p:nvPr>
        </p:nvSpPr>
        <p:spPr>
          <a:xfrm>
            <a:off x="208429" y="766481"/>
            <a:ext cx="8623871" cy="3876269"/>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5200"/>
              <a:buNone/>
            </a:pP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endParaRPr sz="2400" b="1" dirty="0">
              <a:solidFill>
                <a:srgbClr val="339966"/>
              </a:solidFill>
              <a:latin typeface="Arial"/>
              <a:ea typeface="Arial"/>
              <a:cs typeface="Arial"/>
              <a:sym typeface="Arial"/>
            </a:endParaRPr>
          </a:p>
          <a:p>
            <a:pPr marL="457200" lvl="0" algn="l"/>
            <a:r>
              <a:rPr lang="ru-RU" sz="2000" b="1" dirty="0">
                <a:solidFill>
                  <a:srgbClr val="339966"/>
                </a:solidFill>
              </a:rPr>
              <a:t>Школске интервенције за суочавање са употребом супстанци</a:t>
            </a: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000" dirty="0">
                <a:solidFill>
                  <a:schemeClr val="dk2"/>
                </a:solidFill>
                <a:latin typeface="Arial"/>
                <a:ea typeface="Arial"/>
                <a:cs typeface="Arial"/>
                <a:sym typeface="Arial"/>
              </a:rPr>
              <a:t/>
            </a:r>
            <a:br>
              <a:rPr lang="en" sz="2000" dirty="0">
                <a:solidFill>
                  <a:schemeClr val="dk2"/>
                </a:solidFill>
                <a:latin typeface="Arial"/>
                <a:ea typeface="Arial"/>
                <a:cs typeface="Arial"/>
                <a:sym typeface="Arial"/>
              </a:rPr>
            </a:br>
            <a:r>
              <a:rPr lang="en" sz="2000" b="1" dirty="0">
                <a:solidFill>
                  <a:srgbClr val="339966"/>
                </a:solidFill>
                <a:latin typeface="Arial"/>
                <a:ea typeface="Arial"/>
                <a:cs typeface="Arial"/>
                <a:sym typeface="Arial"/>
              </a:rPr>
              <a:t/>
            </a:r>
            <a:br>
              <a:rPr lang="en" sz="2000" b="1" dirty="0">
                <a:solidFill>
                  <a:srgbClr val="339966"/>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r>
            <a:br>
              <a:rPr lang="en" sz="2400" b="1"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t>
            </a:r>
            <a:r>
              <a:rPr lang="en" sz="1100" b="1" dirty="0">
                <a:solidFill>
                  <a:schemeClr val="dk2"/>
                </a:solidFill>
                <a:latin typeface="Arial"/>
                <a:ea typeface="Arial"/>
                <a:cs typeface="Arial"/>
                <a:sym typeface="Arial"/>
              </a:rPr>
              <a:t>1st level strategies – green   2nd level strategies – blue   3rd level strategies - orange     </a:t>
            </a: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r>
            <a:br>
              <a:rPr lang="en" sz="900" dirty="0">
                <a:solidFill>
                  <a:schemeClr val="dk2"/>
                </a:solidFill>
                <a:latin typeface="Arial"/>
                <a:ea typeface="Arial"/>
                <a:cs typeface="Arial"/>
                <a:sym typeface="Arial"/>
              </a:rPr>
            </a:br>
            <a:r>
              <a:rPr lang="en" sz="900" dirty="0">
                <a:solidFill>
                  <a:schemeClr val="dk2"/>
                </a:solidFill>
                <a:latin typeface="Arial"/>
                <a:ea typeface="Arial"/>
                <a:cs typeface="Arial"/>
                <a:sym typeface="Arial"/>
              </a:rPr>
              <a:t>                             </a:t>
            </a: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r>
            <a:br>
              <a:rPr lang="en" sz="2400" u="sng" dirty="0">
                <a:solidFill>
                  <a:schemeClr val="dk2"/>
                </a:solidFill>
                <a:latin typeface="Arial"/>
                <a:ea typeface="Arial"/>
                <a:cs typeface="Arial"/>
                <a:sym typeface="Aria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br>
            <a:r>
              <a:rPr lang="en" sz="2400" dirty="0">
                <a:solidFill>
                  <a:schemeClr val="dk2"/>
                </a:solidFill>
                <a:latin typeface="Arial"/>
                <a:ea typeface="Arial"/>
                <a:cs typeface="Arial"/>
                <a:sym typeface="Arial"/>
              </a:rPr>
              <a:t/>
            </a:r>
            <a:br>
              <a:rPr lang="en" sz="2400"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r>
            <a:br>
              <a:rPr lang="en" sz="2400" b="1" dirty="0">
                <a:solidFill>
                  <a:schemeClr val="dk2"/>
                </a:solidFill>
                <a:latin typeface="Arial"/>
                <a:ea typeface="Arial"/>
                <a:cs typeface="Arial"/>
                <a:sym typeface="Arial"/>
              </a:rPr>
            </a:br>
            <a:r>
              <a:rPr lang="en" sz="2400" b="1" dirty="0">
                <a:solidFill>
                  <a:schemeClr val="dk2"/>
                </a:solidFill>
                <a:latin typeface="Arial"/>
                <a:ea typeface="Arial"/>
                <a:cs typeface="Arial"/>
                <a:sym typeface="Arial"/>
              </a:rPr>
              <a:t>  </a:t>
            </a: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1600" b="1" dirty="0">
                <a:solidFill>
                  <a:schemeClr val="dk2"/>
                </a:solidFill>
                <a:latin typeface="Arial"/>
                <a:ea typeface="Arial"/>
                <a:cs typeface="Arial"/>
                <a:sym typeface="Arial"/>
              </a:rPr>
              <a:t/>
            </a:r>
            <a:br>
              <a:rPr lang="en" sz="1600" b="1" dirty="0">
                <a:solidFill>
                  <a:schemeClr val="dk2"/>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endParaRPr sz="2400" b="1" dirty="0">
              <a:solidFill>
                <a:srgbClr val="339966"/>
              </a:solidFill>
              <a:latin typeface="Arial"/>
              <a:ea typeface="Arial"/>
              <a:cs typeface="Arial"/>
              <a:sym typeface="Arial"/>
            </a:endParaRPr>
          </a:p>
        </p:txBody>
      </p:sp>
      <p:pic>
        <p:nvPicPr>
          <p:cNvPr id="393" name="Google Shape;393;p41"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graphicFrame>
        <p:nvGraphicFramePr>
          <p:cNvPr id="394" name="Google Shape;394;p41"/>
          <p:cNvGraphicFramePr/>
          <p:nvPr>
            <p:extLst>
              <p:ext uri="{D42A27DB-BD31-4B8C-83A1-F6EECF244321}">
                <p14:modId xmlns:p14="http://schemas.microsoft.com/office/powerpoint/2010/main" val="788809230"/>
              </p:ext>
            </p:extLst>
          </p:nvPr>
        </p:nvGraphicFramePr>
        <p:xfrm>
          <a:off x="623920" y="998832"/>
          <a:ext cx="7792900" cy="3955725"/>
        </p:xfrm>
        <a:graphic>
          <a:graphicData uri="http://schemas.openxmlformats.org/drawingml/2006/table">
            <a:tbl>
              <a:tblPr firstRow="1" bandRow="1">
                <a:noFill/>
                <a:tableStyleId>{4AB2BDB1-428E-4B2E-8704-C9315173D1F5}</a:tableStyleId>
              </a:tblPr>
              <a:tblGrid>
                <a:gridCol w="382900">
                  <a:extLst>
                    <a:ext uri="{9D8B030D-6E8A-4147-A177-3AD203B41FA5}">
                      <a16:colId xmlns:a16="http://schemas.microsoft.com/office/drawing/2014/main" val="20000"/>
                    </a:ext>
                  </a:extLst>
                </a:gridCol>
                <a:gridCol w="5089180">
                  <a:extLst>
                    <a:ext uri="{9D8B030D-6E8A-4147-A177-3AD203B41FA5}">
                      <a16:colId xmlns:a16="http://schemas.microsoft.com/office/drawing/2014/main" val="20001"/>
                    </a:ext>
                  </a:extLst>
                </a:gridCol>
                <a:gridCol w="882195">
                  <a:extLst>
                    <a:ext uri="{9D8B030D-6E8A-4147-A177-3AD203B41FA5}">
                      <a16:colId xmlns:a16="http://schemas.microsoft.com/office/drawing/2014/main" val="20002"/>
                    </a:ext>
                  </a:extLst>
                </a:gridCol>
                <a:gridCol w="809971">
                  <a:extLst>
                    <a:ext uri="{9D8B030D-6E8A-4147-A177-3AD203B41FA5}">
                      <a16:colId xmlns:a16="http://schemas.microsoft.com/office/drawing/2014/main" val="20003"/>
                    </a:ext>
                  </a:extLst>
                </a:gridCol>
                <a:gridCol w="628654">
                  <a:extLst>
                    <a:ext uri="{9D8B030D-6E8A-4147-A177-3AD203B41FA5}">
                      <a16:colId xmlns:a16="http://schemas.microsoft.com/office/drawing/2014/main" val="20004"/>
                    </a:ext>
                  </a:extLst>
                </a:gridCol>
              </a:tblGrid>
              <a:tr h="389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Интервенције</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Наставник</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Родитељ</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Друг</a:t>
                      </a:r>
                      <a:endParaRPr sz="1000" u="none" strike="noStrike" cap="none" dirty="0"/>
                    </a:p>
                  </a:txBody>
                  <a:tcPr marL="91450" marR="91450" marT="45725" marB="45725"/>
                </a:tc>
                <a:extLst>
                  <a:ext uri="{0D108BD9-81ED-4DB2-BD59-A6C34878D82A}">
                    <a16:rowId xmlns:a16="http://schemas.microsoft.com/office/drawing/2014/main" val="10000"/>
                  </a:ext>
                </a:extLst>
              </a:tr>
              <a:tr h="6129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Побољшати везе широм школе како би се помогло ученицима са проблемима са употребом супстанци.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solidFill>
                      <a:schemeClr val="lt2"/>
                    </a:solidFill>
                  </a:tcPr>
                </a:tc>
                <a:extLst>
                  <a:ext uri="{0D108BD9-81ED-4DB2-BD59-A6C34878D82A}">
                    <a16:rowId xmlns:a16="http://schemas.microsoft.com/office/drawing/2014/main" val="10001"/>
                  </a:ext>
                </a:extLst>
              </a:tr>
              <a:tr h="442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Развијте позитивне односе са наставницима, саветницима и вршњацима у школи.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2"/>
                  </a:ext>
                </a:extLst>
              </a:tr>
              <a:tr h="505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Дефинисати и спровести политику која успоставља школу као окружење без дрога.</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rgbClr val="92D05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rgbClr val="92D050"/>
                    </a:solidFill>
                  </a:tcPr>
                </a:tc>
                <a:extLst>
                  <a:ext uri="{0D108BD9-81ED-4DB2-BD59-A6C34878D82A}">
                    <a16:rowId xmlns:a16="http://schemas.microsoft.com/office/drawing/2014/main" val="10003"/>
                  </a:ext>
                </a:extLst>
              </a:tr>
              <a:tr h="442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Обезбедите информације и ресурсе о злоупотреби супстанци.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4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4"/>
                  </a:ext>
                </a:extLst>
              </a:tr>
              <a:tr h="5058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Објасните да одређене активности (спорт, часови драме итд.) могу ангажовати ученика на позитиван и креативан начин.</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sr-Cyrl-RS" sz="1000" u="none" strike="noStrike" cap="none" dirty="0" smtClean="0"/>
                        <a:t>Д</a:t>
                      </a:r>
                      <a:endParaRPr sz="1000" u="none" strike="noStrike" cap="none" dirty="0"/>
                    </a:p>
                  </a:txBody>
                  <a:tcPr marL="91450" marR="91450" marT="45725" marB="45725">
                    <a:solidFill>
                      <a:schemeClr val="accent1"/>
                    </a:solidFill>
                  </a:tcPr>
                </a:tc>
                <a:extLst>
                  <a:ext uri="{0D108BD9-81ED-4DB2-BD59-A6C34878D82A}">
                    <a16:rowId xmlns:a16="http://schemas.microsoft.com/office/drawing/2014/main" val="10005"/>
                  </a:ext>
                </a:extLst>
              </a:tr>
              <a:tr h="528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За теже случајеве размотрите центре за опоравак.</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6"/>
                  </a:ext>
                </a:extLst>
              </a:tr>
              <a:tr h="528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ru-RU" sz="1000" u="none" strike="noStrike" cap="none" dirty="0" smtClean="0"/>
                        <a:t>Подстицати ученика да се дружи са вршњацима који не користе супстанце и да борави у окружењу без супстанци.</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Noto Sans Symbols"/>
                        <a:buNone/>
                      </a:pPr>
                      <a:r>
                        <a:rPr lang="sr-Cyrl-RS" sz="1000" u="none" strike="noStrike" cap="none" dirty="0" smtClean="0"/>
                        <a:t>Н</a:t>
                      </a:r>
                      <a:endParaRPr sz="1000" u="none" strike="noStrike" cap="none" dirty="0"/>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Noto Sans Symbols"/>
                        <a:buNone/>
                      </a:pPr>
                      <a:r>
                        <a:rPr lang="en" sz="1000" u="none" strike="noStrike" cap="none"/>
                        <a:t>P</a:t>
                      </a:r>
                      <a:endParaRPr sz="1000" u="none" strike="noStrike" cap="none"/>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a:off x="299825" y="-180281"/>
            <a:ext cx="8229600" cy="857400"/>
          </a:xfrm>
          <a:prstGeom prst="rect">
            <a:avLst/>
          </a:prstGeom>
          <a:noFill/>
          <a:ln>
            <a:noFill/>
          </a:ln>
        </p:spPr>
        <p:txBody>
          <a:bodyPr spcFirstLastPara="1" wrap="square" lIns="91425" tIns="45700" rIns="91425" bIns="45700" anchor="ctr" anchorCtr="0">
            <a:normAutofit fontScale="90000"/>
          </a:bodyPr>
          <a:lstStyle/>
          <a:p>
            <a:pPr lvl="0">
              <a:buClr>
                <a:srgbClr val="2C2C2C"/>
              </a:buClr>
              <a:buSzPct val="111125"/>
            </a:pP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r>
              <a:rPr lang="sr-Cyrl-ME" sz="2400" b="1" dirty="0" smtClean="0">
                <a:solidFill>
                  <a:srgbClr val="339966"/>
                </a:solidFill>
              </a:rPr>
              <a:t>Хвала </a:t>
            </a:r>
            <a:r>
              <a:rPr lang="sr-Cyrl-ME" sz="2400" b="1" dirty="0">
                <a:solidFill>
                  <a:srgbClr val="339966"/>
                </a:solidFill>
              </a:rPr>
              <a:t>на пажњи!</a:t>
            </a:r>
            <a:r>
              <a:rPr lang="en" sz="2400" b="1" dirty="0">
                <a:solidFill>
                  <a:srgbClr val="339966"/>
                </a:solidFill>
                <a:latin typeface="Arial"/>
                <a:ea typeface="Arial"/>
                <a:cs typeface="Arial"/>
                <a:sym typeface="Arial"/>
              </a:rPr>
              <a:t/>
            </a:r>
            <a:br>
              <a:rPr lang="en" sz="2400" b="1" dirty="0">
                <a:solidFill>
                  <a:srgbClr val="339966"/>
                </a:solidFill>
                <a:latin typeface="Arial"/>
                <a:ea typeface="Arial"/>
                <a:cs typeface="Arial"/>
                <a:sym typeface="Arial"/>
              </a:rPr>
            </a:br>
            <a:endParaRPr sz="2400" b="1" dirty="0">
              <a:solidFill>
                <a:srgbClr val="339966"/>
              </a:solidFill>
              <a:latin typeface="Arial"/>
              <a:ea typeface="Arial"/>
              <a:cs typeface="Arial"/>
              <a:sym typeface="Arial"/>
            </a:endParaRPr>
          </a:p>
        </p:txBody>
      </p:sp>
      <p:pic>
        <p:nvPicPr>
          <p:cNvPr id="401" name="Google Shape;401;p43"/>
          <p:cNvPicPr preferRelativeResize="0"/>
          <p:nvPr/>
        </p:nvPicPr>
        <p:blipFill rotWithShape="1">
          <a:blip r:embed="rId3">
            <a:alphaModFix/>
          </a:blip>
          <a:srcRect/>
          <a:stretch/>
        </p:blipFill>
        <p:spPr>
          <a:xfrm>
            <a:off x="258075" y="1063378"/>
            <a:ext cx="3775324" cy="3775324"/>
          </a:xfrm>
          <a:prstGeom prst="rect">
            <a:avLst/>
          </a:prstGeom>
          <a:noFill/>
          <a:ln>
            <a:noFill/>
          </a:ln>
        </p:spPr>
      </p:pic>
      <p:pic>
        <p:nvPicPr>
          <p:cNvPr id="402" name="Google Shape;402;p43" descr="H:\My Drive\KA2\KA2 - TYM\_WP5-Sharing and Promotion\Graphic Identity\Logo TYM\TYM_Tavola disegno 1-02.png"/>
          <p:cNvPicPr preferRelativeResize="0"/>
          <p:nvPr/>
        </p:nvPicPr>
        <p:blipFill rotWithShape="1">
          <a:blip r:embed="rId4">
            <a:alphaModFix/>
          </a:blip>
          <a:srcRect/>
          <a:stretch/>
        </p:blipFill>
        <p:spPr>
          <a:xfrm>
            <a:off x="8241175" y="0"/>
            <a:ext cx="677119" cy="677119"/>
          </a:xfrm>
          <a:prstGeom prst="rect">
            <a:avLst/>
          </a:prstGeom>
          <a:noFill/>
          <a:ln>
            <a:noFill/>
          </a:ln>
        </p:spPr>
      </p:pic>
      <p:sp>
        <p:nvSpPr>
          <p:cNvPr id="403" name="Google Shape;403;p43"/>
          <p:cNvSpPr txBox="1">
            <a:spLocks noGrp="1"/>
          </p:cNvSpPr>
          <p:nvPr>
            <p:ph type="body" idx="1"/>
          </p:nvPr>
        </p:nvSpPr>
        <p:spPr>
          <a:xfrm>
            <a:off x="4414625" y="2116150"/>
            <a:ext cx="4224600" cy="1207200"/>
          </a:xfrm>
          <a:prstGeom prst="rect">
            <a:avLst/>
          </a:prstGeom>
          <a:noFill/>
          <a:ln>
            <a:noFill/>
          </a:ln>
        </p:spPr>
        <p:txBody>
          <a:bodyPr spcFirstLastPara="1" wrap="square" lIns="91425" tIns="45700" rIns="91425" bIns="45700" anchor="t" anchorCtr="0">
            <a:noAutofit/>
          </a:bodyPr>
          <a:lstStyle/>
          <a:p>
            <a:pPr marL="0" lvl="0" indent="0" algn="just">
              <a:lnSpc>
                <a:spcPct val="130000"/>
              </a:lnSpc>
              <a:spcBef>
                <a:spcPts val="1500"/>
              </a:spcBef>
              <a:buSzPts val="1395"/>
              <a:buNone/>
            </a:pPr>
            <a:r>
              <a:rPr lang="ru-RU" sz="2060" dirty="0" smtClean="0"/>
              <a:t>Молимо </a:t>
            </a:r>
            <a:r>
              <a:rPr lang="ru-RU" sz="2060" dirty="0"/>
              <a:t>вас да нам оставите повратне информације!</a:t>
            </a:r>
            <a:endParaRPr sz="2060" dirty="0">
              <a:latin typeface="Lato"/>
              <a:ea typeface="Lato"/>
              <a:cs typeface="Lato"/>
              <a:sym typeface="Lato"/>
            </a:endParaRPr>
          </a:p>
          <a:p>
            <a:pPr marL="457200" lvl="0" indent="0" algn="just" rtl="0">
              <a:lnSpc>
                <a:spcPct val="130000"/>
              </a:lnSpc>
              <a:spcBef>
                <a:spcPts val="2700"/>
              </a:spcBef>
              <a:spcAft>
                <a:spcPts val="1200"/>
              </a:spcAft>
              <a:buSzPts val="1395"/>
              <a:buNone/>
            </a:pPr>
            <a:endParaRPr sz="2060" dirty="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3"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88" name="Google Shape;88;p3"/>
          <p:cNvSpPr txBox="1">
            <a:spLocks noGrp="1"/>
          </p:cNvSpPr>
          <p:nvPr>
            <p:ph type="title"/>
          </p:nvPr>
        </p:nvSpPr>
        <p:spPr>
          <a:xfrm>
            <a:off x="457200" y="404753"/>
            <a:ext cx="8229600" cy="857400"/>
          </a:xfrm>
          <a:prstGeom prst="rect">
            <a:avLst/>
          </a:prstGeom>
          <a:noFill/>
          <a:ln>
            <a:noFill/>
          </a:ln>
        </p:spPr>
        <p:txBody>
          <a:bodyPr spcFirstLastPara="1" wrap="square" lIns="91425" tIns="45700" rIns="91425" bIns="45700" anchor="ctr" anchorCtr="0">
            <a:normAutofit/>
          </a:bodyPr>
          <a:lstStyle/>
          <a:p>
            <a:pPr lvl="0" algn="l">
              <a:lnSpc>
                <a:spcPct val="115000"/>
              </a:lnSpc>
              <a:spcBef>
                <a:spcPts val="1200"/>
              </a:spcBef>
              <a:spcAft>
                <a:spcPts val="1200"/>
              </a:spcAft>
              <a:buSzPts val="1100"/>
            </a:pPr>
            <a:r>
              <a:rPr lang="ru-RU" sz="2400" b="1" dirty="0">
                <a:solidFill>
                  <a:srgbClr val="339966"/>
                </a:solidFill>
                <a:latin typeface="Lato"/>
                <a:ea typeface="Lato"/>
                <a:cs typeface="Lato"/>
                <a:sym typeface="Lato"/>
              </a:rPr>
              <a:t>Уобичајени ментални проблеми код адолесцената</a:t>
            </a:r>
            <a:endParaRPr sz="2400" b="1" dirty="0">
              <a:solidFill>
                <a:srgbClr val="339966"/>
              </a:solidFill>
              <a:latin typeface="Lato"/>
              <a:ea typeface="Lato"/>
              <a:cs typeface="Lato"/>
              <a:sym typeface="Lato"/>
            </a:endParaRPr>
          </a:p>
        </p:txBody>
      </p:sp>
      <p:sp>
        <p:nvSpPr>
          <p:cNvPr id="89" name="Google Shape;89;p3"/>
          <p:cNvSpPr txBox="1"/>
          <p:nvPr/>
        </p:nvSpPr>
        <p:spPr>
          <a:xfrm>
            <a:off x="922100" y="1768475"/>
            <a:ext cx="3458100" cy="2191339"/>
          </a:xfrm>
          <a:prstGeom prst="rect">
            <a:avLst/>
          </a:prstGeom>
          <a:noFill/>
          <a:ln>
            <a:noFill/>
          </a:ln>
        </p:spPr>
        <p:txBody>
          <a:bodyPr spcFirstLastPara="1" wrap="square" lIns="91425" tIns="91425" rIns="91425" bIns="91425" anchor="t" anchorCtr="0">
            <a:spAutoFit/>
          </a:bodyPr>
          <a:lstStyle/>
          <a:p>
            <a:pPr lvl="0">
              <a:lnSpc>
                <a:spcPct val="115000"/>
              </a:lnSpc>
              <a:spcBef>
                <a:spcPts val="1200"/>
              </a:spcBef>
              <a:buClr>
                <a:schemeClr val="dk1"/>
              </a:buClr>
              <a:buSzPts val="1100"/>
            </a:pPr>
            <a:r>
              <a:rPr lang="ru-RU" sz="2400" dirty="0">
                <a:solidFill>
                  <a:schemeClr val="dk2"/>
                </a:solidFill>
                <a:latin typeface="Lato"/>
                <a:ea typeface="Lato"/>
                <a:cs typeface="Lato"/>
                <a:sym typeface="Lato"/>
              </a:rPr>
              <a:t>Придружите се Google упитнику и одговорите на питања</a:t>
            </a:r>
            <a:r>
              <a:rPr lang="en" sz="2400" dirty="0" smtClean="0">
                <a:solidFill>
                  <a:schemeClr val="dk2"/>
                </a:solidFill>
                <a:latin typeface="Lato"/>
                <a:ea typeface="Lato"/>
                <a:cs typeface="Lato"/>
                <a:sym typeface="Lato"/>
              </a:rPr>
              <a:t>.</a:t>
            </a:r>
            <a:endParaRPr sz="2400" dirty="0">
              <a:solidFill>
                <a:schemeClr val="dk2"/>
              </a:solidFill>
              <a:latin typeface="Lato"/>
              <a:ea typeface="Lato"/>
              <a:cs typeface="Lato"/>
              <a:sym typeface="Lato"/>
            </a:endParaRPr>
          </a:p>
          <a:p>
            <a:pPr marL="342900" marR="0" lvl="0" indent="-342900" algn="just" rtl="0">
              <a:lnSpc>
                <a:spcPct val="115000"/>
              </a:lnSpc>
              <a:spcBef>
                <a:spcPts val="1200"/>
              </a:spcBef>
              <a:spcAft>
                <a:spcPts val="0"/>
              </a:spcAft>
              <a:buClr>
                <a:srgbClr val="000000"/>
              </a:buClr>
              <a:buSzPts val="2400"/>
              <a:buFont typeface="Arial"/>
              <a:buNone/>
            </a:pPr>
            <a:endParaRPr sz="2400" dirty="0">
              <a:solidFill>
                <a:schemeClr val="dk2"/>
              </a:solidFill>
              <a:latin typeface="Lato"/>
              <a:ea typeface="Lato"/>
              <a:cs typeface="Lato"/>
              <a:sym typeface="Lato"/>
            </a:endParaRPr>
          </a:p>
        </p:txBody>
      </p:sp>
      <p:pic>
        <p:nvPicPr>
          <p:cNvPr id="90" name="Google Shape;90;p3"/>
          <p:cNvPicPr preferRelativeResize="0"/>
          <p:nvPr/>
        </p:nvPicPr>
        <p:blipFill rotWithShape="1">
          <a:blip r:embed="rId4">
            <a:alphaModFix/>
          </a:blip>
          <a:srcRect/>
          <a:stretch/>
        </p:blipFill>
        <p:spPr>
          <a:xfrm>
            <a:off x="4860475" y="1262153"/>
            <a:ext cx="3576547" cy="35765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34275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000"/>
              <a:buNone/>
            </a:pPr>
            <a:r>
              <a:rPr lang="sr-Cyrl-RS" sz="2300" b="1" dirty="0" smtClean="0">
                <a:solidFill>
                  <a:srgbClr val="339966"/>
                </a:solidFill>
                <a:latin typeface="Lato"/>
                <a:ea typeface="Lato"/>
                <a:cs typeface="Lato"/>
                <a:sym typeface="Lato"/>
              </a:rPr>
              <a:t>Одговори</a:t>
            </a:r>
            <a:r>
              <a:rPr lang="en" sz="2300" b="1" dirty="0" smtClean="0">
                <a:solidFill>
                  <a:srgbClr val="339966"/>
                </a:solidFill>
                <a:latin typeface="Lato"/>
                <a:ea typeface="Lato"/>
                <a:cs typeface="Lato"/>
                <a:sym typeface="Lato"/>
              </a:rPr>
              <a:t>  </a:t>
            </a:r>
            <a:r>
              <a:rPr lang="en" sz="2300" b="1" dirty="0">
                <a:solidFill>
                  <a:srgbClr val="339966"/>
                </a:solidFill>
                <a:latin typeface="Lato"/>
                <a:ea typeface="Lato"/>
                <a:cs typeface="Lato"/>
                <a:sym typeface="Lato"/>
              </a:rPr>
              <a:t/>
            </a:r>
            <a:br>
              <a:rPr lang="en" sz="2300" b="1" dirty="0">
                <a:solidFill>
                  <a:srgbClr val="339966"/>
                </a:solidFill>
                <a:latin typeface="Lato"/>
                <a:ea typeface="Lato"/>
                <a:cs typeface="Lato"/>
                <a:sym typeface="Lato"/>
              </a:rPr>
            </a:br>
            <a:endParaRPr sz="2300" dirty="0"/>
          </a:p>
        </p:txBody>
      </p:sp>
      <p:sp>
        <p:nvSpPr>
          <p:cNvPr id="96" name="Google Shape;96;p2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92500" lnSpcReduction="10000"/>
          </a:bodyPr>
          <a:lstStyle/>
          <a:p>
            <a:pPr marL="114300" lvl="0" indent="0">
              <a:buSzPct val="108107"/>
              <a:buNone/>
            </a:pPr>
            <a:r>
              <a:rPr lang="ru-RU" dirty="0"/>
              <a:t>1. д</a:t>
            </a:r>
          </a:p>
          <a:p>
            <a:pPr marL="114300" lvl="0" indent="0">
              <a:buSzPct val="108107"/>
              <a:buNone/>
            </a:pPr>
            <a:r>
              <a:rPr lang="ru-RU" dirty="0"/>
              <a:t>2. б</a:t>
            </a:r>
          </a:p>
          <a:p>
            <a:pPr marL="114300" lvl="0" indent="0">
              <a:buSzPct val="108107"/>
              <a:buNone/>
            </a:pPr>
            <a:r>
              <a:rPr lang="ru-RU" dirty="0"/>
              <a:t>3. ц</a:t>
            </a:r>
          </a:p>
          <a:p>
            <a:pPr marL="114300" lvl="0" indent="0">
              <a:buSzPct val="108107"/>
              <a:buNone/>
            </a:pPr>
            <a:r>
              <a:rPr lang="ru-RU" dirty="0"/>
              <a:t>4. ц</a:t>
            </a:r>
          </a:p>
          <a:p>
            <a:pPr marL="114300" lvl="0" indent="0">
              <a:buSzPct val="108107"/>
              <a:buNone/>
            </a:pPr>
            <a:r>
              <a:rPr lang="ru-RU" dirty="0"/>
              <a:t>5. а</a:t>
            </a:r>
          </a:p>
          <a:p>
            <a:pPr marL="114300" lvl="0" indent="0">
              <a:buSzPct val="108107"/>
              <a:buNone/>
            </a:pPr>
            <a:r>
              <a:rPr lang="ru-RU" dirty="0"/>
              <a:t>6. б</a:t>
            </a:r>
          </a:p>
          <a:p>
            <a:pPr marL="114300" lvl="0" indent="0">
              <a:buSzPct val="108107"/>
              <a:buNone/>
            </a:pPr>
            <a:r>
              <a:rPr lang="ru-RU" dirty="0"/>
              <a:t>7. б</a:t>
            </a:r>
          </a:p>
          <a:p>
            <a:pPr marL="114300" lvl="0" indent="0">
              <a:buSzPct val="108107"/>
              <a:buNone/>
            </a:pPr>
            <a:r>
              <a:rPr lang="ru-RU" dirty="0"/>
              <a:t>8. а</a:t>
            </a:r>
          </a:p>
          <a:p>
            <a:pPr marL="114300" lvl="0" indent="0">
              <a:buSzPct val="108107"/>
              <a:buNone/>
            </a:pPr>
            <a:r>
              <a:rPr lang="ru-RU" dirty="0"/>
              <a:t>9. д</a:t>
            </a:r>
          </a:p>
          <a:p>
            <a:pPr marL="114300" lvl="0" indent="0">
              <a:buSzPct val="108107"/>
              <a:buNone/>
            </a:pPr>
            <a:r>
              <a:rPr lang="ru-RU" dirty="0"/>
              <a:t>10. б</a:t>
            </a:r>
            <a:endParaRPr dirty="0"/>
          </a:p>
        </p:txBody>
      </p:sp>
      <p:pic>
        <p:nvPicPr>
          <p:cNvPr id="97" name="Google Shape;97;p21"/>
          <p:cNvPicPr preferRelativeResize="0"/>
          <p:nvPr/>
        </p:nvPicPr>
        <p:blipFill rotWithShape="1">
          <a:blip r:embed="rId3">
            <a:alphaModFix/>
          </a:blip>
          <a:srcRect/>
          <a:stretch/>
        </p:blipFill>
        <p:spPr>
          <a:xfrm>
            <a:off x="8261356" y="296320"/>
            <a:ext cx="676715" cy="676715"/>
          </a:xfrm>
          <a:prstGeom prst="rect">
            <a:avLst/>
          </a:prstGeom>
          <a:noFill/>
          <a:ln>
            <a:noFill/>
          </a:ln>
        </p:spPr>
      </p:pic>
      <p:pic>
        <p:nvPicPr>
          <p:cNvPr id="98" name="Google Shape;98;p21"/>
          <p:cNvPicPr preferRelativeResize="0"/>
          <p:nvPr/>
        </p:nvPicPr>
        <p:blipFill rotWithShape="1">
          <a:blip r:embed="rId4">
            <a:alphaModFix/>
          </a:blip>
          <a:srcRect/>
          <a:stretch/>
        </p:blipFill>
        <p:spPr>
          <a:xfrm>
            <a:off x="8060900" y="4007800"/>
            <a:ext cx="857400" cy="8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358378"/>
            <a:ext cx="8229600" cy="857400"/>
          </a:xfrm>
          <a:prstGeom prst="rect">
            <a:avLst/>
          </a:prstGeom>
          <a:noFill/>
          <a:ln>
            <a:noFill/>
          </a:ln>
        </p:spPr>
        <p:txBody>
          <a:bodyPr spcFirstLastPara="1" wrap="square" lIns="91425" tIns="45700" rIns="91425" bIns="45700" anchor="ctr" anchorCtr="0">
            <a:normAutofit/>
          </a:bodyPr>
          <a:lstStyle/>
          <a:p>
            <a:pPr lvl="0">
              <a:buSzPts val="2000"/>
            </a:pPr>
            <a:r>
              <a:rPr lang="sr-Cyrl-ME" sz="2300" b="1" dirty="0">
                <a:solidFill>
                  <a:srgbClr val="339966"/>
                </a:solidFill>
                <a:latin typeface="Lato"/>
                <a:ea typeface="Lato"/>
                <a:cs typeface="Lato"/>
                <a:sym typeface="Lato"/>
              </a:rPr>
              <a:t>Питања за учеснике</a:t>
            </a:r>
            <a:endParaRPr sz="2300" b="1" dirty="0">
              <a:solidFill>
                <a:srgbClr val="339966"/>
              </a:solidFill>
              <a:latin typeface="Lato"/>
              <a:ea typeface="Lato"/>
              <a:cs typeface="Lato"/>
              <a:sym typeface="Lato"/>
            </a:endParaRPr>
          </a:p>
        </p:txBody>
      </p:sp>
      <p:sp>
        <p:nvSpPr>
          <p:cNvPr id="104" name="Google Shape;104;p2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marL="457200" lvl="0" indent="0" algn="l" rtl="0">
              <a:spcBef>
                <a:spcPts val="1000"/>
              </a:spcBef>
              <a:spcAft>
                <a:spcPts val="0"/>
              </a:spcAft>
              <a:buNone/>
            </a:pPr>
            <a:endParaRPr sz="900" b="1" dirty="0">
              <a:solidFill>
                <a:schemeClr val="dk1"/>
              </a:solidFill>
            </a:endParaRPr>
          </a:p>
          <a:p>
            <a:pPr lvl="0" indent="-323850">
              <a:spcBef>
                <a:spcPts val="1200"/>
              </a:spcBef>
              <a:buSzPts val="1500"/>
            </a:pPr>
            <a:r>
              <a:rPr lang="ru-RU" sz="1500" dirty="0">
                <a:solidFill>
                  <a:schemeClr val="dk1"/>
                </a:solidFill>
              </a:rPr>
              <a:t>Шта сматрате индикаторима нарушеног менталног здравља код ваших ученика?</a:t>
            </a:r>
          </a:p>
          <a:p>
            <a:pPr lvl="0" indent="-323850">
              <a:spcBef>
                <a:spcPts val="1200"/>
              </a:spcBef>
              <a:buSzPts val="1500"/>
            </a:pPr>
            <a:r>
              <a:rPr lang="ru-RU" sz="1500" dirty="0">
                <a:solidFill>
                  <a:schemeClr val="dk1"/>
                </a:solidFill>
              </a:rPr>
              <a:t>Које проблеме менталног здравља видите код младих људи из ваше школе/комшилука?</a:t>
            </a:r>
          </a:p>
          <a:p>
            <a:pPr lvl="0" indent="-323850">
              <a:spcBef>
                <a:spcPts val="1200"/>
              </a:spcBef>
              <a:buSzPts val="1500"/>
            </a:pPr>
            <a:r>
              <a:rPr lang="ru-RU" sz="1500" dirty="0">
                <a:solidFill>
                  <a:schemeClr val="dk1"/>
                </a:solidFill>
              </a:rPr>
              <a:t>Који од следећих проблема су лако видљиви, а који могу бити скривени?</a:t>
            </a:r>
          </a:p>
          <a:p>
            <a:pPr lvl="0" indent="-323850">
              <a:spcBef>
                <a:spcPts val="1200"/>
              </a:spcBef>
              <a:buSzPts val="1500"/>
            </a:pPr>
            <a:r>
              <a:rPr lang="ru-RU" sz="1500" dirty="0">
                <a:solidFill>
                  <a:schemeClr val="dk1"/>
                </a:solidFill>
              </a:rPr>
              <a:t>Како ваша школа/окружење реагује на понашања која указују на нарушено ментално здравље код ученика?</a:t>
            </a:r>
          </a:p>
          <a:p>
            <a:pPr lvl="0" indent="-323850">
              <a:spcBef>
                <a:spcPts val="1200"/>
              </a:spcBef>
              <a:buSzPts val="1500"/>
            </a:pPr>
            <a:r>
              <a:rPr lang="ru-RU" sz="1500" dirty="0">
                <a:solidFill>
                  <a:schemeClr val="dk1"/>
                </a:solidFill>
              </a:rPr>
              <a:t>Како видите и шта сматрате благовременим одговором на уочена понашања ученика која указују на нарушено ментално здравље?</a:t>
            </a:r>
          </a:p>
          <a:p>
            <a:pPr lvl="0" indent="-323850">
              <a:spcBef>
                <a:spcPts val="1200"/>
              </a:spcBef>
              <a:buSzPts val="1500"/>
            </a:pPr>
            <a:endParaRPr lang="ru-RU" sz="1500" dirty="0">
              <a:solidFill>
                <a:schemeClr val="dk1"/>
              </a:solidFill>
            </a:endParaRPr>
          </a:p>
          <a:p>
            <a:pPr marL="0" lvl="0" indent="0" algn="just" rtl="0">
              <a:lnSpc>
                <a:spcPct val="115000"/>
              </a:lnSpc>
              <a:spcBef>
                <a:spcPts val="1200"/>
              </a:spcBef>
              <a:spcAft>
                <a:spcPts val="0"/>
              </a:spcAft>
              <a:buNone/>
            </a:pPr>
            <a:endParaRPr dirty="0"/>
          </a:p>
        </p:txBody>
      </p:sp>
      <p:pic>
        <p:nvPicPr>
          <p:cNvPr id="105" name="Google Shape;105;p22"/>
          <p:cNvPicPr preferRelativeResize="0"/>
          <p:nvPr/>
        </p:nvPicPr>
        <p:blipFill rotWithShape="1">
          <a:blip r:embed="rId3">
            <a:alphaModFix/>
          </a:blip>
          <a:srcRect/>
          <a:stretch/>
        </p:blipFill>
        <p:spPr>
          <a:xfrm>
            <a:off x="8261356" y="296320"/>
            <a:ext cx="676715" cy="676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lvl="0" algn="l">
              <a:lnSpc>
                <a:spcPct val="115000"/>
              </a:lnSpc>
              <a:spcBef>
                <a:spcPts val="1200"/>
              </a:spcBef>
              <a:buSzPct val="47826"/>
            </a:pPr>
            <a:r>
              <a:rPr lang="ru-RU" sz="2000" b="1" dirty="0">
                <a:solidFill>
                  <a:srgbClr val="339966"/>
                </a:solidFill>
                <a:latin typeface="Lato"/>
                <a:ea typeface="Lato"/>
                <a:cs typeface="Lato"/>
                <a:sym typeface="Lato"/>
              </a:rPr>
              <a:t>Уобичајени проблеми менталног здравља код деце и адолесцената</a:t>
            </a:r>
            <a:endParaRPr sz="2000" b="1" dirty="0">
              <a:solidFill>
                <a:srgbClr val="339966"/>
              </a:solidFill>
              <a:latin typeface="Lato"/>
              <a:ea typeface="Lato"/>
              <a:cs typeface="Lato"/>
              <a:sym typeface="Lato"/>
            </a:endParaRPr>
          </a:p>
        </p:txBody>
      </p:sp>
      <p:sp>
        <p:nvSpPr>
          <p:cNvPr id="111" name="Google Shape;111;p23"/>
          <p:cNvSpPr txBox="1">
            <a:spLocks noGrp="1"/>
          </p:cNvSpPr>
          <p:nvPr>
            <p:ph type="body" idx="1"/>
          </p:nvPr>
        </p:nvSpPr>
        <p:spPr>
          <a:xfrm>
            <a:off x="457200" y="1030941"/>
            <a:ext cx="8229600" cy="3868500"/>
          </a:xfrm>
          <a:prstGeom prst="rect">
            <a:avLst/>
          </a:prstGeom>
          <a:noFill/>
          <a:ln>
            <a:noFill/>
          </a:ln>
        </p:spPr>
        <p:txBody>
          <a:bodyPr spcFirstLastPara="1" wrap="square" lIns="91425" tIns="45700" rIns="91425" bIns="45700" anchor="t" anchorCtr="0">
            <a:normAutofit fontScale="85000" lnSpcReduction="10000"/>
          </a:bodyPr>
          <a:lstStyle/>
          <a:p>
            <a:pPr marL="114300" lvl="0" indent="0">
              <a:buSzPct val="61111"/>
              <a:buNone/>
            </a:pPr>
            <a:r>
              <a:rPr lang="ru-RU" dirty="0"/>
              <a:t>Проблеми са анксиозношћу – прекомерна брига/напетост</a:t>
            </a:r>
          </a:p>
          <a:p>
            <a:pPr marL="114300" lvl="0" indent="0">
              <a:buSzPct val="61111"/>
              <a:buNone/>
            </a:pPr>
            <a:r>
              <a:rPr lang="ru-RU" dirty="0"/>
              <a:t>Посттрауматски стресни поремећај</a:t>
            </a:r>
          </a:p>
          <a:p>
            <a:pPr marL="114300" lvl="0" indent="0">
              <a:buSzPct val="61111"/>
              <a:buNone/>
            </a:pPr>
            <a:r>
              <a:rPr lang="ru-RU" dirty="0"/>
              <a:t>Проблеми са расположењем – депресија или прекомерна туга и апатија</a:t>
            </a:r>
          </a:p>
          <a:p>
            <a:pPr marL="114300" lvl="0" indent="0">
              <a:buSzPct val="61111"/>
              <a:buNone/>
            </a:pPr>
            <a:r>
              <a:rPr lang="ru-RU" dirty="0"/>
              <a:t>Проблеми са самоповређивањем</a:t>
            </a:r>
          </a:p>
          <a:p>
            <a:pPr marL="114300" lvl="0" indent="0">
              <a:buSzPct val="61111"/>
              <a:buNone/>
            </a:pPr>
            <a:r>
              <a:rPr lang="ru-RU" dirty="0"/>
              <a:t>Проблеми са суицидалним понашањем</a:t>
            </a:r>
          </a:p>
          <a:p>
            <a:pPr marL="114300" lvl="0" indent="0">
              <a:buSzPct val="61111"/>
              <a:buNone/>
            </a:pPr>
            <a:r>
              <a:rPr lang="ru-RU" dirty="0"/>
              <a:t>Поремећај пажње и хиперактивности</a:t>
            </a:r>
          </a:p>
          <a:p>
            <a:pPr marL="114300" lvl="0" indent="0">
              <a:buSzPct val="61111"/>
              <a:buNone/>
            </a:pPr>
            <a:r>
              <a:rPr lang="ru-RU" dirty="0"/>
              <a:t>Проблеми са опозицијом – проблеми у понашању</a:t>
            </a:r>
          </a:p>
          <a:p>
            <a:pPr marL="114300" lvl="0" indent="0">
              <a:buSzPct val="61111"/>
              <a:buNone/>
            </a:pPr>
            <a:r>
              <a:rPr lang="ru-RU" dirty="0"/>
              <a:t>Проблеми са употребом супстанци</a:t>
            </a:r>
          </a:p>
          <a:p>
            <a:pPr marL="114300" lvl="0" indent="0">
              <a:buSzPct val="61111"/>
              <a:buNone/>
            </a:pPr>
            <a:r>
              <a:rPr lang="ru-RU" dirty="0"/>
              <a:t>Зависности у понашању – интернет, игре, коцкање</a:t>
            </a:r>
          </a:p>
          <a:p>
            <a:pPr marL="114300" lvl="0" indent="0">
              <a:buSzPct val="61111"/>
              <a:buNone/>
            </a:pPr>
            <a:r>
              <a:rPr lang="ru-RU" dirty="0"/>
              <a:t>Поремећаји у исхрани</a:t>
            </a:r>
          </a:p>
          <a:p>
            <a:pPr marL="114300" lvl="0" indent="0">
              <a:buSzPct val="61111"/>
              <a:buNone/>
            </a:pPr>
            <a:r>
              <a:rPr lang="ru-RU" dirty="0"/>
              <a:t>Компликовани развод родитеља и понашање након развода</a:t>
            </a:r>
          </a:p>
          <a:p>
            <a:pPr marL="114300" lvl="0" indent="0">
              <a:buSzPct val="61111"/>
              <a:buNone/>
            </a:pPr>
            <a:r>
              <a:rPr lang="ru-RU" dirty="0"/>
              <a:t>Други проблеми са менталним </a:t>
            </a:r>
            <a:r>
              <a:rPr lang="ru-RU" dirty="0" smtClean="0"/>
              <a:t>здрављем </a:t>
            </a:r>
            <a:r>
              <a:rPr lang="ru-RU" dirty="0"/>
              <a:t>(Поремећаји из аутистичног спектра (ПАС), психоза, биполарни афективни поремећај)</a:t>
            </a:r>
            <a:endParaRPr dirty="0"/>
          </a:p>
        </p:txBody>
      </p:sp>
      <p:pic>
        <p:nvPicPr>
          <p:cNvPr id="112" name="Google Shape;112;p23"/>
          <p:cNvPicPr preferRelativeResize="0"/>
          <p:nvPr/>
        </p:nvPicPr>
        <p:blipFill rotWithShape="1">
          <a:blip r:embed="rId3">
            <a:alphaModFix/>
          </a:blip>
          <a:srcRect/>
          <a:stretch/>
        </p:blipFill>
        <p:spPr>
          <a:xfrm>
            <a:off x="8261356" y="296320"/>
            <a:ext cx="676715" cy="676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lvl="0" algn="l">
              <a:buClr>
                <a:srgbClr val="2C2C2C"/>
              </a:buClr>
              <a:buSzPts val="2556"/>
            </a:pPr>
            <a:r>
              <a:rPr lang="sr-Cyrl-ME" sz="2300" b="1" dirty="0">
                <a:solidFill>
                  <a:srgbClr val="339966"/>
                </a:solidFill>
                <a:latin typeface="Lato"/>
                <a:ea typeface="Lato"/>
                <a:cs typeface="Lato"/>
                <a:sym typeface="Lato"/>
              </a:rPr>
              <a:t>Резултати релевантних истраживања</a:t>
            </a:r>
            <a:endParaRPr sz="2300" b="1" dirty="0">
              <a:solidFill>
                <a:srgbClr val="339966"/>
              </a:solidFill>
              <a:latin typeface="Lato"/>
              <a:ea typeface="Lato"/>
              <a:cs typeface="Lato"/>
              <a:sym typeface="Lato"/>
            </a:endParaRPr>
          </a:p>
        </p:txBody>
      </p:sp>
      <p:pic>
        <p:nvPicPr>
          <p:cNvPr id="119" name="Google Shape;119;p90" descr="H:\My Drive\KA2\KA2 - TYM\_WP5-Sharing and Promotion\Graphic Identity\Logo TYM\TYM_Tavola disegno 1-02.png"/>
          <p:cNvPicPr preferRelativeResize="0"/>
          <p:nvPr/>
        </p:nvPicPr>
        <p:blipFill rotWithShape="1">
          <a:blip r:embed="rId3">
            <a:alphaModFix/>
          </a:blip>
          <a:srcRect/>
          <a:stretch/>
        </p:blipFill>
        <p:spPr>
          <a:xfrm>
            <a:off x="8241175" y="0"/>
            <a:ext cx="677119" cy="677119"/>
          </a:xfrm>
          <a:prstGeom prst="rect">
            <a:avLst/>
          </a:prstGeom>
          <a:noFill/>
          <a:ln>
            <a:noFill/>
          </a:ln>
        </p:spPr>
      </p:pic>
      <p:sp>
        <p:nvSpPr>
          <p:cNvPr id="120" name="Google Shape;120;p90"/>
          <p:cNvSpPr txBox="1">
            <a:spLocks noGrp="1"/>
          </p:cNvSpPr>
          <p:nvPr>
            <p:ph type="body" idx="1"/>
          </p:nvPr>
        </p:nvSpPr>
        <p:spPr>
          <a:xfrm>
            <a:off x="504265" y="874712"/>
            <a:ext cx="8229600" cy="4120062"/>
          </a:xfrm>
          <a:prstGeom prst="rect">
            <a:avLst/>
          </a:prstGeom>
          <a:noFill/>
          <a:ln>
            <a:noFill/>
          </a:ln>
        </p:spPr>
        <p:txBody>
          <a:bodyPr spcFirstLastPara="1" wrap="square" lIns="91425" tIns="45700" rIns="91425" bIns="45700" anchor="t" anchorCtr="0">
            <a:spAutoFit/>
          </a:bodyPr>
          <a:lstStyle/>
          <a:p>
            <a:pPr lvl="0" algn="just"/>
            <a:r>
              <a:rPr lang="ru-RU" dirty="0"/>
              <a:t>Према подацима Светске здравствене организације, половина (50%) свих менталних поремећаја почиње пре 14. године, а 75% до средине двадесетих година. Већина њих остаје непрепозната и нелечена.</a:t>
            </a:r>
          </a:p>
          <a:p>
            <a:pPr lvl="0" algn="just"/>
            <a:r>
              <a:rPr lang="ru-RU" dirty="0"/>
              <a:t>Процењује се да више од 15% адолесцената између 10 и 19 година широм света живи са дијагностикованим менталним поремећајем.</a:t>
            </a:r>
          </a:p>
          <a:p>
            <a:pPr lvl="0" algn="just"/>
            <a:r>
              <a:rPr lang="ru-RU" dirty="0"/>
              <a:t>Глобално, самоповређивање је шести најчешћи узрок смрти међу адолесцентима узраста од 10 до 14 година, и други најчешћи узрок смрти међу адолесцентима узраста од 15 до 24 године.</a:t>
            </a:r>
          </a:p>
          <a:p>
            <a:pPr lvl="0" algn="just"/>
            <a:r>
              <a:rPr lang="ru-RU" dirty="0"/>
              <a:t>Око 28% људи који су сведоци масовне пуцњаве развија ПТСП (посттрауматски стресни поремећај), око трећине развија акутни стресни поремећај, док више од 90% њих привремено развија симптоме анксиозности, депресије и ПТСП-а.</a:t>
            </a:r>
            <a:r>
              <a:rPr lang="en" dirty="0" smtClean="0"/>
              <a:t>.</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3412</Words>
  <Application>Microsoft Office PowerPoint</Application>
  <PresentationFormat>On-screen Show (16:9)</PresentationFormat>
  <Paragraphs>349</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Raleway</vt:lpstr>
      <vt:lpstr>Arial</vt:lpstr>
      <vt:lpstr>Times New Roman</vt:lpstr>
      <vt:lpstr>Noto Sans Symbols</vt:lpstr>
      <vt:lpstr>Roboto</vt:lpstr>
      <vt:lpstr>Lato</vt:lpstr>
      <vt:lpstr>Calibri</vt:lpstr>
      <vt:lpstr>Simple Light</vt:lpstr>
      <vt:lpstr>МОДУЛ 1 - Познавање и препознавање знакова и симптома менталних проблема у адолесценцији</vt:lpstr>
      <vt:lpstr>  1. Уобичајени ментални проблеми код деце и адолесцената (истраживања и студије)        </vt:lpstr>
      <vt:lpstr>Шта за вас значи ментално здравље? Како бисте га дефинисали?</vt:lpstr>
      <vt:lpstr>Дефиниција</vt:lpstr>
      <vt:lpstr>Уобичајени ментални проблеми код адолесцената</vt:lpstr>
      <vt:lpstr>Одговори   </vt:lpstr>
      <vt:lpstr>Питања за учеснике</vt:lpstr>
      <vt:lpstr>Уобичајени проблеми менталног здравља код деце и адолесцената</vt:lpstr>
      <vt:lpstr>Резултати релевантних истраживања</vt:lpstr>
      <vt:lpstr>Међународни извештај о здрављу и понашању деце школског узраста из истраживања из 2021/2022. године (Светска здравствена организација, 2023, том 1)</vt:lpstr>
      <vt:lpstr>Међународни извештај о здрављу и понашању деце школског узраста из истраживања из 2021/2022. године (Светска здравствена организација, 2023, том 1)</vt:lpstr>
      <vt:lpstr>Међународни извештај о здрављу и понашању деце школског узраста из истраживања из 2021/2022. године (Светска здравствена организација, 2023, том 1)</vt:lpstr>
      <vt:lpstr>2. Препознавање раних знакова и симптома  </vt:lpstr>
      <vt:lpstr>                     1. Активност – Типичне карактеристике адолесценције</vt:lpstr>
      <vt:lpstr>2. Активност</vt:lpstr>
      <vt:lpstr>Кључни задаци адолесценције</vt:lpstr>
      <vt:lpstr>Друштвене и емоционалне прекретнице</vt:lpstr>
      <vt:lpstr>Мозак адолесцената</vt:lpstr>
      <vt:lpstr>Препознавање знакова</vt:lpstr>
      <vt:lpstr>Препознавање знакова</vt:lpstr>
      <vt:lpstr> 3. Улоге и одговорности различитих заинтересованих страна у вези са менталним здрављем</vt:lpstr>
      <vt:lpstr>1. Активност</vt:lpstr>
      <vt:lpstr>Карактеристике добре школе</vt:lpstr>
      <vt:lpstr>Карактеристике добре школе</vt:lpstr>
      <vt:lpstr>Основне вредности школе која промовише ментално здравље</vt:lpstr>
      <vt:lpstr>2. Активност - Улоге и одговорности појединачних актера у погледу менталног здравља:</vt:lpstr>
      <vt:lpstr>PowerPoint Presentation</vt:lpstr>
      <vt:lpstr>PowerPoint Presentation</vt:lpstr>
      <vt:lpstr>  4. Када контактирати специјалисту за даљу процену?</vt:lpstr>
      <vt:lpstr>Питања за дискусију</vt:lpstr>
      <vt:lpstr>Када се обратити специјалисти за процену и лечење</vt:lpstr>
      <vt:lpstr>Нека уобичајена понашања и симптоми који захтевају упућивање код специјалисте</vt:lpstr>
      <vt:lpstr>Нека уобичајена понашања и симптоми који захтевају упућивање код специјалисте</vt:lpstr>
      <vt:lpstr>5. Бихејвиоралне манифестације уобичајених проблема менталног здравља у адолесцентном периоду</vt:lpstr>
      <vt:lpstr>            1.г. – студија случаја - анксиозност  2.г. – студија случаја - проблеми са расположењем  3.г. – студија случаја - самоповређивање и проблеми са           суицидалним понашањем  4.г. – студија случаја - зависност од супстанци  Отворите документ да бисте прочитали студије случаја Имате 15 минута за рад у групи. Договорите се ко ће представити ваше одговоре у име групе када се вратимо у велику групу.              </vt:lpstr>
      <vt:lpstr> 1. Анксиозност</vt:lpstr>
      <vt:lpstr> 2. Проблеми са расположењем</vt:lpstr>
      <vt:lpstr> 3. Проблеми са самоповређивањем и суицидалним понашањем</vt:lpstr>
      <vt:lpstr> 4. Проблеми са зависношћу од супстанци</vt:lpstr>
      <vt:lpstr>        2. Активност  Свака група представља своје одговоре на следећа питања:   1. Које стратегије наставник може да примени да би пружио подршку?  2. Које стратегије родитељ може да користи да би пружио подршку?  3. Које стратегије вршњаци могу да користе да би пружили подршку?  4. Ко још може да пружи подршку и на који начин?              </vt:lpstr>
      <vt:lpstr>Школске интервенције за смањење прекомерне напетости                                       1st level strategies – green   2nd level strategies – blue   3rd level strategies - orange             </vt:lpstr>
      <vt:lpstr>          Школске интервенције за побољшање расположења и регулацију расположења                                                  1st level strategies – green   2nd level strategies – blue   3rd level strategies - orange             </vt:lpstr>
      <vt:lpstr>          Школске интервенције за суочавање са самоповређивањем и суицидалним понашањем           1st level strategies – green   2nd level strategies – blue   3rd level strategies - orange                                                   </vt:lpstr>
      <vt:lpstr>           Школске интервенције за суочавање са употребом супстанци                   1st level strategies – green   2nd level strategies – blue   3rd level strategies - orange                                                   </vt:lpstr>
      <vt:lpstr>  Хвала на пажњи!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МОДУЛ 1 - Познавање и препознавање знакова и симптома менталних проблема у адолесценцији</dc:title>
  <dc:creator>Judīte Iliško</dc:creator>
  <cp:lastModifiedBy>Windows User</cp:lastModifiedBy>
  <cp:revision>18</cp:revision>
  <dcterms:modified xsi:type="dcterms:W3CDTF">2025-11-19T15:25:23Z</dcterms:modified>
</cp:coreProperties>
</file>